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</p:sldMasterIdLst>
  <p:sldIdLst>
    <p:sldId id="256" r:id="rId2"/>
    <p:sldId id="268" r:id="rId3"/>
    <p:sldId id="269" r:id="rId4"/>
    <p:sldId id="267" r:id="rId5"/>
    <p:sldId id="266" r:id="rId6"/>
    <p:sldId id="263" r:id="rId7"/>
    <p:sldId id="264" r:id="rId8"/>
    <p:sldId id="265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7724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42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208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3263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4151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0023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1623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00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723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170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711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7150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106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560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576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7714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723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Estadisticas%202007-2015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ADOLESCENTES EN CONFLICTO CON LA LEY PENAL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CTI-CEAMA OCTUBRE, 2015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341920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064327" y="803565"/>
            <a:ext cx="9260176" cy="5472544"/>
          </a:xfrm>
        </p:spPr>
        <p:txBody>
          <a:bodyPr>
            <a:noAutofit/>
          </a:bodyPr>
          <a:lstStyle/>
          <a:p>
            <a:r>
              <a:rPr lang="es-MX" sz="2000" dirty="0"/>
              <a:t>Puede asociarse a un inicio temprano de la actividad sexual, beber, fumar, consumir sustancias ilegales (aumenta la persistencia del trastorno) e incurrir en actos temerarios y peligrosos. </a:t>
            </a:r>
            <a:endParaRPr lang="es-MX" sz="2000" dirty="0" smtClean="0"/>
          </a:p>
          <a:p>
            <a:r>
              <a:rPr lang="es-MX" sz="2000" dirty="0" smtClean="0"/>
              <a:t>Afectación en diversas áreas o esferas de su vida.</a:t>
            </a:r>
          </a:p>
          <a:p>
            <a:r>
              <a:rPr lang="es-MX" sz="2000" dirty="0"/>
              <a:t>El trastorno </a:t>
            </a:r>
            <a:r>
              <a:rPr lang="es-MX" sz="2000" dirty="0" err="1"/>
              <a:t>disocial</a:t>
            </a:r>
            <a:r>
              <a:rPr lang="es-MX" sz="2000" dirty="0"/>
              <a:t> puede asociarse a un nivel intelectual inferior al promedio</a:t>
            </a:r>
            <a:r>
              <a:rPr lang="es-MX" sz="2000" dirty="0" smtClean="0"/>
              <a:t>.</a:t>
            </a:r>
          </a:p>
          <a:p>
            <a:r>
              <a:rPr lang="es-MX" sz="2000" dirty="0"/>
              <a:t>El trastorno </a:t>
            </a:r>
            <a:r>
              <a:rPr lang="es-MX" sz="2000" dirty="0" err="1"/>
              <a:t>disocial</a:t>
            </a:r>
            <a:r>
              <a:rPr lang="es-MX" sz="2000" dirty="0"/>
              <a:t> también puede asociarse a uno o más de los siguientes trastornos mentales: trastornos </a:t>
            </a:r>
            <a:r>
              <a:rPr lang="es-MX" sz="2000" dirty="0" smtClean="0"/>
              <a:t>del aprendizaje</a:t>
            </a:r>
            <a:r>
              <a:rPr lang="es-MX" sz="2000" dirty="0"/>
              <a:t>, trastornos de ansiedad, trastornos del estado de ánimo y trastornos relacionados </a:t>
            </a:r>
            <a:r>
              <a:rPr lang="es-MX" sz="2000" dirty="0" smtClean="0"/>
              <a:t>con sustancias.</a:t>
            </a:r>
          </a:p>
          <a:p>
            <a:r>
              <a:rPr lang="es-MX" sz="2000" dirty="0"/>
              <a:t>Los siguientes factores predisponen al desarrollo de un trastorno </a:t>
            </a:r>
            <a:r>
              <a:rPr lang="es-MX" sz="2000" dirty="0" err="1"/>
              <a:t>disocial</a:t>
            </a:r>
            <a:r>
              <a:rPr lang="es-MX" sz="2000" dirty="0"/>
              <a:t>: rechazo </a:t>
            </a:r>
            <a:r>
              <a:rPr lang="es-MX" sz="2000" dirty="0" smtClean="0"/>
              <a:t>y abandono </a:t>
            </a:r>
            <a:r>
              <a:rPr lang="es-MX" sz="2000" dirty="0"/>
              <a:t>por parte de los padres, temperamento infantil difícil, prácticas educativas </a:t>
            </a:r>
            <a:r>
              <a:rPr lang="es-MX" sz="2000" dirty="0" smtClean="0"/>
              <a:t>incoherentes con </a:t>
            </a:r>
            <a:r>
              <a:rPr lang="es-MX" sz="2000" dirty="0"/>
              <a:t>disciplina dura, abusos físicos o sexuales, carencia de supervisión, primeros años de vida </a:t>
            </a:r>
            <a:r>
              <a:rPr lang="es-MX" sz="2000" dirty="0" smtClean="0"/>
              <a:t>en instituciones</a:t>
            </a:r>
            <a:r>
              <a:rPr lang="es-MX" sz="2000" dirty="0"/>
              <a:t>, cambios frecuentes de cuidadores, familia numerosa, asociación a un grupo de compañeros delincuentes y ciertos tipos de psicopatología familiar.</a:t>
            </a:r>
          </a:p>
        </p:txBody>
      </p:sp>
    </p:spTree>
    <p:extLst>
      <p:ext uri="{BB962C8B-B14F-4D97-AF65-F5344CB8AC3E}">
        <p14:creationId xmlns:p14="http://schemas.microsoft.com/office/powerpoint/2010/main" xmlns="" val="316445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000" dirty="0"/>
              <a:t>el diagnóstico de trastorno </a:t>
            </a:r>
            <a:r>
              <a:rPr lang="es-MX" sz="2000" dirty="0" err="1"/>
              <a:t>disocial</a:t>
            </a:r>
            <a:r>
              <a:rPr lang="es-MX" sz="2000" dirty="0"/>
              <a:t> </a:t>
            </a:r>
            <a:r>
              <a:rPr lang="es-MX" sz="2000" dirty="0" smtClean="0"/>
              <a:t>sólo debe </a:t>
            </a:r>
            <a:r>
              <a:rPr lang="es-MX" sz="2000" dirty="0"/>
              <a:t>aplicarse cuando el comportamiento en cuestión sea sintomático de una disfunción subyacente del individuo y no constituya simplemente una reacción ante el contexto social inmediato</a:t>
            </a:r>
            <a:r>
              <a:rPr lang="es-MX" sz="2000" dirty="0" smtClean="0"/>
              <a:t>.</a:t>
            </a:r>
          </a:p>
          <a:p>
            <a:endParaRPr lang="es-MX" sz="2000" dirty="0" smtClean="0"/>
          </a:p>
          <a:p>
            <a:r>
              <a:rPr lang="es-MX" sz="2000" dirty="0"/>
              <a:t>Los síntomas del trastorno varían con la edad a medida que el individuo desarrolla </a:t>
            </a:r>
            <a:r>
              <a:rPr lang="es-MX" sz="2000" dirty="0" smtClean="0"/>
              <a:t>más </a:t>
            </a:r>
            <a:r>
              <a:rPr lang="es-MX" sz="2000" dirty="0"/>
              <a:t>fuerza física, aptitudes cognoscitivas y madurez sexual</a:t>
            </a:r>
            <a:r>
              <a:rPr lang="es-MX" sz="2000" dirty="0" smtClean="0"/>
              <a:t>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281851" y="6048103"/>
            <a:ext cx="2625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DSM-IV-TR, 2003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xmlns="" val="1569744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260764"/>
            <a:ext cx="8915400" cy="4650458"/>
          </a:xfrm>
        </p:spPr>
        <p:txBody>
          <a:bodyPr>
            <a:normAutofit/>
          </a:bodyPr>
          <a:lstStyle/>
          <a:p>
            <a:r>
              <a:rPr lang="es-MX" sz="2000" b="1" dirty="0"/>
              <a:t>Signo. </a:t>
            </a:r>
            <a:r>
              <a:rPr lang="es-MX" sz="2000" dirty="0"/>
              <a:t>Manifestación objetiva de un estado patológico. Los signos son observados por el clínico más que descritos por el individuo afectado.</a:t>
            </a:r>
          </a:p>
          <a:p>
            <a:r>
              <a:rPr lang="es-MX" sz="2000" b="1" dirty="0"/>
              <a:t>Síntoma. </a:t>
            </a:r>
            <a:r>
              <a:rPr lang="es-MX" sz="2000" dirty="0"/>
              <a:t>Manifestación subjetiva de un estado patológico. Los síntomas son descritos por el individuo </a:t>
            </a:r>
            <a:r>
              <a:rPr lang="es-MX" sz="2000" dirty="0" smtClean="0"/>
              <a:t>afectado </a:t>
            </a:r>
            <a:r>
              <a:rPr lang="es-MX" sz="2000" dirty="0"/>
              <a:t>más que observados por el examinador. </a:t>
            </a:r>
          </a:p>
          <a:p>
            <a:r>
              <a:rPr lang="es-MX" sz="2000" b="1" dirty="0"/>
              <a:t>Personalidad. </a:t>
            </a:r>
            <a:r>
              <a:rPr lang="es-MX" sz="2000" dirty="0"/>
              <a:t>Patrones duraderos de percibir, relacionarse y pensar acerca del ambiente </a:t>
            </a:r>
            <a:r>
              <a:rPr lang="es-MX" sz="2000" dirty="0" smtClean="0"/>
              <a:t>y de </a:t>
            </a:r>
            <a:r>
              <a:rPr lang="es-MX" sz="2000" dirty="0"/>
              <a:t>uno mismo. Los rasgos de </a:t>
            </a:r>
            <a:r>
              <a:rPr lang="es-MX" sz="2000" dirty="0" smtClean="0"/>
              <a:t>personalidad son </a:t>
            </a:r>
            <a:r>
              <a:rPr lang="es-MX" sz="2000" dirty="0"/>
              <a:t>aspectos prominentes de la personalidad que </a:t>
            </a:r>
            <a:r>
              <a:rPr lang="es-MX" sz="2000" dirty="0" smtClean="0"/>
              <a:t>se manifiestan </a:t>
            </a:r>
            <a:r>
              <a:rPr lang="es-MX" sz="2000" dirty="0"/>
              <a:t>en una amplia gama de contextos sociales y personales importantes.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281851" y="6048103"/>
            <a:ext cx="2625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DSM-IV-TR, 2003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xmlns="" val="3120229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de los adolescentes sujetos a medidas de tratamiento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file"/>
              </a:rPr>
              <a:t>Estadísticas </a:t>
            </a:r>
            <a:r>
              <a:rPr lang="es-MX" dirty="0" smtClean="0">
                <a:hlinkClick r:id="rId2" action="ppaction://hlinkfile"/>
              </a:rPr>
              <a:t>2007-2015.docx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25637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Adolescencia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98073" y="1482436"/>
            <a:ext cx="9606539" cy="4428786"/>
          </a:xfrm>
        </p:spPr>
        <p:txBody>
          <a:bodyPr>
            <a:noAutofit/>
          </a:bodyPr>
          <a:lstStyle/>
          <a:p>
            <a:r>
              <a:rPr lang="es-MX" sz="2400" dirty="0"/>
              <a:t>P</a:t>
            </a:r>
            <a:r>
              <a:rPr lang="es-MX" sz="2400" dirty="0" smtClean="0"/>
              <a:t>eríodo en el que el individuo se le permite explorar y ensayar diversos roles antes de asumir sus responsabilidades en el mundo de los adultos (Erikson, 1968).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sz="2000" dirty="0" smtClean="0"/>
              <a:t>El adolescente contempla con sentimientos alternos de fascinación, deleite y horror el crecimiento de su cuerpo (desarrollo físico).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MX" sz="2000" dirty="0" smtClean="0"/>
              <a:t>Tareas de desarrollo (Craig, 2001):</a:t>
            </a:r>
          </a:p>
          <a:p>
            <a:pPr marL="1200150" lvl="2" indent="-342900">
              <a:buAutoNum type="arabicPeriod"/>
            </a:pPr>
            <a:r>
              <a:rPr lang="es-MX" sz="1800" dirty="0" smtClean="0"/>
              <a:t>Lograr la </a:t>
            </a:r>
            <a:r>
              <a:rPr lang="es-MX" sz="1800" b="1" dirty="0" smtClean="0"/>
              <a:t>autonomía y la independencia </a:t>
            </a:r>
            <a:r>
              <a:rPr lang="es-MX" sz="1800" dirty="0" smtClean="0"/>
              <a:t>respecto a sus padres.</a:t>
            </a:r>
          </a:p>
          <a:p>
            <a:pPr marL="1314450" lvl="3" indent="0">
              <a:buNone/>
            </a:pPr>
            <a:r>
              <a:rPr lang="es-MX" sz="1600" i="1" dirty="0" smtClean="0"/>
              <a:t>Capacidad de hacer juicios por uno mismo y regular la conducta personal (Hill,1987).</a:t>
            </a:r>
          </a:p>
          <a:p>
            <a:pPr marL="1200150" lvl="2" indent="-342900">
              <a:buAutoNum type="arabicPeriod"/>
            </a:pPr>
            <a:r>
              <a:rPr lang="es-MX" sz="1800" dirty="0" smtClean="0"/>
              <a:t>Formar una </a:t>
            </a:r>
            <a:r>
              <a:rPr lang="es-MX" sz="1800" b="1" dirty="0" smtClean="0"/>
              <a:t>identidad,</a:t>
            </a:r>
            <a:r>
              <a:rPr lang="es-MX" sz="1800" dirty="0" smtClean="0"/>
              <a:t> crear un yo integral que combine elementos de </a:t>
            </a:r>
            <a:r>
              <a:rPr lang="es-MX" sz="1800" b="1" dirty="0" smtClean="0"/>
              <a:t>personalidad.</a:t>
            </a:r>
            <a:endParaRPr lang="es-MX" sz="1800" b="1" i="1" dirty="0" smtClean="0"/>
          </a:p>
          <a:p>
            <a:pPr marL="1314450" lvl="3" indent="0">
              <a:buNone/>
            </a:pPr>
            <a:r>
              <a:rPr lang="es-MX" sz="1600" i="1" dirty="0" smtClean="0"/>
              <a:t>Grupos de referencia, otro significativo, ayuda a conocer su posición con respecto a los otros, da dirección, propósito y significado a su vida.</a:t>
            </a:r>
            <a:endParaRPr lang="es-MX" sz="1600" i="1" dirty="0"/>
          </a:p>
        </p:txBody>
      </p:sp>
    </p:spTree>
    <p:extLst>
      <p:ext uri="{BB962C8B-B14F-4D97-AF65-F5344CB8AC3E}">
        <p14:creationId xmlns:p14="http://schemas.microsoft.com/office/powerpoint/2010/main" xmlns="" val="31767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/>
          <p:cNvGrpSpPr/>
          <p:nvPr/>
        </p:nvGrpSpPr>
        <p:grpSpPr>
          <a:xfrm>
            <a:off x="509927" y="263236"/>
            <a:ext cx="10994686" cy="6358110"/>
            <a:chOff x="509927" y="263236"/>
            <a:chExt cx="10994686" cy="6358110"/>
          </a:xfrm>
        </p:grpSpPr>
        <p:sp>
          <p:nvSpPr>
            <p:cNvPr id="7" name="Forma libre 6"/>
            <p:cNvSpPr/>
            <p:nvPr/>
          </p:nvSpPr>
          <p:spPr>
            <a:xfrm>
              <a:off x="526473" y="5046745"/>
              <a:ext cx="10978140" cy="1574601"/>
            </a:xfrm>
            <a:custGeom>
              <a:avLst/>
              <a:gdLst>
                <a:gd name="connsiteX0" fmla="*/ 0 w 10978140"/>
                <a:gd name="connsiteY0" fmla="*/ 0 h 1574601"/>
                <a:gd name="connsiteX1" fmla="*/ 10978140 w 10978140"/>
                <a:gd name="connsiteY1" fmla="*/ 0 h 1574601"/>
                <a:gd name="connsiteX2" fmla="*/ 10978140 w 10978140"/>
                <a:gd name="connsiteY2" fmla="*/ 1574601 h 1574601"/>
                <a:gd name="connsiteX3" fmla="*/ 0 w 10978140"/>
                <a:gd name="connsiteY3" fmla="*/ 1574601 h 1574601"/>
                <a:gd name="connsiteX4" fmla="*/ 0 w 10978140"/>
                <a:gd name="connsiteY4" fmla="*/ 0 h 157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8140" h="1574601">
                  <a:moveTo>
                    <a:pt x="0" y="0"/>
                  </a:moveTo>
                  <a:lnTo>
                    <a:pt x="10978140" y="0"/>
                  </a:lnTo>
                  <a:lnTo>
                    <a:pt x="10978140" y="1574601"/>
                  </a:lnTo>
                  <a:lnTo>
                    <a:pt x="0" y="1574601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895005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u="none" kern="1200" dirty="0" smtClean="0"/>
                <a:t>RESULTADOS QUE PONEN EN PELIGRO LA SALUD/VIDA</a:t>
              </a:r>
              <a:endParaRPr lang="es-MX" sz="2400" u="none" kern="1200" dirty="0"/>
            </a:p>
          </p:txBody>
        </p:sp>
        <p:sp>
          <p:nvSpPr>
            <p:cNvPr id="8" name="Forma libre 7"/>
            <p:cNvSpPr/>
            <p:nvPr/>
          </p:nvSpPr>
          <p:spPr>
            <a:xfrm>
              <a:off x="526473" y="5713132"/>
              <a:ext cx="2744535" cy="908213"/>
            </a:xfrm>
            <a:custGeom>
              <a:avLst/>
              <a:gdLst>
                <a:gd name="connsiteX0" fmla="*/ 0 w 2744535"/>
                <a:gd name="connsiteY0" fmla="*/ 0 h 724316"/>
                <a:gd name="connsiteX1" fmla="*/ 2744535 w 2744535"/>
                <a:gd name="connsiteY1" fmla="*/ 0 h 724316"/>
                <a:gd name="connsiteX2" fmla="*/ 2744535 w 2744535"/>
                <a:gd name="connsiteY2" fmla="*/ 724316 h 724316"/>
                <a:gd name="connsiteX3" fmla="*/ 0 w 2744535"/>
                <a:gd name="connsiteY3" fmla="*/ 724316 h 724316"/>
                <a:gd name="connsiteX4" fmla="*/ 0 w 2744535"/>
                <a:gd name="connsiteY4" fmla="*/ 0 h 724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535" h="724316">
                  <a:moveTo>
                    <a:pt x="0" y="0"/>
                  </a:moveTo>
                  <a:lnTo>
                    <a:pt x="2744535" y="0"/>
                  </a:lnTo>
                  <a:lnTo>
                    <a:pt x="2744535" y="724316"/>
                  </a:lnTo>
                  <a:lnTo>
                    <a:pt x="0" y="72431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Salud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enfermedades/afecciones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Mala condición física</a:t>
              </a:r>
              <a:endParaRPr lang="es-MX" sz="1000" u="none" kern="1200" dirty="0"/>
            </a:p>
          </p:txBody>
        </p:sp>
        <p:sp>
          <p:nvSpPr>
            <p:cNvPr id="9" name="Forma libre 8"/>
            <p:cNvSpPr/>
            <p:nvPr/>
          </p:nvSpPr>
          <p:spPr>
            <a:xfrm>
              <a:off x="3271007" y="5713132"/>
              <a:ext cx="2744535" cy="908213"/>
            </a:xfrm>
            <a:custGeom>
              <a:avLst/>
              <a:gdLst>
                <a:gd name="connsiteX0" fmla="*/ 0 w 2744535"/>
                <a:gd name="connsiteY0" fmla="*/ 0 h 724316"/>
                <a:gd name="connsiteX1" fmla="*/ 2744535 w 2744535"/>
                <a:gd name="connsiteY1" fmla="*/ 0 h 724316"/>
                <a:gd name="connsiteX2" fmla="*/ 2744535 w 2744535"/>
                <a:gd name="connsiteY2" fmla="*/ 724316 h 724316"/>
                <a:gd name="connsiteX3" fmla="*/ 0 w 2744535"/>
                <a:gd name="connsiteY3" fmla="*/ 724316 h 724316"/>
                <a:gd name="connsiteX4" fmla="*/ 0 w 2744535"/>
                <a:gd name="connsiteY4" fmla="*/ 0 h 724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535" h="724316">
                  <a:moveTo>
                    <a:pt x="0" y="0"/>
                  </a:moveTo>
                  <a:lnTo>
                    <a:pt x="2744535" y="0"/>
                  </a:lnTo>
                  <a:lnTo>
                    <a:pt x="2744535" y="724316"/>
                  </a:lnTo>
                  <a:lnTo>
                    <a:pt x="0" y="72431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Roles Sociales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Fracaso escolar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Aislamiento social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Problemas legales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Procreación temprana</a:t>
              </a:r>
              <a:endParaRPr lang="es-MX" sz="1000" u="none" kern="1200" dirty="0"/>
            </a:p>
          </p:txBody>
        </p:sp>
        <p:sp>
          <p:nvSpPr>
            <p:cNvPr id="10" name="Forma libre 9"/>
            <p:cNvSpPr/>
            <p:nvPr/>
          </p:nvSpPr>
          <p:spPr>
            <a:xfrm>
              <a:off x="6015543" y="5713132"/>
              <a:ext cx="2744535" cy="908213"/>
            </a:xfrm>
            <a:custGeom>
              <a:avLst/>
              <a:gdLst>
                <a:gd name="connsiteX0" fmla="*/ 0 w 2744535"/>
                <a:gd name="connsiteY0" fmla="*/ 0 h 724316"/>
                <a:gd name="connsiteX1" fmla="*/ 2744535 w 2744535"/>
                <a:gd name="connsiteY1" fmla="*/ 0 h 724316"/>
                <a:gd name="connsiteX2" fmla="*/ 2744535 w 2744535"/>
                <a:gd name="connsiteY2" fmla="*/ 724316 h 724316"/>
                <a:gd name="connsiteX3" fmla="*/ 0 w 2744535"/>
                <a:gd name="connsiteY3" fmla="*/ 724316 h 724316"/>
                <a:gd name="connsiteX4" fmla="*/ 0 w 2744535"/>
                <a:gd name="connsiteY4" fmla="*/ 0 h 724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535" h="724316">
                  <a:moveTo>
                    <a:pt x="0" y="0"/>
                  </a:moveTo>
                  <a:lnTo>
                    <a:pt x="2744535" y="0"/>
                  </a:lnTo>
                  <a:lnTo>
                    <a:pt x="2744535" y="724316"/>
                  </a:lnTo>
                  <a:lnTo>
                    <a:pt x="0" y="72431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Desarrollo personal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err="1" smtClean="0"/>
                <a:t>Autoconcepto</a:t>
              </a:r>
              <a:r>
                <a:rPr lang="es-MX" sz="1000" u="none" kern="1200" dirty="0" smtClean="0"/>
                <a:t> inadecuado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Depresión/suicidio</a:t>
              </a:r>
              <a:endParaRPr lang="es-MX" sz="1000" u="none" kern="1200" dirty="0"/>
            </a:p>
          </p:txBody>
        </p:sp>
        <p:sp>
          <p:nvSpPr>
            <p:cNvPr id="11" name="Forma libre 10"/>
            <p:cNvSpPr/>
            <p:nvPr/>
          </p:nvSpPr>
          <p:spPr>
            <a:xfrm>
              <a:off x="8760078" y="5713132"/>
              <a:ext cx="2744535" cy="908213"/>
            </a:xfrm>
            <a:custGeom>
              <a:avLst/>
              <a:gdLst>
                <a:gd name="connsiteX0" fmla="*/ 0 w 2744535"/>
                <a:gd name="connsiteY0" fmla="*/ 0 h 724316"/>
                <a:gd name="connsiteX1" fmla="*/ 2744535 w 2744535"/>
                <a:gd name="connsiteY1" fmla="*/ 0 h 724316"/>
                <a:gd name="connsiteX2" fmla="*/ 2744535 w 2744535"/>
                <a:gd name="connsiteY2" fmla="*/ 724316 h 724316"/>
                <a:gd name="connsiteX3" fmla="*/ 0 w 2744535"/>
                <a:gd name="connsiteY3" fmla="*/ 724316 h 724316"/>
                <a:gd name="connsiteX4" fmla="*/ 0 w 2744535"/>
                <a:gd name="connsiteY4" fmla="*/ 0 h 724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535" h="724316">
                  <a:moveTo>
                    <a:pt x="0" y="0"/>
                  </a:moveTo>
                  <a:lnTo>
                    <a:pt x="2744535" y="0"/>
                  </a:lnTo>
                  <a:lnTo>
                    <a:pt x="2744535" y="724316"/>
                  </a:lnTo>
                  <a:lnTo>
                    <a:pt x="0" y="72431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Preparación para la adultez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Escasas habilidades laborales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Propensión al desempleo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Falta de motivación</a:t>
              </a:r>
              <a:endParaRPr lang="es-MX" sz="1000" u="none" kern="1200" dirty="0"/>
            </a:p>
          </p:txBody>
        </p:sp>
        <p:sp>
          <p:nvSpPr>
            <p:cNvPr id="12" name="Forma libre 11"/>
            <p:cNvSpPr/>
            <p:nvPr/>
          </p:nvSpPr>
          <p:spPr>
            <a:xfrm>
              <a:off x="509927" y="3102278"/>
              <a:ext cx="10978140" cy="2421738"/>
            </a:xfrm>
            <a:custGeom>
              <a:avLst/>
              <a:gdLst>
                <a:gd name="connsiteX0" fmla="*/ 0 w 10978140"/>
                <a:gd name="connsiteY0" fmla="*/ 848165 h 2421737"/>
                <a:gd name="connsiteX1" fmla="*/ 5186353 w 10978140"/>
                <a:gd name="connsiteY1" fmla="*/ 848165 h 2421737"/>
                <a:gd name="connsiteX2" fmla="*/ 5186353 w 10978140"/>
                <a:gd name="connsiteY2" fmla="*/ 605434 h 2421737"/>
                <a:gd name="connsiteX3" fmla="*/ 4883636 w 10978140"/>
                <a:gd name="connsiteY3" fmla="*/ 605434 h 2421737"/>
                <a:gd name="connsiteX4" fmla="*/ 5489070 w 10978140"/>
                <a:gd name="connsiteY4" fmla="*/ 0 h 2421737"/>
                <a:gd name="connsiteX5" fmla="*/ 6094504 w 10978140"/>
                <a:gd name="connsiteY5" fmla="*/ 605434 h 2421737"/>
                <a:gd name="connsiteX6" fmla="*/ 5791787 w 10978140"/>
                <a:gd name="connsiteY6" fmla="*/ 605434 h 2421737"/>
                <a:gd name="connsiteX7" fmla="*/ 5791787 w 10978140"/>
                <a:gd name="connsiteY7" fmla="*/ 848165 h 2421737"/>
                <a:gd name="connsiteX8" fmla="*/ 10978140 w 10978140"/>
                <a:gd name="connsiteY8" fmla="*/ 848165 h 2421737"/>
                <a:gd name="connsiteX9" fmla="*/ 10978140 w 10978140"/>
                <a:gd name="connsiteY9" fmla="*/ 2421737 h 2421737"/>
                <a:gd name="connsiteX10" fmla="*/ 0 w 10978140"/>
                <a:gd name="connsiteY10" fmla="*/ 2421737 h 2421737"/>
                <a:gd name="connsiteX11" fmla="*/ 0 w 10978140"/>
                <a:gd name="connsiteY11" fmla="*/ 848165 h 242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78140" h="2421737">
                  <a:moveTo>
                    <a:pt x="10978140" y="1573572"/>
                  </a:moveTo>
                  <a:lnTo>
                    <a:pt x="5791787" y="1573572"/>
                  </a:lnTo>
                  <a:lnTo>
                    <a:pt x="5791787" y="1816303"/>
                  </a:lnTo>
                  <a:lnTo>
                    <a:pt x="6094504" y="1816303"/>
                  </a:lnTo>
                  <a:lnTo>
                    <a:pt x="5489070" y="2421736"/>
                  </a:lnTo>
                  <a:lnTo>
                    <a:pt x="4883636" y="1816303"/>
                  </a:lnTo>
                  <a:lnTo>
                    <a:pt x="5186353" y="1816303"/>
                  </a:lnTo>
                  <a:lnTo>
                    <a:pt x="5186353" y="1573572"/>
                  </a:lnTo>
                  <a:lnTo>
                    <a:pt x="0" y="1573572"/>
                  </a:lnTo>
                  <a:lnTo>
                    <a:pt x="0" y="1"/>
                  </a:lnTo>
                  <a:lnTo>
                    <a:pt x="10978140" y="1"/>
                  </a:lnTo>
                  <a:lnTo>
                    <a:pt x="10978140" y="1573572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4239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CONDUCTA Y ESTILOS DE VIDA DE RIESGO DEL ADOLESCENTE</a:t>
              </a:r>
              <a:endParaRPr lang="es-MX" sz="2400" kern="1200" dirty="0"/>
            </a:p>
          </p:txBody>
        </p:sp>
        <p:sp>
          <p:nvSpPr>
            <p:cNvPr id="13" name="Forma libre 12"/>
            <p:cNvSpPr/>
            <p:nvPr/>
          </p:nvSpPr>
          <p:spPr>
            <a:xfrm>
              <a:off x="531833" y="3789612"/>
              <a:ext cx="3655806" cy="876428"/>
            </a:xfrm>
            <a:custGeom>
              <a:avLst/>
              <a:gdLst>
                <a:gd name="connsiteX0" fmla="*/ 0 w 3655806"/>
                <a:gd name="connsiteY0" fmla="*/ 0 h 724099"/>
                <a:gd name="connsiteX1" fmla="*/ 3655806 w 3655806"/>
                <a:gd name="connsiteY1" fmla="*/ 0 h 724099"/>
                <a:gd name="connsiteX2" fmla="*/ 3655806 w 3655806"/>
                <a:gd name="connsiteY2" fmla="*/ 724099 h 724099"/>
                <a:gd name="connsiteX3" fmla="*/ 0 w 3655806"/>
                <a:gd name="connsiteY3" fmla="*/ 724099 h 724099"/>
                <a:gd name="connsiteX4" fmla="*/ 0 w 3655806"/>
                <a:gd name="connsiteY4" fmla="*/ 0 h 72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5806" h="724099">
                  <a:moveTo>
                    <a:pt x="0" y="0"/>
                  </a:moveTo>
                  <a:lnTo>
                    <a:pt x="3655806" y="0"/>
                  </a:lnTo>
                  <a:lnTo>
                    <a:pt x="3655806" y="724099"/>
                  </a:lnTo>
                  <a:lnTo>
                    <a:pt x="0" y="724099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Problemas de conducta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Consumo de sustancias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Delincuencia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Conducir en estado de ebriedad</a:t>
              </a:r>
              <a:endParaRPr lang="es-MX" sz="1000" u="none" kern="1200" dirty="0"/>
            </a:p>
          </p:txBody>
        </p:sp>
        <p:sp>
          <p:nvSpPr>
            <p:cNvPr id="14" name="Forma libre 13"/>
            <p:cNvSpPr/>
            <p:nvPr/>
          </p:nvSpPr>
          <p:spPr>
            <a:xfrm>
              <a:off x="4187639" y="3789612"/>
              <a:ext cx="3655806" cy="876428"/>
            </a:xfrm>
            <a:custGeom>
              <a:avLst/>
              <a:gdLst>
                <a:gd name="connsiteX0" fmla="*/ 0 w 3655806"/>
                <a:gd name="connsiteY0" fmla="*/ 0 h 724099"/>
                <a:gd name="connsiteX1" fmla="*/ 3655806 w 3655806"/>
                <a:gd name="connsiteY1" fmla="*/ 0 h 724099"/>
                <a:gd name="connsiteX2" fmla="*/ 3655806 w 3655806"/>
                <a:gd name="connsiteY2" fmla="*/ 724099 h 724099"/>
                <a:gd name="connsiteX3" fmla="*/ 0 w 3655806"/>
                <a:gd name="connsiteY3" fmla="*/ 724099 h 724099"/>
                <a:gd name="connsiteX4" fmla="*/ 0 w 3655806"/>
                <a:gd name="connsiteY4" fmla="*/ 0 h 72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5806" h="724099">
                  <a:moveTo>
                    <a:pt x="0" y="0"/>
                  </a:moveTo>
                  <a:lnTo>
                    <a:pt x="3655806" y="0"/>
                  </a:lnTo>
                  <a:lnTo>
                    <a:pt x="3655806" y="724099"/>
                  </a:lnTo>
                  <a:lnTo>
                    <a:pt x="0" y="724099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Conducta relacionada con la salud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Alimentación poco sana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Vida sedentaria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No respetar reglamento de tránsito</a:t>
              </a:r>
              <a:endParaRPr lang="es-MX" sz="1000" u="none" kern="1200" dirty="0"/>
            </a:p>
          </p:txBody>
        </p:sp>
        <p:sp>
          <p:nvSpPr>
            <p:cNvPr id="15" name="Forma libre 14"/>
            <p:cNvSpPr/>
            <p:nvPr/>
          </p:nvSpPr>
          <p:spPr>
            <a:xfrm>
              <a:off x="7843446" y="3789612"/>
              <a:ext cx="3655806" cy="876428"/>
            </a:xfrm>
            <a:custGeom>
              <a:avLst/>
              <a:gdLst>
                <a:gd name="connsiteX0" fmla="*/ 0 w 3655806"/>
                <a:gd name="connsiteY0" fmla="*/ 0 h 724099"/>
                <a:gd name="connsiteX1" fmla="*/ 3655806 w 3655806"/>
                <a:gd name="connsiteY1" fmla="*/ 0 h 724099"/>
                <a:gd name="connsiteX2" fmla="*/ 3655806 w 3655806"/>
                <a:gd name="connsiteY2" fmla="*/ 724099 h 724099"/>
                <a:gd name="connsiteX3" fmla="*/ 0 w 3655806"/>
                <a:gd name="connsiteY3" fmla="*/ 724099 h 724099"/>
                <a:gd name="connsiteX4" fmla="*/ 0 w 3655806"/>
                <a:gd name="connsiteY4" fmla="*/ 0 h 72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5806" h="724099">
                  <a:moveTo>
                    <a:pt x="0" y="0"/>
                  </a:moveTo>
                  <a:lnTo>
                    <a:pt x="3655806" y="0"/>
                  </a:lnTo>
                  <a:lnTo>
                    <a:pt x="3655806" y="724099"/>
                  </a:lnTo>
                  <a:lnTo>
                    <a:pt x="0" y="724099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11430" rIns="64008" bIns="1143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sng" kern="1200" dirty="0" smtClean="0"/>
                <a:t>Conducta Escolar</a:t>
              </a:r>
              <a:endParaRPr lang="es-MX" sz="1000" u="sng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Haraganería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Deserción escolar</a:t>
              </a:r>
              <a:endParaRPr lang="es-MX" sz="1000" u="none" kern="1200" dirty="0"/>
            </a:p>
            <a:p>
              <a:pPr marL="57150" lvl="1" indent="-5715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Uso de drogas en la escuela</a:t>
              </a:r>
              <a:endParaRPr lang="es-MX" sz="1000" u="none" kern="1200" dirty="0"/>
            </a:p>
          </p:txBody>
        </p:sp>
        <p:sp>
          <p:nvSpPr>
            <p:cNvPr id="16" name="Forma libre 15"/>
            <p:cNvSpPr/>
            <p:nvPr/>
          </p:nvSpPr>
          <p:spPr>
            <a:xfrm>
              <a:off x="521112" y="582480"/>
              <a:ext cx="10978140" cy="2820920"/>
            </a:xfrm>
            <a:custGeom>
              <a:avLst/>
              <a:gdLst>
                <a:gd name="connsiteX0" fmla="*/ 0 w 10978140"/>
                <a:gd name="connsiteY0" fmla="*/ 848165 h 2421737"/>
                <a:gd name="connsiteX1" fmla="*/ 5186353 w 10978140"/>
                <a:gd name="connsiteY1" fmla="*/ 848165 h 2421737"/>
                <a:gd name="connsiteX2" fmla="*/ 5186353 w 10978140"/>
                <a:gd name="connsiteY2" fmla="*/ 605434 h 2421737"/>
                <a:gd name="connsiteX3" fmla="*/ 4883636 w 10978140"/>
                <a:gd name="connsiteY3" fmla="*/ 605434 h 2421737"/>
                <a:gd name="connsiteX4" fmla="*/ 5489070 w 10978140"/>
                <a:gd name="connsiteY4" fmla="*/ 0 h 2421737"/>
                <a:gd name="connsiteX5" fmla="*/ 6094504 w 10978140"/>
                <a:gd name="connsiteY5" fmla="*/ 605434 h 2421737"/>
                <a:gd name="connsiteX6" fmla="*/ 5791787 w 10978140"/>
                <a:gd name="connsiteY6" fmla="*/ 605434 h 2421737"/>
                <a:gd name="connsiteX7" fmla="*/ 5791787 w 10978140"/>
                <a:gd name="connsiteY7" fmla="*/ 848165 h 2421737"/>
                <a:gd name="connsiteX8" fmla="*/ 10978140 w 10978140"/>
                <a:gd name="connsiteY8" fmla="*/ 848165 h 2421737"/>
                <a:gd name="connsiteX9" fmla="*/ 10978140 w 10978140"/>
                <a:gd name="connsiteY9" fmla="*/ 2421737 h 2421737"/>
                <a:gd name="connsiteX10" fmla="*/ 0 w 10978140"/>
                <a:gd name="connsiteY10" fmla="*/ 2421737 h 2421737"/>
                <a:gd name="connsiteX11" fmla="*/ 0 w 10978140"/>
                <a:gd name="connsiteY11" fmla="*/ 848165 h 242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78140" h="2421737">
                  <a:moveTo>
                    <a:pt x="10978140" y="1573572"/>
                  </a:moveTo>
                  <a:lnTo>
                    <a:pt x="5791787" y="1573572"/>
                  </a:lnTo>
                  <a:lnTo>
                    <a:pt x="5791787" y="1816303"/>
                  </a:lnTo>
                  <a:lnTo>
                    <a:pt x="6094504" y="1816303"/>
                  </a:lnTo>
                  <a:lnTo>
                    <a:pt x="5489070" y="2421736"/>
                  </a:lnTo>
                  <a:lnTo>
                    <a:pt x="4883636" y="1816303"/>
                  </a:lnTo>
                  <a:lnTo>
                    <a:pt x="5186353" y="1816303"/>
                  </a:lnTo>
                  <a:lnTo>
                    <a:pt x="5186353" y="1573572"/>
                  </a:lnTo>
                  <a:lnTo>
                    <a:pt x="0" y="1573572"/>
                  </a:lnTo>
                  <a:lnTo>
                    <a:pt x="0" y="1"/>
                  </a:lnTo>
                  <a:lnTo>
                    <a:pt x="10978140" y="1"/>
                  </a:lnTo>
                  <a:lnTo>
                    <a:pt x="10978140" y="1573572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prstMaterial="translucentPowder">
              <a:bevelT w="127000" h="25400" prst="softRound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170689" rIns="170688" bIns="174239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 smtClean="0"/>
                <a:t>FACTORES DE RIESGO Y PROTECCIÓN</a:t>
              </a:r>
              <a:endParaRPr lang="es-MX" sz="2400" kern="1200" dirty="0"/>
            </a:p>
          </p:txBody>
        </p:sp>
        <p:sp>
          <p:nvSpPr>
            <p:cNvPr id="17" name="Forma libre 16"/>
            <p:cNvSpPr/>
            <p:nvPr/>
          </p:nvSpPr>
          <p:spPr>
            <a:xfrm>
              <a:off x="527813" y="1339654"/>
              <a:ext cx="2195091" cy="1440000"/>
            </a:xfrm>
            <a:custGeom>
              <a:avLst/>
              <a:gdLst>
                <a:gd name="connsiteX0" fmla="*/ 0 w 2195091"/>
                <a:gd name="connsiteY0" fmla="*/ 0 h 1178276"/>
                <a:gd name="connsiteX1" fmla="*/ 2195091 w 2195091"/>
                <a:gd name="connsiteY1" fmla="*/ 0 h 1178276"/>
                <a:gd name="connsiteX2" fmla="*/ 2195091 w 2195091"/>
                <a:gd name="connsiteY2" fmla="*/ 1178276 h 1178276"/>
                <a:gd name="connsiteX3" fmla="*/ 0 w 2195091"/>
                <a:gd name="connsiteY3" fmla="*/ 1178276 h 1178276"/>
                <a:gd name="connsiteX4" fmla="*/ 0 w 2195091"/>
                <a:gd name="connsiteY4" fmla="*/ 0 h 117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5091" h="1178276">
                  <a:moveTo>
                    <a:pt x="0" y="0"/>
                  </a:moveTo>
                  <a:lnTo>
                    <a:pt x="2195091" y="0"/>
                  </a:lnTo>
                  <a:lnTo>
                    <a:pt x="2195091" y="1178276"/>
                  </a:lnTo>
                  <a:lnTo>
                    <a:pt x="0" y="117827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120" tIns="12700" rIns="71120" bIns="12700" numCol="1" spcCol="1270" anchor="t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/>
                <a:t>BIOLOGÍA/ GENÉTICA </a:t>
              </a:r>
              <a:endParaRPr lang="es-MX" sz="1000" kern="1200" dirty="0"/>
            </a:p>
            <a:p>
              <a:pPr marL="57150" lvl="1" indent="-5715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Riesgo:</a:t>
              </a:r>
              <a:r>
                <a:rPr lang="es-MX" sz="1000" u="none" kern="1200" dirty="0" smtClean="0"/>
                <a:t> antecedentes familiares de alcoholismo.</a:t>
              </a:r>
              <a:endParaRPr lang="es-MX" sz="1000" u="sng" kern="1200" dirty="0"/>
            </a:p>
            <a:p>
              <a:pPr marL="57150" lvl="1" indent="-5715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Protección: </a:t>
              </a:r>
              <a:r>
                <a:rPr lang="es-MX" sz="1000" u="none" kern="1200" dirty="0" smtClean="0"/>
                <a:t>gran inteligencia</a:t>
              </a:r>
              <a:endParaRPr lang="es-MX" sz="1000" u="none" kern="1200" dirty="0"/>
            </a:p>
          </p:txBody>
        </p:sp>
        <p:sp>
          <p:nvSpPr>
            <p:cNvPr id="18" name="Forma libre 17"/>
            <p:cNvSpPr/>
            <p:nvPr/>
          </p:nvSpPr>
          <p:spPr>
            <a:xfrm>
              <a:off x="2722905" y="1340180"/>
              <a:ext cx="2195091" cy="1440000"/>
            </a:xfrm>
            <a:custGeom>
              <a:avLst/>
              <a:gdLst>
                <a:gd name="connsiteX0" fmla="*/ 0 w 2195091"/>
                <a:gd name="connsiteY0" fmla="*/ 0 h 1207182"/>
                <a:gd name="connsiteX1" fmla="*/ 2195091 w 2195091"/>
                <a:gd name="connsiteY1" fmla="*/ 0 h 1207182"/>
                <a:gd name="connsiteX2" fmla="*/ 2195091 w 2195091"/>
                <a:gd name="connsiteY2" fmla="*/ 1207182 h 1207182"/>
                <a:gd name="connsiteX3" fmla="*/ 0 w 2195091"/>
                <a:gd name="connsiteY3" fmla="*/ 1207182 h 1207182"/>
                <a:gd name="connsiteX4" fmla="*/ 0 w 2195091"/>
                <a:gd name="connsiteY4" fmla="*/ 0 h 120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5091" h="1207182">
                  <a:moveTo>
                    <a:pt x="0" y="0"/>
                  </a:moveTo>
                  <a:lnTo>
                    <a:pt x="2195091" y="0"/>
                  </a:lnTo>
                  <a:lnTo>
                    <a:pt x="2195091" y="1207182"/>
                  </a:lnTo>
                  <a:lnTo>
                    <a:pt x="0" y="1207182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896" tIns="10160" rIns="56896" bIns="10160" numCol="1" spcCol="1270" anchor="t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/>
                <a:t>AMBIENTE SOCIAL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kern="1200" dirty="0" smtClean="0"/>
                <a:t>Riesgo: anomia normativa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kern="1200" dirty="0" smtClean="0"/>
                <a:t>Desigualdad racial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kern="1200" dirty="0" smtClean="0"/>
                <a:t>Oportunidad ilegitima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Protección: </a:t>
              </a:r>
              <a:r>
                <a:rPr lang="es-MX" sz="1000" u="none" kern="1200" dirty="0" smtClean="0"/>
                <a:t>ambiente escolar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Cohesión de la familia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Recursos del barrio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Adultos responsables</a:t>
              </a:r>
              <a:endParaRPr lang="es-MX" sz="1000" u="none" kern="1200" dirty="0"/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4917997" y="1340180"/>
              <a:ext cx="2195091" cy="1440000"/>
            </a:xfrm>
            <a:custGeom>
              <a:avLst/>
              <a:gdLst>
                <a:gd name="connsiteX0" fmla="*/ 0 w 2195091"/>
                <a:gd name="connsiteY0" fmla="*/ 0 h 1178348"/>
                <a:gd name="connsiteX1" fmla="*/ 2195091 w 2195091"/>
                <a:gd name="connsiteY1" fmla="*/ 0 h 1178348"/>
                <a:gd name="connsiteX2" fmla="*/ 2195091 w 2195091"/>
                <a:gd name="connsiteY2" fmla="*/ 1178348 h 1178348"/>
                <a:gd name="connsiteX3" fmla="*/ 0 w 2195091"/>
                <a:gd name="connsiteY3" fmla="*/ 1178348 h 1178348"/>
                <a:gd name="connsiteX4" fmla="*/ 0 w 2195091"/>
                <a:gd name="connsiteY4" fmla="*/ 0 h 1178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5091" h="1178348">
                  <a:moveTo>
                    <a:pt x="0" y="0"/>
                  </a:moveTo>
                  <a:lnTo>
                    <a:pt x="2195091" y="0"/>
                  </a:lnTo>
                  <a:lnTo>
                    <a:pt x="2195091" y="1178348"/>
                  </a:lnTo>
                  <a:lnTo>
                    <a:pt x="0" y="1178348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896" tIns="10160" rIns="56896" bIns="10160" numCol="1" spcCol="1270" anchor="t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/>
                <a:t>AMBIENTE PERCIBIDO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Riesgo: </a:t>
              </a:r>
              <a:r>
                <a:rPr lang="es-MX" sz="1000" u="none" kern="1200" dirty="0" smtClean="0"/>
                <a:t>modelos de conducta desviada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Conflicto normativo entre progenitores y amigos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Protección: </a:t>
              </a:r>
              <a:r>
                <a:rPr lang="es-MX" sz="1000" u="none" kern="1200" dirty="0" smtClean="0"/>
                <a:t>modelos de conducta convencional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Controles estrictos sobre la conducta desviada</a:t>
              </a:r>
              <a:endParaRPr lang="es-MX" sz="1000" u="none" kern="1200" dirty="0"/>
            </a:p>
          </p:txBody>
        </p:sp>
        <p:sp>
          <p:nvSpPr>
            <p:cNvPr id="20" name="Forma libre 19"/>
            <p:cNvSpPr/>
            <p:nvPr/>
          </p:nvSpPr>
          <p:spPr>
            <a:xfrm>
              <a:off x="7113088" y="1340184"/>
              <a:ext cx="2195091" cy="1440000"/>
            </a:xfrm>
            <a:custGeom>
              <a:avLst/>
              <a:gdLst>
                <a:gd name="connsiteX0" fmla="*/ 0 w 2195091"/>
                <a:gd name="connsiteY0" fmla="*/ 0 h 1207175"/>
                <a:gd name="connsiteX1" fmla="*/ 2195091 w 2195091"/>
                <a:gd name="connsiteY1" fmla="*/ 0 h 1207175"/>
                <a:gd name="connsiteX2" fmla="*/ 2195091 w 2195091"/>
                <a:gd name="connsiteY2" fmla="*/ 1207175 h 1207175"/>
                <a:gd name="connsiteX3" fmla="*/ 0 w 2195091"/>
                <a:gd name="connsiteY3" fmla="*/ 1207175 h 1207175"/>
                <a:gd name="connsiteX4" fmla="*/ 0 w 2195091"/>
                <a:gd name="connsiteY4" fmla="*/ 0 h 120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5091" h="1207175">
                  <a:moveTo>
                    <a:pt x="0" y="0"/>
                  </a:moveTo>
                  <a:lnTo>
                    <a:pt x="2195091" y="0"/>
                  </a:lnTo>
                  <a:lnTo>
                    <a:pt x="2195091" y="1207175"/>
                  </a:lnTo>
                  <a:lnTo>
                    <a:pt x="0" y="1207175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896" tIns="10160" rIns="56896" bIns="10160" numCol="1" spcCol="1270" anchor="t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kern="1200" dirty="0" smtClean="0"/>
                <a:t>PERSONALIDAD</a:t>
              </a:r>
              <a:endParaRPr lang="es-MX" sz="1000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Riesgo: </a:t>
              </a:r>
              <a:r>
                <a:rPr lang="es-MX" sz="1000" u="none" kern="1200" dirty="0" smtClean="0"/>
                <a:t>percepción de pocas oportunidades vitales.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Baja autoestima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Propensión a correr riesgos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Protección: </a:t>
              </a:r>
              <a:r>
                <a:rPr lang="es-MX" sz="1000" u="none" kern="1200" dirty="0" smtClean="0"/>
                <a:t>Valoración del aprovechamiento académico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Valoración de la salud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Intolerancia de la desviación</a:t>
              </a:r>
              <a:endParaRPr lang="es-MX" sz="1000" u="none" kern="1200" dirty="0"/>
            </a:p>
          </p:txBody>
        </p:sp>
        <p:sp>
          <p:nvSpPr>
            <p:cNvPr id="21" name="Forma libre 20"/>
            <p:cNvSpPr/>
            <p:nvPr/>
          </p:nvSpPr>
          <p:spPr>
            <a:xfrm>
              <a:off x="9308180" y="1340216"/>
              <a:ext cx="2195091" cy="1440000"/>
            </a:xfrm>
            <a:custGeom>
              <a:avLst/>
              <a:gdLst>
                <a:gd name="connsiteX0" fmla="*/ 0 w 2195091"/>
                <a:gd name="connsiteY0" fmla="*/ 0 h 1178276"/>
                <a:gd name="connsiteX1" fmla="*/ 2195091 w 2195091"/>
                <a:gd name="connsiteY1" fmla="*/ 0 h 1178276"/>
                <a:gd name="connsiteX2" fmla="*/ 2195091 w 2195091"/>
                <a:gd name="connsiteY2" fmla="*/ 1178276 h 1178276"/>
                <a:gd name="connsiteX3" fmla="*/ 0 w 2195091"/>
                <a:gd name="connsiteY3" fmla="*/ 1178276 h 1178276"/>
                <a:gd name="connsiteX4" fmla="*/ 0 w 2195091"/>
                <a:gd name="connsiteY4" fmla="*/ 0 h 117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5091" h="1178276">
                  <a:moveTo>
                    <a:pt x="0" y="0"/>
                  </a:moveTo>
                  <a:lnTo>
                    <a:pt x="2195091" y="0"/>
                  </a:lnTo>
                  <a:lnTo>
                    <a:pt x="2195091" y="1178276"/>
                  </a:lnTo>
                  <a:lnTo>
                    <a:pt x="0" y="117827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chilly" dir="t"/>
            </a:scene3d>
            <a:sp3d z="12700" extrusionH="1700" prstMaterial="dkEdge">
              <a:bevelT w="25400" h="6350" prst="softRound"/>
              <a:bevelB w="0" h="0" prst="convex"/>
            </a:sp3d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896" tIns="10160" rIns="56896" bIns="10160" numCol="1" spcCol="1270" anchor="t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000" u="none" kern="1200" dirty="0" smtClean="0"/>
                <a:t>CONDUCTA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Riesgo: </a:t>
              </a:r>
              <a:r>
                <a:rPr lang="es-MX" sz="1000" u="none" kern="1200" dirty="0" smtClean="0"/>
                <a:t>alcoholismo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Trabajo escolar deficiente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Tiempo de ocio mal estructurado</a:t>
              </a:r>
              <a:endParaRPr lang="es-MX" sz="1000" u="none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sng" kern="1200" dirty="0" smtClean="0"/>
                <a:t>Protección: </a:t>
              </a:r>
              <a:r>
                <a:rPr lang="es-MX" sz="1000" u="none" kern="1200" dirty="0" smtClean="0"/>
                <a:t>Participación escolar y con grupos normativos</a:t>
              </a:r>
              <a:endParaRPr lang="es-MX" sz="1000" u="sng" kern="1200" dirty="0"/>
            </a:p>
            <a:p>
              <a:pPr marL="57150" lvl="1" indent="-5715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000" u="none" kern="1200" dirty="0" smtClean="0"/>
                <a:t>Tiempo de ocio estructurado</a:t>
              </a:r>
              <a:endParaRPr lang="es-MX" sz="1000" u="none" kern="1200" dirty="0"/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527813" y="263236"/>
              <a:ext cx="10971439" cy="64633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MODELO CONCEPTUAL DE LA CONDUCTA DE RIESGO DEL ADOLESCENTE</a:t>
              </a:r>
            </a:p>
            <a:p>
              <a:pPr algn="ctr"/>
              <a:r>
                <a:rPr lang="es-MX" dirty="0" err="1" smtClean="0">
                  <a:solidFill>
                    <a:schemeClr val="bg1"/>
                  </a:solidFill>
                </a:rPr>
                <a:t>Jessor</a:t>
              </a:r>
              <a:r>
                <a:rPr lang="es-MX" dirty="0" smtClean="0">
                  <a:solidFill>
                    <a:schemeClr val="bg1"/>
                  </a:solidFill>
                </a:rPr>
                <a:t>, 1992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745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Porqué los adolescentes se entregan a conductas de riesgos.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No se percata de los riesgos que corre.</a:t>
            </a:r>
          </a:p>
          <a:p>
            <a:r>
              <a:rPr lang="es-MX" dirty="0" smtClean="0"/>
              <a:t>Posee poca información. </a:t>
            </a:r>
          </a:p>
          <a:p>
            <a:r>
              <a:rPr lang="es-MX" dirty="0" smtClean="0"/>
              <a:t>Las advertencias no surten efecto, o tiende a ignorarlas</a:t>
            </a:r>
            <a:r>
              <a:rPr lang="es-MX" dirty="0"/>
              <a:t>: Se cree invulnerable, </a:t>
            </a:r>
            <a:r>
              <a:rPr lang="es-MX" i="1" dirty="0"/>
              <a:t>Fabula Personal, </a:t>
            </a:r>
            <a:r>
              <a:rPr lang="es-MX" i="1" dirty="0" err="1"/>
              <a:t>Elkind</a:t>
            </a:r>
            <a:r>
              <a:rPr lang="es-MX" i="1" dirty="0" smtClean="0"/>
              <a:t>. </a:t>
            </a:r>
            <a:r>
              <a:rPr lang="es-MX" dirty="0" smtClean="0"/>
              <a:t>Subestiman la probabilidad de resultados negativo.</a:t>
            </a:r>
            <a:endParaRPr lang="es-MX" dirty="0"/>
          </a:p>
          <a:p>
            <a:endParaRPr lang="es-MX" dirty="0" smtClean="0"/>
          </a:p>
          <a:p>
            <a:r>
              <a:rPr lang="es-MX" dirty="0" smtClean="0"/>
              <a:t>Los adolescentes difícilmente realizarán conductas de riesgo. Cuando logran la autoestima, sentido de competencia y pertenencia a una familia y a un orden social estables(</a:t>
            </a:r>
            <a:r>
              <a:rPr lang="es-MX" dirty="0" err="1" smtClean="0"/>
              <a:t>Jessor</a:t>
            </a:r>
            <a:r>
              <a:rPr lang="es-MX" dirty="0" smtClean="0"/>
              <a:t>, 1993).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1540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Conducta </a:t>
            </a:r>
            <a:r>
              <a:rPr lang="es-ES" dirty="0" smtClean="0"/>
              <a:t>antisocial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Comportamiento que va </a:t>
            </a:r>
            <a:r>
              <a:rPr lang="es-ES" dirty="0"/>
              <a:t>en contra el bien común, atenta contra la organización primordial de la sociedad, destruye sus valores fundamentales, ataca las normas principales de convivencia. Se </a:t>
            </a:r>
            <a:r>
              <a:rPr lang="es-ES" dirty="0" smtClean="0"/>
              <a:t>esclarece </a:t>
            </a:r>
            <a:r>
              <a:rPr lang="es-ES" dirty="0"/>
              <a:t>que el término conducta desviada, es de gran utilidad por ser descriptivo y no valorativo. </a:t>
            </a:r>
            <a:endParaRPr lang="es-ES" dirty="0" smtClean="0"/>
          </a:p>
          <a:p>
            <a:r>
              <a:rPr lang="es-MX" dirty="0"/>
              <a:t>Algunas  conductas  antisociales pueden  darse  en  el  transcurso  normal  del  desarrollo  evolutivo  del  menor  para desaparecer  posteriormente  de  forma  súbita  o  gradual,  mientras  que  otras  pueden persistir hasta llegar a suponer conflictos realmente serios con el entorno.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281851" y="6048103"/>
            <a:ext cx="2625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DSM-IV-TR, 2003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xmlns="" val="5838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57398" y="665513"/>
            <a:ext cx="891168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Criterios para el diagnóstico de </a:t>
            </a:r>
            <a:r>
              <a:rPr lang="es-MX" sz="3200" b="1" dirty="0" smtClean="0"/>
              <a:t>Trastorno </a:t>
            </a:r>
            <a:r>
              <a:rPr lang="es-MX" sz="3200" b="1" dirty="0" err="1" smtClean="0"/>
              <a:t>disocial</a:t>
            </a:r>
            <a:r>
              <a:rPr lang="es-MX" sz="3200" b="1" dirty="0" smtClean="0"/>
              <a:t> </a:t>
            </a:r>
          </a:p>
          <a:p>
            <a:endParaRPr lang="es-MX" b="1" dirty="0"/>
          </a:p>
          <a:p>
            <a:pPr marL="342900" indent="-342900">
              <a:buAutoNum type="alphaUcPeriod"/>
            </a:pPr>
            <a:r>
              <a:rPr lang="es-MX" sz="2000" dirty="0" smtClean="0"/>
              <a:t>Un </a:t>
            </a:r>
            <a:r>
              <a:rPr lang="es-MX" sz="2000" dirty="0"/>
              <a:t>patrón repetitivo y persistente de comportamiento en el que se violan los derechos básicos de otras personas o normas sociales importantes propias de </a:t>
            </a:r>
            <a:r>
              <a:rPr lang="es-MX" sz="2000" dirty="0" smtClean="0"/>
              <a:t>la edad</a:t>
            </a:r>
            <a:r>
              <a:rPr lang="es-MX" sz="2000" dirty="0"/>
              <a:t>, manifestándose por la presencia de tres (o más) de los siguientes </a:t>
            </a:r>
            <a:r>
              <a:rPr lang="es-MX" sz="2000" dirty="0" smtClean="0"/>
              <a:t>criterios durante </a:t>
            </a:r>
            <a:r>
              <a:rPr lang="es-MX" sz="2000" dirty="0"/>
              <a:t>los últimos 12 meses y por lo menos de un criterio durante los </a:t>
            </a:r>
            <a:r>
              <a:rPr lang="es-MX" sz="2000" dirty="0" smtClean="0"/>
              <a:t>últimos 6 </a:t>
            </a:r>
            <a:r>
              <a:rPr lang="es-MX" sz="2000" dirty="0"/>
              <a:t>meses</a:t>
            </a:r>
            <a:r>
              <a:rPr lang="es-MX" sz="2000" dirty="0" smtClean="0"/>
              <a:t>:</a:t>
            </a:r>
          </a:p>
          <a:p>
            <a:endParaRPr lang="es-MX" sz="2000" dirty="0" smtClean="0"/>
          </a:p>
          <a:p>
            <a:r>
              <a:rPr lang="es-MX" sz="2000" b="1" dirty="0"/>
              <a:t>Agresión a personas y animales</a:t>
            </a:r>
          </a:p>
          <a:p>
            <a:r>
              <a:rPr lang="es-MX" sz="2000" dirty="0"/>
              <a:t>(1) a menudo fanfarronea, amenaza o intimida a otros</a:t>
            </a:r>
          </a:p>
          <a:p>
            <a:r>
              <a:rPr lang="es-MX" sz="2000" dirty="0"/>
              <a:t>(2) a menudo inicia peleas físicas</a:t>
            </a:r>
          </a:p>
          <a:p>
            <a:r>
              <a:rPr lang="es-MX" sz="2000" dirty="0"/>
              <a:t>(3) ha utilizado un arma que puede causar daño físico grave a otras personas</a:t>
            </a:r>
          </a:p>
          <a:p>
            <a:r>
              <a:rPr lang="es-MX" sz="2000" dirty="0"/>
              <a:t>(p. ej., bate, ladrillo, botella rota, navaja, pistola)</a:t>
            </a:r>
          </a:p>
          <a:p>
            <a:r>
              <a:rPr lang="es-MX" sz="2000" dirty="0"/>
              <a:t>(4) ha manifestado crueldad física con personas</a:t>
            </a:r>
          </a:p>
          <a:p>
            <a:r>
              <a:rPr lang="es-MX" sz="2000" dirty="0"/>
              <a:t>(5) ha manifestado crueldad física con animales</a:t>
            </a:r>
          </a:p>
          <a:p>
            <a:r>
              <a:rPr lang="es-MX" sz="2000" dirty="0"/>
              <a:t>(6) ha robado enfrentándose a la víctima (p. ej., ataque con violencia, arrebatar bolsos, extorsión, robo a mano armada)</a:t>
            </a:r>
          </a:p>
          <a:p>
            <a:r>
              <a:rPr lang="es-MX" sz="2000" dirty="0"/>
              <a:t>(7) ha forzado a alguien a una actividad </a:t>
            </a:r>
            <a:r>
              <a:rPr lang="es-MX" sz="2000" dirty="0" smtClean="0"/>
              <a:t>sexual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xmlns="" val="1857550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748145"/>
            <a:ext cx="8915400" cy="6012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300" b="1" dirty="0">
                <a:solidFill>
                  <a:schemeClr val="tx1"/>
                </a:solidFill>
              </a:rPr>
              <a:t>Destrucción de la propiedad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tx1"/>
                </a:solidFill>
              </a:rPr>
              <a:t>(8) ha provocado deliberadamente incendios con la intención de causar daños graves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tx1"/>
                </a:solidFill>
              </a:rPr>
              <a:t>(9) ha destruido deliberadamente propiedades de otras personas (distinto de provocar incendios)</a:t>
            </a:r>
          </a:p>
          <a:p>
            <a:pPr marL="0" indent="0">
              <a:buNone/>
            </a:pPr>
            <a:r>
              <a:rPr lang="es-MX" sz="2300" b="1" dirty="0">
                <a:solidFill>
                  <a:schemeClr val="tx1"/>
                </a:solidFill>
              </a:rPr>
              <a:t>Fraudulencia o robo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tx1"/>
                </a:solidFill>
              </a:rPr>
              <a:t>(10) ha violentado el hogar, la casa o el automóvil de otra persona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tx1"/>
                </a:solidFill>
              </a:rPr>
              <a:t>(11) a menudo miente para obtener bienes o favores o para evitar obligaciones (esto es, «tima» a otros)</a:t>
            </a:r>
          </a:p>
          <a:p>
            <a:pPr marL="0" indent="0">
              <a:buNone/>
            </a:pPr>
            <a:r>
              <a:rPr lang="es-MX" sz="2300" dirty="0">
                <a:solidFill>
                  <a:schemeClr val="tx1"/>
                </a:solidFill>
              </a:rPr>
              <a:t>(12) ha robado objetos de cierto valor sin enfrentamiento con la víctima (p. ej.,  robos en tiendas, pero sin allanamientos o destrozos; falsificaciones)</a:t>
            </a:r>
          </a:p>
          <a:p>
            <a:pPr marL="0" indent="0">
              <a:buNone/>
            </a:pPr>
            <a:endParaRPr lang="es-MX" sz="23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675919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440525" y="681934"/>
            <a:ext cx="891168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300" b="1" dirty="0"/>
              <a:t>Violaciones graves de normas</a:t>
            </a:r>
          </a:p>
          <a:p>
            <a:r>
              <a:rPr lang="es-MX" sz="2300" dirty="0"/>
              <a:t>(13) a menudo permanece fuera de casa de noche a pesar de las prohibiciones paternas, iniciando este comportamiento antes de los 13 años de edad</a:t>
            </a:r>
          </a:p>
          <a:p>
            <a:r>
              <a:rPr lang="es-MX" sz="2300" dirty="0"/>
              <a:t>(14) se ha escapado de casa durante la noche por lo menos dos veces, viviendo en la casa de sus padres o en un hogar sustitutivo (o sólo una vez sin regresar durante un largo período de tiempo)</a:t>
            </a:r>
          </a:p>
          <a:p>
            <a:r>
              <a:rPr lang="es-MX" sz="2300" dirty="0"/>
              <a:t>(15) suele hacer novillos en la escuela, iniciando esta práctica antes de los 13</a:t>
            </a:r>
          </a:p>
          <a:p>
            <a:r>
              <a:rPr lang="es-MX" sz="2300" dirty="0"/>
              <a:t>años de </a:t>
            </a:r>
            <a:r>
              <a:rPr lang="es-MX" sz="2300" dirty="0" smtClean="0"/>
              <a:t>edad</a:t>
            </a:r>
          </a:p>
          <a:p>
            <a:endParaRPr lang="es-MX" sz="2300" dirty="0"/>
          </a:p>
          <a:p>
            <a:r>
              <a:rPr lang="es-MX" sz="2300" dirty="0"/>
              <a:t>B. El trastorno </a:t>
            </a:r>
            <a:r>
              <a:rPr lang="es-MX" sz="2300" dirty="0" err="1"/>
              <a:t>disocial</a:t>
            </a:r>
            <a:r>
              <a:rPr lang="es-MX" sz="2300" dirty="0"/>
              <a:t> provoca deterioro clínicamente significativo de la actividad social, académica o laboral.</a:t>
            </a:r>
          </a:p>
          <a:p>
            <a:r>
              <a:rPr lang="es-MX" sz="2300" dirty="0"/>
              <a:t>C. Si el individuo tiene 18 años o más, no cumple criterios de trastorno antisocial de la personalidad.</a:t>
            </a:r>
          </a:p>
        </p:txBody>
      </p:sp>
    </p:spTree>
    <p:extLst>
      <p:ext uri="{BB962C8B-B14F-4D97-AF65-F5344CB8AC3E}">
        <p14:creationId xmlns:p14="http://schemas.microsoft.com/office/powerpoint/2010/main" xmlns="" val="3416888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5926"/>
          </a:xfrm>
        </p:spPr>
        <p:txBody>
          <a:bodyPr/>
          <a:lstStyle/>
          <a:p>
            <a:r>
              <a:rPr lang="es-MX" dirty="0" smtClean="0"/>
              <a:t>Características relacionadas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89212" y="1330035"/>
            <a:ext cx="8915400" cy="5084619"/>
          </a:xfrm>
        </p:spPr>
        <p:txBody>
          <a:bodyPr>
            <a:normAutofit/>
          </a:bodyPr>
          <a:lstStyle/>
          <a:p>
            <a:r>
              <a:rPr lang="es-MX" sz="2000" dirty="0"/>
              <a:t>E</a:t>
            </a:r>
            <a:r>
              <a:rPr lang="es-MX" sz="2000" dirty="0" smtClean="0"/>
              <a:t>scasa </a:t>
            </a:r>
            <a:r>
              <a:rPr lang="es-MX" sz="2000" dirty="0"/>
              <a:t>empatía y poca preocupación por los sentimientos, los deseos y </a:t>
            </a:r>
            <a:r>
              <a:rPr lang="es-MX" sz="2000" dirty="0" smtClean="0"/>
              <a:t>el bienestar </a:t>
            </a:r>
            <a:r>
              <a:rPr lang="es-MX" sz="2000" dirty="0"/>
              <a:t>de los otros. </a:t>
            </a:r>
            <a:endParaRPr lang="es-MX" sz="2000" dirty="0" smtClean="0"/>
          </a:p>
          <a:p>
            <a:r>
              <a:rPr lang="es-MX" sz="2000" dirty="0"/>
              <a:t>perciben mal las intenciones de los otros, interpretándolas como </a:t>
            </a:r>
            <a:r>
              <a:rPr lang="es-MX" sz="2000" dirty="0" smtClean="0"/>
              <a:t>más hostiles </a:t>
            </a:r>
            <a:r>
              <a:rPr lang="es-MX" sz="2000" dirty="0"/>
              <a:t>y amenazadoras de lo que lo son en realidad, respondiendo </a:t>
            </a:r>
            <a:r>
              <a:rPr lang="es-MX" sz="2000" dirty="0" smtClean="0"/>
              <a:t>con agresiones </a:t>
            </a:r>
            <a:r>
              <a:rPr lang="es-MX" sz="2000" dirty="0"/>
              <a:t>que en tal </a:t>
            </a:r>
            <a:r>
              <a:rPr lang="es-MX" sz="2000" dirty="0" smtClean="0"/>
              <a:t>caso consideran </a:t>
            </a:r>
            <a:r>
              <a:rPr lang="es-MX" sz="2000" dirty="0"/>
              <a:t>razonables y justificadas</a:t>
            </a:r>
            <a:r>
              <a:rPr lang="es-MX" sz="2000" dirty="0" smtClean="0"/>
              <a:t>.</a:t>
            </a:r>
          </a:p>
          <a:p>
            <a:r>
              <a:rPr lang="es-MX" sz="2000" dirty="0" smtClean="0"/>
              <a:t>Pueden carecer de culpa </a:t>
            </a:r>
            <a:r>
              <a:rPr lang="es-MX" sz="2000" dirty="0"/>
              <a:t>o remordimiento: </a:t>
            </a:r>
            <a:r>
              <a:rPr lang="es-MX" sz="2000" dirty="0" smtClean="0"/>
              <a:t>es difícil </a:t>
            </a:r>
            <a:r>
              <a:rPr lang="es-MX" sz="2000" dirty="0"/>
              <a:t>evaluar si el remordimiento experimentado es genuino, puesto que estos sujetos aprenden que la manifestación de culpa puede reducir o evitar el castigo. </a:t>
            </a:r>
            <a:endParaRPr lang="es-MX" sz="2000" dirty="0" smtClean="0"/>
          </a:p>
          <a:p>
            <a:r>
              <a:rPr lang="es-MX" sz="2000" dirty="0"/>
              <a:t>La autoestima es </a:t>
            </a:r>
            <a:r>
              <a:rPr lang="es-MX" sz="2000" dirty="0" smtClean="0"/>
              <a:t>usualmente baja</a:t>
            </a:r>
            <a:r>
              <a:rPr lang="es-MX" sz="2000" dirty="0"/>
              <a:t>, aunque el sujeto puede proyectar una imagen de «dureza</a:t>
            </a:r>
            <a:r>
              <a:rPr lang="es-MX" sz="2000" dirty="0" smtClean="0"/>
              <a:t>». </a:t>
            </a:r>
          </a:p>
          <a:p>
            <a:r>
              <a:rPr lang="es-MX" sz="2000" dirty="0"/>
              <a:t>Escasa tolerancia a la </a:t>
            </a:r>
            <a:r>
              <a:rPr lang="es-MX" sz="2000" dirty="0" smtClean="0"/>
              <a:t>frustración, irritabilidad</a:t>
            </a:r>
            <a:r>
              <a:rPr lang="es-MX" sz="2000" dirty="0"/>
              <a:t>, arrebatos emocionales e </a:t>
            </a:r>
            <a:r>
              <a:rPr lang="es-MX" sz="2000" dirty="0" smtClean="0"/>
              <a:t>imprudencia.</a:t>
            </a:r>
          </a:p>
        </p:txBody>
      </p:sp>
    </p:spTree>
    <p:extLst>
      <p:ext uri="{BB962C8B-B14F-4D97-AF65-F5344CB8AC3E}">
        <p14:creationId xmlns:p14="http://schemas.microsoft.com/office/powerpoint/2010/main" xmlns="" val="152411563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Verde amarillo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598</TotalTime>
  <Words>1397</Words>
  <Application>Microsoft Office PowerPoint</Application>
  <PresentationFormat>Personalizado</PresentationFormat>
  <Paragraphs>130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Espiral</vt:lpstr>
      <vt:lpstr>ADOLESCENTES EN CONFLICTO CON LA LEY PENAL</vt:lpstr>
      <vt:lpstr>Adolescencia  </vt:lpstr>
      <vt:lpstr>Diapositiva 3</vt:lpstr>
      <vt:lpstr>Porqué los adolescentes se entregan a conductas de riesgos.</vt:lpstr>
      <vt:lpstr>Conducta antisocial</vt:lpstr>
      <vt:lpstr>Diapositiva 6</vt:lpstr>
      <vt:lpstr>Diapositiva 7</vt:lpstr>
      <vt:lpstr>Diapositiva 8</vt:lpstr>
      <vt:lpstr>Características relacionadas</vt:lpstr>
      <vt:lpstr>Diapositiva 10</vt:lpstr>
      <vt:lpstr>Diapositiva 11</vt:lpstr>
      <vt:lpstr>Diapositiva 12</vt:lpstr>
      <vt:lpstr>Características de los adolescentes sujetos a medidas de tratamiento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Conducta Criminal</dc:title>
  <dc:creator>paulina</dc:creator>
  <cp:lastModifiedBy>blanca.quintal</cp:lastModifiedBy>
  <cp:revision>30</cp:revision>
  <dcterms:created xsi:type="dcterms:W3CDTF">2015-10-18T17:40:55Z</dcterms:created>
  <dcterms:modified xsi:type="dcterms:W3CDTF">2015-10-19T19:32:13Z</dcterms:modified>
</cp:coreProperties>
</file>