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0"/>
  </p:notesMasterIdLst>
  <p:handoutMasterIdLst>
    <p:handoutMasterId r:id="rId31"/>
  </p:handoutMasterIdLst>
  <p:sldIdLst>
    <p:sldId id="295" r:id="rId2"/>
    <p:sldId id="281" r:id="rId3"/>
    <p:sldId id="289" r:id="rId4"/>
    <p:sldId id="291" r:id="rId5"/>
    <p:sldId id="296" r:id="rId6"/>
    <p:sldId id="308" r:id="rId7"/>
    <p:sldId id="299" r:id="rId8"/>
    <p:sldId id="292" r:id="rId9"/>
    <p:sldId id="305" r:id="rId10"/>
    <p:sldId id="307" r:id="rId11"/>
    <p:sldId id="306" r:id="rId12"/>
    <p:sldId id="293" r:id="rId13"/>
    <p:sldId id="297" r:id="rId14"/>
    <p:sldId id="300" r:id="rId15"/>
    <p:sldId id="304" r:id="rId16"/>
    <p:sldId id="318" r:id="rId17"/>
    <p:sldId id="309" r:id="rId18"/>
    <p:sldId id="310" r:id="rId19"/>
    <p:sldId id="317" r:id="rId20"/>
    <p:sldId id="319" r:id="rId21"/>
    <p:sldId id="320" r:id="rId22"/>
    <p:sldId id="321" r:id="rId23"/>
    <p:sldId id="322" r:id="rId24"/>
    <p:sldId id="311" r:id="rId25"/>
    <p:sldId id="315" r:id="rId26"/>
    <p:sldId id="316" r:id="rId27"/>
    <p:sldId id="312" r:id="rId28"/>
    <p:sldId id="313" r:id="rId29"/>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79CC93D-E52E-4D84-901B-11D7331DD495}">
          <p14:sldIdLst/>
        </p14:section>
        <p14:section name="Información general y objetivos" id="{ABA716BF-3A5C-4ADB-94C9-CFEF84EBA240}">
          <p14:sldIdLst>
            <p14:sldId id="295"/>
            <p14:sldId id="281"/>
            <p14:sldId id="289"/>
            <p14:sldId id="291"/>
            <p14:sldId id="296"/>
            <p14:sldId id="308"/>
            <p14:sldId id="299"/>
            <p14:sldId id="292"/>
            <p14:sldId id="305"/>
            <p14:sldId id="307"/>
            <p14:sldId id="306"/>
            <p14:sldId id="293"/>
            <p14:sldId id="297"/>
            <p14:sldId id="300"/>
            <p14:sldId id="304"/>
            <p14:sldId id="318"/>
            <p14:sldId id="309"/>
            <p14:sldId id="310"/>
            <p14:sldId id="317"/>
            <p14:sldId id="319"/>
            <p14:sldId id="320"/>
            <p14:sldId id="321"/>
            <p14:sldId id="322"/>
            <p14:sldId id="311"/>
            <p14:sldId id="315"/>
            <p14:sldId id="316"/>
            <p14:sldId id="312"/>
            <p14:sldId id="313"/>
          </p14:sldIdLst>
        </p14:section>
        <p14:section name="Tema 1" id="{6D9936A3-3945-4757-BC8B-B5C252D8E036}">
          <p14:sldIdLst/>
        </p14:section>
        <p14:section name="Diapositivas de muestra para elementos visuales" id="{BAB3A466-96C9-4230-9978-795378D75699}">
          <p14:sldIdLst/>
        </p14:section>
        <p14:section name="Caso práctico" id="{8C0305C9-B152-4FBA-A789-FE1976D53990}">
          <p14:sldIdLst/>
        </p14:section>
        <p14:section name="Conclusión y resumen" id="{790CEF5B-569A-4C2F-BED5-750B08C0E5AD}">
          <p14:sldIdLst/>
        </p14:section>
        <p14:section name="Apéndice"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47" autoAdjust="0"/>
    <p:restoredTop sz="84032" autoAdjust="0"/>
  </p:normalViewPr>
  <p:slideViewPr>
    <p:cSldViewPr>
      <p:cViewPr>
        <p:scale>
          <a:sx n="100" d="100"/>
          <a:sy n="100" d="100"/>
        </p:scale>
        <p:origin x="-72" y="10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D83FDC75-7F73-4A4A-A77C-09AADF00E0EA}" type="datetimeFigureOut">
              <a:rPr lang="es-ES" smtClean="0"/>
              <a:pPr/>
              <a:t>06/10/2015</a:t>
            </a:fld>
            <a:endParaRPr lang="es-E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459226BF-1F13-42D3-80DC-373E7ADD1EBC}" type="slidenum">
              <a:rPr lang="es-ES" smtClean="0"/>
              <a:pPr/>
              <a:t>‹Nº›</a:t>
            </a:fld>
            <a:endParaRPr lang="es-ES" dirty="0"/>
          </a:p>
        </p:txBody>
      </p:sp>
    </p:spTree>
    <p:extLst>
      <p:ext uri="{BB962C8B-B14F-4D97-AF65-F5344CB8AC3E}">
        <p14:creationId xmlns:p14="http://schemas.microsoft.com/office/powerpoint/2010/main" val="2727462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48AEF76B-3757-4A0B-AF93-28494465C1DD}" type="datetimeFigureOut">
              <a:rPr lang="es-ES"/>
              <a:pPr/>
              <a:t>06/10/2015</a:t>
            </a:fld>
            <a:endParaRPr lang="es-E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75693FD4-8F83-4EF7-AC3F-0DC0388986B0}" type="slidenum">
              <a:rPr/>
              <a:pPr/>
              <a:t>‹Nº›</a:t>
            </a:fld>
            <a:endParaRPr lang="es-ES" dirty="0"/>
          </a:p>
        </p:txBody>
      </p:sp>
    </p:spTree>
    <p:extLst>
      <p:ext uri="{BB962C8B-B14F-4D97-AF65-F5344CB8AC3E}">
        <p14:creationId xmlns:p14="http://schemas.microsoft.com/office/powerpoint/2010/main" val="1405358181"/>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1</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3</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8</a:t>
            </a:fld>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s-ES" dirty="0" smtClean="0"/>
              <a:t>Ésta es otra opción para una diapositiva de información general que utilice transiciones para avanzar por varias diapositivas.</a:t>
            </a:r>
          </a:p>
          <a:p>
            <a:endParaRPr lang="es-ES" dirty="0"/>
          </a:p>
        </p:txBody>
      </p:sp>
      <p:sp>
        <p:nvSpPr>
          <p:cNvPr id="4" name="Slide Number Placeholder 3"/>
          <p:cNvSpPr>
            <a:spLocks noGrp="1"/>
          </p:cNvSpPr>
          <p:nvPr>
            <p:ph type="sldNum" sz="quarter" idx="10"/>
          </p:nvPr>
        </p:nvSpPr>
        <p:spPr/>
        <p:txBody>
          <a:bodyPr/>
          <a:lstStyle/>
          <a:p>
            <a:fld id="{75693FD4-8F83-4EF7-AC3F-0DC0388986B0}" type="slidenum">
              <a:rPr lang="es-ES" smtClean="0"/>
              <a:pPr/>
              <a:t>12</a:t>
            </a:fld>
            <a:endParaRPr lang="es-E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75693FD4-8F83-4EF7-AC3F-0DC0388986B0}" type="slidenum">
              <a:rPr lang="es-MX" smtClean="0"/>
              <a:pPr/>
              <a:t>15</a:t>
            </a:fld>
            <a:endParaRPr lang="es-MX" dirty="0"/>
          </a:p>
        </p:txBody>
      </p:sp>
    </p:spTree>
    <p:extLst>
      <p:ext uri="{BB962C8B-B14F-4D97-AF65-F5344CB8AC3E}">
        <p14:creationId xmlns:p14="http://schemas.microsoft.com/office/powerpoint/2010/main" val="1596556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75693FD4-8F83-4EF7-AC3F-0DC0388986B0}" type="slidenum">
              <a:rPr lang="es-ES" smtClean="0"/>
              <a:pPr/>
              <a:t>27</a:t>
            </a:fld>
            <a:endParaRPr lang="es-ES" dirty="0"/>
          </a:p>
        </p:txBody>
      </p:sp>
    </p:spTree>
    <p:extLst>
      <p:ext uri="{BB962C8B-B14F-4D97-AF65-F5344CB8AC3E}">
        <p14:creationId xmlns:p14="http://schemas.microsoft.com/office/powerpoint/2010/main" val="36011497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s-ES" b="1" cap="small" baseline="0">
                <a:solidFill>
                  <a:srgbClr val="003300"/>
                </a:solidFill>
              </a:defRPr>
            </a:lvl1pPr>
          </a:lstStyle>
          <a:p>
            <a:r>
              <a:rPr kumimoji="0" lang="es-ES"/>
              <a:t>Haga clic para modificar el estilo de título del patrón</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s-ES" sz="2000" b="0">
                <a:solidFill>
                  <a:schemeClr val="tx1"/>
                </a:solidFill>
                <a:latin typeface="Georgia" pitchFamily="18" charset="0"/>
              </a:defRPr>
            </a:lvl1pPr>
            <a:lvl2pPr marL="457200" indent="0" algn="ctr" eaLnBrk="1" latinLnBrk="0" hangingPunct="1">
              <a:buNone/>
              <a:defRPr kumimoji="0" lang="es-ES">
                <a:solidFill>
                  <a:schemeClr val="tx1">
                    <a:tint val="75000"/>
                  </a:schemeClr>
                </a:solidFill>
              </a:defRPr>
            </a:lvl2pPr>
            <a:lvl3pPr marL="914400" indent="0" algn="ctr" eaLnBrk="1" latinLnBrk="0" hangingPunct="1">
              <a:buNone/>
              <a:defRPr kumimoji="0" lang="es-ES">
                <a:solidFill>
                  <a:schemeClr val="tx1">
                    <a:tint val="75000"/>
                  </a:schemeClr>
                </a:solidFill>
              </a:defRPr>
            </a:lvl3pPr>
            <a:lvl4pPr marL="1371600" indent="0" algn="ctr" eaLnBrk="1" latinLnBrk="0" hangingPunct="1">
              <a:buNone/>
              <a:defRPr kumimoji="0" lang="es-ES">
                <a:solidFill>
                  <a:schemeClr val="tx1">
                    <a:tint val="75000"/>
                  </a:schemeClr>
                </a:solidFill>
              </a:defRPr>
            </a:lvl4pPr>
            <a:lvl5pPr marL="1828800" indent="0" algn="ctr" eaLnBrk="1" latinLnBrk="0" hangingPunct="1">
              <a:buNone/>
              <a:defRPr kumimoji="0" lang="es-ES">
                <a:solidFill>
                  <a:schemeClr val="tx1">
                    <a:tint val="75000"/>
                  </a:schemeClr>
                </a:solidFill>
              </a:defRPr>
            </a:lvl5pPr>
            <a:lvl6pPr marL="2286000" indent="0" algn="ctr" eaLnBrk="1" latinLnBrk="0" hangingPunct="1">
              <a:buNone/>
              <a:defRPr kumimoji="0" lang="es-ES">
                <a:solidFill>
                  <a:schemeClr val="tx1">
                    <a:tint val="75000"/>
                  </a:schemeClr>
                </a:solidFill>
              </a:defRPr>
            </a:lvl6pPr>
            <a:lvl7pPr marL="2743200" indent="0" algn="ctr" eaLnBrk="1" latinLnBrk="0" hangingPunct="1">
              <a:buNone/>
              <a:defRPr kumimoji="0" lang="es-ES">
                <a:solidFill>
                  <a:schemeClr val="tx1">
                    <a:tint val="75000"/>
                  </a:schemeClr>
                </a:solidFill>
              </a:defRPr>
            </a:lvl7pPr>
            <a:lvl8pPr marL="3200400" indent="0" algn="ctr" eaLnBrk="1" latinLnBrk="0" hangingPunct="1">
              <a:buNone/>
              <a:defRPr kumimoji="0" lang="es-ES">
                <a:solidFill>
                  <a:schemeClr val="tx1">
                    <a:tint val="75000"/>
                  </a:schemeClr>
                </a:solidFill>
              </a:defRPr>
            </a:lvl8pPr>
            <a:lvl9pPr marL="3657600" indent="0" algn="ctr" eaLnBrk="1" latinLnBrk="0" hangingPunct="1">
              <a:buNone/>
              <a:defRPr kumimoji="0" lang="es-ES">
                <a:solidFill>
                  <a:schemeClr val="tx1">
                    <a:tint val="75000"/>
                  </a:schemeClr>
                </a:solidFill>
              </a:defRPr>
            </a:lvl9pPr>
          </a:lstStyle>
          <a:p>
            <a:pPr eaLnBrk="1" latinLnBrk="0" hangingPunct="1"/>
            <a:r>
              <a:rPr kumimoji="0" lang="es-ES_tradnl" smtClean="0"/>
              <a:t>Haga clic para modificar el estilo de subtítulo del patrón</a:t>
            </a:r>
            <a:endParaRPr kumimoji="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s-ES" sz="2000" baseline="0"/>
            </a:lvl1pPr>
          </a:lstStyle>
          <a:p>
            <a:r>
              <a:rPr kumimoji="0" lang="es-ES" dirty="0"/>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kumimoji="0" lang="es-ES_tradnl" smtClean="0"/>
              <a:t>Clic para editar título</a:t>
            </a:r>
            <a:endParaRPr kumimoji="0"/>
          </a:p>
        </p:txBody>
      </p:sp>
      <p:sp>
        <p:nvSpPr>
          <p:cNvPr id="3" name="Date Placeholder 2"/>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4" name="Footer Placeholder 3"/>
          <p:cNvSpPr>
            <a:spLocks noGrp="1"/>
          </p:cNvSpPr>
          <p:nvPr>
            <p:ph type="ftr" sz="quarter" idx="11"/>
          </p:nvPr>
        </p:nvSpPr>
        <p:spPr/>
        <p:txBody>
          <a:bodyPr/>
          <a:lstStyle/>
          <a:p>
            <a:endParaRPr kumimoji="0" lang="es-ES" dirty="0"/>
          </a:p>
        </p:txBody>
      </p:sp>
      <p:sp>
        <p:nvSpPr>
          <p:cNvPr id="5" name="Slide Number Placeholder 4"/>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3" name="Footer Placeholder 2"/>
          <p:cNvSpPr>
            <a:spLocks noGrp="1"/>
          </p:cNvSpPr>
          <p:nvPr>
            <p:ph type="ftr" sz="quarter" idx="11"/>
          </p:nvPr>
        </p:nvSpPr>
        <p:spPr/>
        <p:txBody>
          <a:bodyPr/>
          <a:lstStyle/>
          <a:p>
            <a:endParaRPr kumimoji="0" lang="es-ES" dirty="0"/>
          </a:p>
        </p:txBody>
      </p:sp>
      <p:sp>
        <p:nvSpPr>
          <p:cNvPr id="4" name="Slide Number Placeholder 3"/>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olo el fondo">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kumimoji="0" lang="es-ES"/>
              <a:pPr/>
              <a:t>06/10/2015</a:t>
            </a:fld>
            <a:endParaRPr kumimoji="0" lang="es-ES" dirty="0"/>
          </a:p>
        </p:txBody>
      </p:sp>
      <p:sp>
        <p:nvSpPr>
          <p:cNvPr id="4" name="Footer Placeholder 4"/>
          <p:cNvSpPr>
            <a:spLocks noGrp="1"/>
          </p:cNvSpPr>
          <p:nvPr>
            <p:ph type="ftr" sz="quarter" idx="11"/>
          </p:nvPr>
        </p:nvSpPr>
        <p:spPr>
          <a:xfrm>
            <a:off x="3352800" y="6356350"/>
            <a:ext cx="2895600" cy="365125"/>
          </a:xfrm>
        </p:spPr>
        <p:txBody>
          <a:bodyPr/>
          <a:lstStyle/>
          <a:p>
            <a:endParaRPr kumimoji="0" lang="es-E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s-ES" sz="4000" b="1" cap="small" baseline="0">
                <a:solidFill>
                  <a:srgbClr val="003300"/>
                </a:solidFill>
              </a:defRPr>
            </a:lvl1pPr>
          </a:lstStyle>
          <a:p>
            <a:r>
              <a:rPr kumimoji="0" lang="es-ES"/>
              <a:t>Haga clic para modificar el estilo de título del patrón</a:t>
            </a:r>
          </a:p>
        </p:txBody>
      </p:sp>
      <p:sp>
        <p:nvSpPr>
          <p:cNvPr id="4" name="Date Placeholder 3"/>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p:txBody>
          <a:bodyPr/>
          <a:lstStyle/>
          <a:p>
            <a:fld id="{33D6E5A2-EC83-451F-A719-9AC1370DD5CF}" type="slidenum">
              <a:rPr kumimoji="0"/>
              <a:pPr/>
              <a:t>‹Nº›</a:t>
            </a:fld>
            <a:endParaRPr kumimoji="0" lang="es-E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s-ES" sz="1800"/>
            </a:lvl1pPr>
          </a:lstStyle>
          <a:p>
            <a:r>
              <a:rPr kumimoji="0" lang="es-ES" dirty="0"/>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contenido">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s-ES"/>
            </a:lvl1pPr>
          </a:lstStyle>
          <a:p>
            <a:r>
              <a:rPr kumimoji="0" lang="es-ES"/>
              <a:t>Haga clic para modificar el estilo de título del patrón</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s-ES" sz="3200">
                <a:latin typeface="+mn-lt"/>
              </a:defRPr>
            </a:lvl1pPr>
            <a:lvl2pPr eaLnBrk="1" latinLnBrk="0" hangingPunct="1">
              <a:defRPr kumimoji="0" lang="es-ES" sz="2800">
                <a:latin typeface="+mn-lt"/>
              </a:defRPr>
            </a:lvl2pPr>
            <a:lvl3pPr eaLnBrk="1" latinLnBrk="0" hangingPunct="1">
              <a:defRPr kumimoji="0" lang="es-ES" sz="2400">
                <a:latin typeface="+mn-lt"/>
              </a:defRPr>
            </a:lvl3pPr>
            <a:lvl4pPr eaLnBrk="1" latinLnBrk="0" hangingPunct="1">
              <a:defRPr kumimoji="0" lang="es-ES" sz="2400">
                <a:latin typeface="+mn-lt"/>
              </a:defRPr>
            </a:lvl4pPr>
            <a:lvl5pPr eaLnBrk="1" latinLnBrk="0" hangingPunct="1">
              <a:defRPr kumimoji="0" lang="es-ES" sz="2400">
                <a:latin typeface="+mn-lt"/>
              </a:defRPr>
            </a:lvl5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4" name="Date Placeholder 3"/>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kumimoji="0" lang="es-ES_tradnl" smtClean="0"/>
              <a:t>Clic para editar título</a:t>
            </a:r>
            <a:endParaRPr kumimoji="0"/>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5" name="Date Placeholder 4"/>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6" name="Footer Placeholder 5"/>
          <p:cNvSpPr>
            <a:spLocks noGrp="1"/>
          </p:cNvSpPr>
          <p:nvPr>
            <p:ph type="ftr" sz="quarter" idx="11"/>
          </p:nvPr>
        </p:nvSpPr>
        <p:spPr/>
        <p:txBody>
          <a:bodyPr/>
          <a:lstStyle/>
          <a:p>
            <a:endParaRPr kumimoji="0" lang="es-ES" dirty="0"/>
          </a:p>
        </p:txBody>
      </p:sp>
      <p:sp>
        <p:nvSpPr>
          <p:cNvPr id="7" name="Slide Number Placeholder 6"/>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s-ES"/>
            </a:lvl1pPr>
          </a:lstStyle>
          <a:p>
            <a:pPr eaLnBrk="1" latinLnBrk="0" hangingPunct="1"/>
            <a:r>
              <a:rPr kumimoji="0" lang="es-ES_tradnl" smtClean="0"/>
              <a:t>Clic para editar título</a:t>
            </a:r>
            <a:endParaRPr kumimoji="0"/>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kumimoji="0" lang="es-ES_tradnl" smtClean="0"/>
              <a:t>Haga clic para modificar el estilo de texto del patrón</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kumimoji="0" lang="es-ES_tradnl" smtClean="0"/>
              <a:t>Haga clic para modificar el estilo de texto del patrón</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7" name="Date Placeholder 6"/>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8" name="Footer Placeholder 7"/>
          <p:cNvSpPr>
            <a:spLocks noGrp="1"/>
          </p:cNvSpPr>
          <p:nvPr>
            <p:ph type="ftr" sz="quarter" idx="11"/>
          </p:nvPr>
        </p:nvSpPr>
        <p:spPr/>
        <p:txBody>
          <a:bodyPr/>
          <a:lstStyle/>
          <a:p>
            <a:endParaRPr kumimoji="0" lang="es-ES" dirty="0"/>
          </a:p>
        </p:txBody>
      </p:sp>
      <p:sp>
        <p:nvSpPr>
          <p:cNvPr id="9" name="Slide Number Placeholder 8"/>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s-ES" sz="2000" b="1"/>
            </a:lvl1pPr>
          </a:lstStyle>
          <a:p>
            <a:pPr eaLnBrk="1" latinLnBrk="0" hangingPunct="1"/>
            <a:r>
              <a:rPr kumimoji="0" lang="es-ES_tradnl" smtClean="0"/>
              <a:t>Clic para editar título</a:t>
            </a:r>
            <a:endParaRPr kumimoji="0"/>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s-ES" sz="3200"/>
            </a:lvl1pPr>
            <a:lvl2pPr eaLnBrk="1" latinLnBrk="0" hangingPunct="1">
              <a:defRPr kumimoji="0" lang="es-ES" sz="2800"/>
            </a:lvl2pPr>
            <a:lvl3pPr eaLnBrk="1" latinLnBrk="0" hangingPunct="1">
              <a:defRPr kumimoji="0" lang="es-ES" sz="2400"/>
            </a:lvl3pPr>
            <a:lvl4pPr eaLnBrk="1" latinLnBrk="0" hangingPunct="1">
              <a:defRPr kumimoji="0" lang="es-ES" sz="2000"/>
            </a:lvl4pPr>
            <a:lvl5pPr eaLnBrk="1" latinLnBrk="0" hangingPunct="1">
              <a:defRPr kumimoji="0" lang="es-ES" sz="2000"/>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kumimoji="0" lang="es-ES_tradnl"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6" name="Footer Placeholder 5"/>
          <p:cNvSpPr>
            <a:spLocks noGrp="1"/>
          </p:cNvSpPr>
          <p:nvPr>
            <p:ph type="ftr" sz="quarter" idx="11"/>
          </p:nvPr>
        </p:nvSpPr>
        <p:spPr/>
        <p:txBody>
          <a:bodyPr/>
          <a:lstStyle/>
          <a:p>
            <a:endParaRPr kumimoji="0" lang="es-ES" dirty="0"/>
          </a:p>
        </p:txBody>
      </p:sp>
      <p:sp>
        <p:nvSpPr>
          <p:cNvPr id="7" name="Slide Number Placeholder 6"/>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s-ES" sz="2000" b="1"/>
            </a:lvl1pPr>
          </a:lstStyle>
          <a:p>
            <a:pPr eaLnBrk="1" latinLnBrk="0" hangingPunct="1"/>
            <a:r>
              <a:rPr kumimoji="0" lang="es-ES_tradnl" smtClean="0"/>
              <a:t>Clic para editar título</a:t>
            </a:r>
            <a:endParaRPr kumimoji="0"/>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kumimoji="0" lang="es-ES_tradnl" dirty="0" smtClean="0"/>
              <a:t>Arrastre la imagen al marcador de posición o haga clic en el icono para agregar</a:t>
            </a:r>
            <a:endParaRPr kumimoji="0"/>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kumimoji="0" lang="es-ES_tradnl"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6" name="Footer Placeholder 5"/>
          <p:cNvSpPr>
            <a:spLocks noGrp="1"/>
          </p:cNvSpPr>
          <p:nvPr>
            <p:ph type="ftr" sz="quarter" idx="11"/>
          </p:nvPr>
        </p:nvSpPr>
        <p:spPr/>
        <p:txBody>
          <a:bodyPr/>
          <a:lstStyle/>
          <a:p>
            <a:endParaRPr kumimoji="0" lang="es-ES" dirty="0"/>
          </a:p>
        </p:txBody>
      </p:sp>
      <p:sp>
        <p:nvSpPr>
          <p:cNvPr id="7" name="Slide Number Placeholder 6"/>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kumimoji="0" lang="es-ES_tradnl" smtClean="0"/>
              <a:t>Clic para editar título</a:t>
            </a:r>
            <a:endParaRPr kumimoji="0"/>
          </a:p>
        </p:txBody>
      </p:sp>
      <p:sp>
        <p:nvSpPr>
          <p:cNvPr id="3" name="Vertical Text Placeholder 2"/>
          <p:cNvSpPr>
            <a:spLocks noGrp="1"/>
          </p:cNvSpPr>
          <p:nvPr>
            <p:ph type="body" orient="vert" idx="1"/>
          </p:nvPr>
        </p:nvSpPr>
        <p:spPr/>
        <p:txBody>
          <a:bodyPr vert="eaVert"/>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4" name="Date Placeholder 3"/>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y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kumimoji="0" lang="es-ES_tradnl" smtClean="0"/>
              <a:t>Clic para editar título</a:t>
            </a:r>
            <a:endParaRPr kumimoji="0"/>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4" name="Date Placeholder 3"/>
          <p:cNvSpPr>
            <a:spLocks noGrp="1"/>
          </p:cNvSpPr>
          <p:nvPr>
            <p:ph type="dt" sz="half" idx="10"/>
          </p:nvPr>
        </p:nvSpPr>
        <p:spPr/>
        <p:txBody>
          <a:bodyPr/>
          <a:lstStyle/>
          <a:p>
            <a:fld id="{757B281C-5159-4971-8228-52B9A72E9ED2}" type="datetimeFigureOut">
              <a:rPr kumimoji="0" lang="es-ES"/>
              <a:pPr/>
              <a:t>06/10/2015</a:t>
            </a:fld>
            <a:endParaRPr kumimoji="0" lang="es-ES" dirty="0"/>
          </a:p>
        </p:txBody>
      </p:sp>
      <p:sp>
        <p:nvSpPr>
          <p:cNvPr id="5" name="Footer Placeholder 4"/>
          <p:cNvSpPr>
            <a:spLocks noGrp="1"/>
          </p:cNvSpPr>
          <p:nvPr>
            <p:ph type="ftr" sz="quarter" idx="11"/>
          </p:nvPr>
        </p:nvSpPr>
        <p:spPr/>
        <p:txBody>
          <a:bodyPr/>
          <a:lstStyle/>
          <a:p>
            <a:endParaRPr kumimoji="0" lang="es-ES" dirty="0"/>
          </a:p>
        </p:txBody>
      </p:sp>
      <p:sp>
        <p:nvSpPr>
          <p:cNvPr id="6" name="Slide Number Placeholder 5"/>
          <p:cNvSpPr>
            <a:spLocks noGrp="1"/>
          </p:cNvSpPr>
          <p:nvPr>
            <p:ph type="sldNum" sz="quarter" idx="12"/>
          </p:nvPr>
        </p:nvSpPr>
        <p:spPr/>
        <p:txBody>
          <a:bodyPr/>
          <a:lstStyle/>
          <a:p>
            <a:fld id="{33D6E5A2-EC83-451F-A719-9AC1370DD5CF}" type="slidenum">
              <a:rPr kumimoji="0"/>
              <a:pPr/>
              <a:t>‹Nº›</a:t>
            </a:fld>
            <a:endParaRPr kumimoji="0" lang="es-E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s-ES_tradnl" smtClean="0"/>
              <a:t>Clic para editar título</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757B281C-5159-4971-8228-52B9A72E9ED2}" type="datetimeFigureOut">
              <a:rPr kumimoji="0" lang="es-ES"/>
              <a:pPr/>
              <a:t>06/10/2015</a:t>
            </a:fld>
            <a:endParaRPr kumimoji="0" lang="es-E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33D6E5A2-EC83-451F-A719-9AC1370DD5CF}" type="slidenum">
              <a:rPr kumimoji="0"/>
              <a:pPr/>
              <a:t>‹Nº›</a:t>
            </a:fld>
            <a:endParaRPr kumimoji="0" lang="es-E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228600"/>
            <a:ext cx="8305800" cy="5943600"/>
          </a:xfrm>
          <a:prstGeom prst="rect">
            <a:avLst/>
          </a:prstGeom>
          <a:noFill/>
        </p:spPr>
        <p:txBody>
          <a:bodyPr wrap="square" rtlCol="0">
            <a:normAutofit/>
          </a:bodyPr>
          <a:lstStyle/>
          <a:p>
            <a:endParaRPr lang="es-ES" sz="1400" dirty="0" smtClean="0">
              <a:latin typeface="Arial"/>
              <a:cs typeface="Arial"/>
            </a:endParaRPr>
          </a:p>
          <a:p>
            <a:pPr algn="ctr"/>
            <a:r>
              <a:rPr lang="es-ES" sz="2000" dirty="0" smtClean="0">
                <a:latin typeface="Arial"/>
                <a:cs typeface="Arial"/>
              </a:rPr>
              <a:t>AUDIENCIA</a:t>
            </a:r>
          </a:p>
          <a:p>
            <a:pPr algn="ctr"/>
            <a:endParaRPr lang="es-ES" sz="2000" dirty="0">
              <a:latin typeface="Arial"/>
              <a:cs typeface="Arial"/>
            </a:endParaRPr>
          </a:p>
          <a:p>
            <a:pPr algn="just"/>
            <a:r>
              <a:rPr lang="es-ES" sz="2000" i="1" dirty="0" smtClean="0">
                <a:latin typeface="Baskerville Old Face"/>
                <a:cs typeface="Baskerville Old Face"/>
              </a:rPr>
              <a:t>Audíre</a:t>
            </a:r>
            <a:r>
              <a:rPr lang="es-ES" sz="2000" dirty="0" smtClean="0">
                <a:latin typeface="Arial"/>
                <a:cs typeface="Arial"/>
              </a:rPr>
              <a:t> = oír.</a:t>
            </a:r>
          </a:p>
          <a:p>
            <a:pPr algn="just"/>
            <a:endParaRPr lang="es-ES" sz="2000" dirty="0">
              <a:latin typeface="Arial"/>
              <a:cs typeface="Arial"/>
            </a:endParaRPr>
          </a:p>
          <a:p>
            <a:pPr algn="just"/>
            <a:endParaRPr lang="es-ES" sz="2000" dirty="0">
              <a:latin typeface="Arial"/>
              <a:cs typeface="Arial"/>
            </a:endParaRPr>
          </a:p>
          <a:p>
            <a:pPr algn="ctr"/>
            <a:r>
              <a:rPr lang="es-ES" sz="2000" dirty="0" smtClean="0">
                <a:latin typeface="Arial"/>
                <a:cs typeface="Arial"/>
              </a:rPr>
              <a:t>DEFINICIÓN.</a:t>
            </a:r>
          </a:p>
          <a:p>
            <a:pPr algn="just"/>
            <a:endParaRPr lang="es-ES" sz="2000" dirty="0" smtClean="0">
              <a:latin typeface="Arial"/>
              <a:cs typeface="Arial"/>
            </a:endParaRPr>
          </a:p>
          <a:p>
            <a:pPr algn="just"/>
            <a:endParaRPr lang="es-ES" sz="2000" dirty="0">
              <a:latin typeface="Arial"/>
              <a:cs typeface="Arial"/>
            </a:endParaRPr>
          </a:p>
          <a:p>
            <a:pPr algn="just"/>
            <a:r>
              <a:rPr lang="es-ES" sz="2000" dirty="0" smtClean="0">
                <a:latin typeface="Arial"/>
                <a:cs typeface="Arial"/>
              </a:rPr>
              <a:t>Acto en el que la autoridad recibe a las personas que desean hablar con él. </a:t>
            </a:r>
          </a:p>
          <a:p>
            <a:pPr algn="just"/>
            <a:endParaRPr lang="es-ES" sz="2000" dirty="0" smtClean="0">
              <a:latin typeface="Arial"/>
              <a:cs typeface="Arial"/>
            </a:endParaRPr>
          </a:p>
          <a:p>
            <a:pPr algn="just"/>
            <a:r>
              <a:rPr lang="es-ES" sz="2000" dirty="0" smtClean="0">
                <a:latin typeface="Arial"/>
                <a:cs typeface="Arial"/>
              </a:rPr>
              <a:t>Momento procesal en que las personas en litigio presentan sus razones y pruebas.</a:t>
            </a:r>
          </a:p>
          <a:p>
            <a:pPr algn="just"/>
            <a:endParaRPr lang="es-ES" sz="2000" dirty="0">
              <a:latin typeface="Arial"/>
              <a:cs typeface="Arial"/>
            </a:endParaRPr>
          </a:p>
          <a:p>
            <a:pPr algn="just"/>
            <a:endParaRPr lang="es-ES" sz="2000" dirty="0" smtClean="0">
              <a:latin typeface="Arial"/>
              <a:cs typeface="Arial"/>
            </a:endParaRPr>
          </a:p>
          <a:p>
            <a:pPr algn="ctr"/>
            <a:r>
              <a:rPr lang="es-ES" sz="2000" dirty="0" smtClean="0">
                <a:latin typeface="Arial"/>
                <a:cs typeface="Arial"/>
              </a:rPr>
              <a:t>Acto de oír.</a:t>
            </a:r>
          </a:p>
          <a:p>
            <a:pPr algn="just"/>
            <a:endParaRPr lang="es-ES" sz="2000" dirty="0">
              <a:latin typeface="Arial"/>
              <a:cs typeface="Arial"/>
            </a:endParaRPr>
          </a:p>
          <a:p>
            <a:pPr algn="just"/>
            <a:endParaRPr lang="es-ES" sz="2000" dirty="0">
              <a:latin typeface="Arial"/>
              <a:cs typeface="Arial"/>
            </a:endParaRPr>
          </a:p>
        </p:txBody>
      </p:sp>
    </p:spTree>
    <p:extLst>
      <p:ext uri="{BB962C8B-B14F-4D97-AF65-F5344CB8AC3E}">
        <p14:creationId xmlns:p14="http://schemas.microsoft.com/office/powerpoint/2010/main" val="340673340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71600" y="457200"/>
            <a:ext cx="7010400" cy="5837495"/>
          </a:xfrm>
          <a:prstGeom prst="rect">
            <a:avLst/>
          </a:prstGeom>
        </p:spPr>
        <p:txBody>
          <a:bodyPr wrap="square">
            <a:spAutoFit/>
          </a:bodyPr>
          <a:lstStyle/>
          <a:p>
            <a:endParaRPr lang="es-ES_tradnl" sz="2000" baseline="30000" dirty="0" smtClean="0">
              <a:latin typeface="Arial"/>
              <a:cs typeface="Arial"/>
            </a:endParaRPr>
          </a:p>
          <a:p>
            <a:endParaRPr lang="es-ES_tradnl" sz="2000" baseline="30000" dirty="0">
              <a:latin typeface="Arial"/>
              <a:cs typeface="Arial"/>
            </a:endParaRPr>
          </a:p>
          <a:p>
            <a:r>
              <a:rPr lang="es-ES_tradnl" sz="2000" dirty="0" smtClean="0">
                <a:latin typeface="Arial"/>
                <a:cs typeface="Arial"/>
              </a:rPr>
              <a:t>SON ALGUNAS CAUSAS DE VULNERABILIDAD:</a:t>
            </a:r>
          </a:p>
          <a:p>
            <a:endParaRPr lang="es-ES_tradnl" sz="2000" baseline="30000" dirty="0">
              <a:latin typeface="Arial"/>
              <a:cs typeface="Arial"/>
            </a:endParaRPr>
          </a:p>
          <a:p>
            <a:endParaRPr lang="es-ES_tradnl" sz="2000" baseline="30000" dirty="0" smtClean="0">
              <a:latin typeface="Arial"/>
              <a:cs typeface="Arial"/>
            </a:endParaRPr>
          </a:p>
          <a:p>
            <a:pPr marL="342900" indent="-342900" algn="just">
              <a:buFont typeface="Arial"/>
              <a:buChar char="•"/>
            </a:pPr>
            <a:r>
              <a:rPr lang="es-ES_tradnl" sz="2000" dirty="0" smtClean="0">
                <a:latin typeface="Arial"/>
                <a:cs typeface="Arial"/>
              </a:rPr>
              <a:t>La edad, </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smtClean="0">
                <a:latin typeface="Arial"/>
                <a:cs typeface="Arial"/>
              </a:rPr>
              <a:t>La </a:t>
            </a:r>
            <a:r>
              <a:rPr lang="es-ES_tradnl" sz="2000" dirty="0">
                <a:latin typeface="Arial"/>
                <a:cs typeface="Arial"/>
              </a:rPr>
              <a:t>discapacidad</a:t>
            </a:r>
            <a:r>
              <a:rPr lang="es-ES_tradnl" sz="2000" dirty="0" smtClean="0">
                <a:latin typeface="Arial"/>
                <a:cs typeface="Arial"/>
              </a:rPr>
              <a:t>,</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L</a:t>
            </a:r>
            <a:r>
              <a:rPr lang="es-ES_tradnl" sz="2000" dirty="0" smtClean="0">
                <a:latin typeface="Arial"/>
                <a:cs typeface="Arial"/>
              </a:rPr>
              <a:t>a </a:t>
            </a:r>
            <a:r>
              <a:rPr lang="es-ES_tradnl" sz="2000" dirty="0">
                <a:latin typeface="Arial"/>
                <a:cs typeface="Arial"/>
              </a:rPr>
              <a:t>pertenencia a comunidades indígenas o a minorías</a:t>
            </a:r>
            <a:r>
              <a:rPr lang="es-ES_tradnl" sz="2000" dirty="0" smtClean="0">
                <a:latin typeface="Arial"/>
                <a:cs typeface="Arial"/>
              </a:rPr>
              <a:t>,</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L</a:t>
            </a:r>
            <a:r>
              <a:rPr lang="es-ES_tradnl" sz="2000" dirty="0" smtClean="0">
                <a:latin typeface="Arial"/>
                <a:cs typeface="Arial"/>
              </a:rPr>
              <a:t>a </a:t>
            </a:r>
            <a:r>
              <a:rPr lang="es-ES_tradnl" sz="2000" dirty="0">
                <a:latin typeface="Arial"/>
                <a:cs typeface="Arial"/>
              </a:rPr>
              <a:t>victimización</a:t>
            </a:r>
            <a:r>
              <a:rPr lang="es-ES_tradnl" sz="2000" dirty="0" smtClean="0">
                <a:latin typeface="Arial"/>
                <a:cs typeface="Arial"/>
              </a:rPr>
              <a:t>,</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L</a:t>
            </a:r>
            <a:r>
              <a:rPr lang="es-ES_tradnl" sz="2000" dirty="0" smtClean="0">
                <a:latin typeface="Arial"/>
                <a:cs typeface="Arial"/>
              </a:rPr>
              <a:t>a </a:t>
            </a:r>
            <a:r>
              <a:rPr lang="es-ES_tradnl" sz="2000" dirty="0">
                <a:latin typeface="Arial"/>
                <a:cs typeface="Arial"/>
              </a:rPr>
              <a:t>migración y el desplazamiento interno</a:t>
            </a:r>
            <a:r>
              <a:rPr lang="es-ES_tradnl" sz="2000" dirty="0" smtClean="0">
                <a:latin typeface="Arial"/>
                <a:cs typeface="Arial"/>
              </a:rPr>
              <a:t>,</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L</a:t>
            </a:r>
            <a:r>
              <a:rPr lang="es-ES_tradnl" sz="2000" dirty="0" smtClean="0">
                <a:latin typeface="Arial"/>
                <a:cs typeface="Arial"/>
              </a:rPr>
              <a:t>a </a:t>
            </a:r>
            <a:r>
              <a:rPr lang="es-ES_tradnl" sz="2000" dirty="0">
                <a:latin typeface="Arial"/>
                <a:cs typeface="Arial"/>
              </a:rPr>
              <a:t>pobreza</a:t>
            </a:r>
            <a:r>
              <a:rPr lang="es-ES_tradnl" sz="2000" dirty="0" smtClean="0">
                <a:latin typeface="Arial"/>
                <a:cs typeface="Arial"/>
              </a:rPr>
              <a:t>,</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E</a:t>
            </a:r>
            <a:r>
              <a:rPr lang="es-ES_tradnl" sz="2000" dirty="0" smtClean="0">
                <a:latin typeface="Arial"/>
                <a:cs typeface="Arial"/>
              </a:rPr>
              <a:t>l género, </a:t>
            </a:r>
          </a:p>
          <a:p>
            <a:pPr marL="342900" indent="-342900" algn="just">
              <a:buFont typeface="Arial"/>
              <a:buChar char="•"/>
            </a:pPr>
            <a:endParaRPr lang="es-ES_tradnl" sz="2000" dirty="0" smtClean="0">
              <a:latin typeface="Arial"/>
              <a:cs typeface="Arial"/>
            </a:endParaRPr>
          </a:p>
          <a:p>
            <a:pPr marL="342900" indent="-342900" algn="just">
              <a:buFont typeface="Arial"/>
              <a:buChar char="•"/>
            </a:pPr>
            <a:r>
              <a:rPr lang="es-ES_tradnl" sz="2000" dirty="0">
                <a:latin typeface="Arial"/>
                <a:cs typeface="Arial"/>
              </a:rPr>
              <a:t>L</a:t>
            </a:r>
            <a:r>
              <a:rPr lang="es-ES_tradnl" sz="2000" dirty="0" smtClean="0">
                <a:latin typeface="Arial"/>
                <a:cs typeface="Arial"/>
              </a:rPr>
              <a:t>a </a:t>
            </a:r>
            <a:r>
              <a:rPr lang="es-ES_tradnl" sz="2000" dirty="0">
                <a:latin typeface="Arial"/>
                <a:cs typeface="Arial"/>
              </a:rPr>
              <a:t>privación de libertad</a:t>
            </a:r>
            <a:r>
              <a:rPr lang="es-ES_tradnl" sz="2000" dirty="0" smtClean="0">
                <a:latin typeface="Arial"/>
                <a:cs typeface="Arial"/>
              </a:rPr>
              <a:t>.</a:t>
            </a:r>
          </a:p>
        </p:txBody>
      </p:sp>
    </p:spTree>
    <p:extLst>
      <p:ext uri="{BB962C8B-B14F-4D97-AF65-F5344CB8AC3E}">
        <p14:creationId xmlns:p14="http://schemas.microsoft.com/office/powerpoint/2010/main" val="1798998688"/>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800" y="762000"/>
            <a:ext cx="7315200" cy="4093428"/>
          </a:xfrm>
          <a:prstGeom prst="rect">
            <a:avLst/>
          </a:prstGeom>
        </p:spPr>
        <p:txBody>
          <a:bodyPr wrap="square">
            <a:spAutoFit/>
          </a:bodyPr>
          <a:lstStyle/>
          <a:p>
            <a:pPr algn="just"/>
            <a:r>
              <a:rPr lang="es-ES_tradnl" sz="2000" dirty="0">
                <a:latin typeface="Arial"/>
                <a:cs typeface="Arial"/>
              </a:rPr>
              <a:t>Se recomienda la adaptación de los procedimientos para permitir la práctica anticipada de la prueba en la que participe la persona en condición de vulnerabilidad, para evitar la reiteración de declaraciones, e incluso la práctica de la prueba antes del agravamiento de la discapacidad o de la enfermedad. A estos efectos, puede resultar necesaria la grabación en soporte audiovisual del acto procesal en el que participe la persona en condición de vulnerabilidad, de tal manera que pueda reproducirse en las sucesivas instancias judiciales (Reglas de Brasilia __33__)</a:t>
            </a:r>
            <a:r>
              <a:rPr lang="es-ES_tradnl" sz="2000" dirty="0" smtClean="0">
                <a:latin typeface="Arial"/>
                <a:cs typeface="Arial"/>
              </a:rPr>
              <a:t>.</a:t>
            </a:r>
          </a:p>
          <a:p>
            <a:pPr algn="just"/>
            <a:endParaRPr lang="es-ES_tradnl" sz="2000" dirty="0">
              <a:latin typeface="Arial"/>
              <a:cs typeface="Arial"/>
            </a:endParaRPr>
          </a:p>
          <a:p>
            <a:pPr algn="just"/>
            <a:endParaRPr lang="es-ES_tradnl" sz="2000" dirty="0" smtClean="0">
              <a:latin typeface="Arial"/>
              <a:cs typeface="Arial"/>
            </a:endParaRPr>
          </a:p>
          <a:p>
            <a:pPr algn="just"/>
            <a:endParaRPr lang="es-ES_tradnl" sz="2000" dirty="0">
              <a:latin typeface="Arial"/>
              <a:cs typeface="Arial"/>
            </a:endParaRPr>
          </a:p>
        </p:txBody>
      </p:sp>
    </p:spTree>
    <p:extLst>
      <p:ext uri="{BB962C8B-B14F-4D97-AF65-F5344CB8AC3E}">
        <p14:creationId xmlns:p14="http://schemas.microsoft.com/office/powerpoint/2010/main" val="410521908"/>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0"/>
            <a:ext cx="8458200" cy="6858000"/>
          </a:xfrm>
          <a:prstGeom prst="rect">
            <a:avLst/>
          </a:prstGeom>
          <a:noFill/>
        </p:spPr>
        <p:txBody>
          <a:bodyPr wrap="square" rtlCol="0">
            <a:normAutofit/>
          </a:bodyPr>
          <a:lstStyle/>
          <a:p>
            <a:pPr algn="just"/>
            <a:endParaRPr lang="es-ES" sz="2000" dirty="0" smtClean="0">
              <a:latin typeface="Arial"/>
              <a:cs typeface="Arial"/>
            </a:endParaRPr>
          </a:p>
          <a:p>
            <a:pPr algn="ctr"/>
            <a:r>
              <a:rPr lang="es-ES" sz="2000" dirty="0">
                <a:latin typeface="Arial"/>
                <a:cs typeface="Arial"/>
              </a:rPr>
              <a:t>VERIFICACIÓN DE LAS CONDICIONES</a:t>
            </a:r>
          </a:p>
          <a:p>
            <a:pPr algn="ctr"/>
            <a:r>
              <a:rPr lang="es-ES" sz="2000" dirty="0">
                <a:latin typeface="Arial"/>
                <a:cs typeface="Arial"/>
              </a:rPr>
              <a:t>EN LAS QUE COMPARECEN</a:t>
            </a:r>
          </a:p>
          <a:p>
            <a:pPr algn="ctr"/>
            <a:r>
              <a:rPr lang="es-ES" sz="2000" dirty="0">
                <a:latin typeface="Arial"/>
                <a:cs typeface="Arial"/>
              </a:rPr>
              <a:t>LAS PARTES A JUICIO</a:t>
            </a:r>
            <a:r>
              <a:rPr lang="es-ES" sz="2000" dirty="0" smtClean="0">
                <a:latin typeface="Arial"/>
                <a:cs typeface="Arial"/>
              </a:rPr>
              <a:t>:</a:t>
            </a:r>
            <a:endParaRPr lang="es-ES" sz="2000" dirty="0">
              <a:latin typeface="Arial"/>
              <a:cs typeface="Arial"/>
            </a:endParaRPr>
          </a:p>
          <a:p>
            <a:pPr algn="just"/>
            <a:endParaRPr lang="es-ES" sz="2000" dirty="0" smtClean="0">
              <a:latin typeface="Arial"/>
              <a:cs typeface="Arial"/>
            </a:endParaRPr>
          </a:p>
          <a:p>
            <a:pPr algn="just"/>
            <a:endParaRPr lang="es-ES" sz="2000" dirty="0">
              <a:latin typeface="Arial"/>
              <a:cs typeface="Arial"/>
            </a:endParaRPr>
          </a:p>
          <a:p>
            <a:pPr algn="ctr"/>
            <a:r>
              <a:rPr lang="es-ES" sz="2000" dirty="0" smtClean="0">
                <a:latin typeface="Arial"/>
                <a:cs typeface="Arial"/>
              </a:rPr>
              <a:t>EL </a:t>
            </a:r>
            <a:r>
              <a:rPr lang="es-ES" sz="2000" dirty="0">
                <a:latin typeface="Arial"/>
                <a:cs typeface="Arial"/>
              </a:rPr>
              <a:t>ADOLESCENTE:</a:t>
            </a:r>
          </a:p>
          <a:p>
            <a:pPr algn="just"/>
            <a:endParaRPr lang="es-ES" sz="2000" dirty="0">
              <a:latin typeface="Arial"/>
              <a:cs typeface="Arial"/>
            </a:endParaRPr>
          </a:p>
          <a:p>
            <a:pPr algn="just"/>
            <a:r>
              <a:rPr lang="es-ES" sz="2000" dirty="0" smtClean="0">
                <a:latin typeface="Arial"/>
                <a:cs typeface="Arial"/>
              </a:rPr>
              <a:t>Que </a:t>
            </a:r>
            <a:r>
              <a:rPr lang="es-ES" sz="2000" dirty="0">
                <a:latin typeface="Arial"/>
                <a:cs typeface="Arial"/>
              </a:rPr>
              <a:t>estuvo asistido por  su defensor desde:</a:t>
            </a:r>
          </a:p>
          <a:p>
            <a:pPr algn="just"/>
            <a:endParaRPr lang="es-ES" sz="2000" dirty="0">
              <a:latin typeface="Arial"/>
              <a:cs typeface="Arial"/>
            </a:endParaRPr>
          </a:p>
          <a:p>
            <a:pPr marL="285750" indent="-285750" algn="just">
              <a:buFont typeface="Arial"/>
              <a:buChar char="•"/>
            </a:pPr>
            <a:r>
              <a:rPr lang="es-ES" sz="2000" dirty="0">
                <a:latin typeface="Arial"/>
                <a:cs typeface="Arial"/>
              </a:rPr>
              <a:t>El inicio de la detención ante la policía.</a:t>
            </a:r>
          </a:p>
          <a:p>
            <a:pPr marL="285750" indent="-285750" algn="just">
              <a:buFont typeface="Arial"/>
              <a:buChar char="•"/>
            </a:pPr>
            <a:r>
              <a:rPr lang="es-ES" sz="2000" dirty="0">
                <a:latin typeface="Arial"/>
                <a:cs typeface="Arial"/>
              </a:rPr>
              <a:t>En el momento que inicie el proceso. </a:t>
            </a:r>
          </a:p>
          <a:p>
            <a:pPr marL="285750" indent="-285750" algn="just">
              <a:buFont typeface="Arial"/>
              <a:buChar char="•"/>
            </a:pPr>
            <a:endParaRPr lang="es-ES" sz="2000" dirty="0">
              <a:latin typeface="Arial"/>
              <a:cs typeface="Arial"/>
            </a:endParaRPr>
          </a:p>
          <a:p>
            <a:pPr algn="just"/>
            <a:endParaRPr lang="es-ES" sz="2000" dirty="0">
              <a:latin typeface="Arial"/>
              <a:cs typeface="Arial"/>
            </a:endParaRPr>
          </a:p>
          <a:p>
            <a:pPr algn="just"/>
            <a:r>
              <a:rPr lang="es-ES" sz="2000" dirty="0">
                <a:latin typeface="Arial"/>
                <a:cs typeface="Arial"/>
              </a:rPr>
              <a:t>Que tuvo acceso a los registros de la investigación y le fueron facilitados todos los datos que solicitó para su defensa y que consten en el proceso.</a:t>
            </a:r>
            <a:endParaRPr lang="es-ES" sz="2000" dirty="0"/>
          </a:p>
        </p:txBody>
      </p:sp>
    </p:spTree>
    <p:extLst>
      <p:ext uri="{BB962C8B-B14F-4D97-AF65-F5344CB8AC3E}">
        <p14:creationId xmlns:p14="http://schemas.microsoft.com/office/powerpoint/2010/main" val="3406733400"/>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9600" y="0"/>
            <a:ext cx="8153400" cy="6658233"/>
          </a:xfrm>
          <a:prstGeom prst="rect">
            <a:avLst/>
          </a:prstGeom>
        </p:spPr>
        <p:txBody>
          <a:bodyPr wrap="square">
            <a:spAutoFit/>
          </a:bodyPr>
          <a:lstStyle/>
          <a:p>
            <a:endParaRPr lang="es-ES_tradnl" sz="2000" baseline="30000" dirty="0" smtClean="0">
              <a:latin typeface="Arial"/>
              <a:cs typeface="Arial"/>
            </a:endParaRPr>
          </a:p>
          <a:p>
            <a:pPr algn="ctr"/>
            <a:r>
              <a:rPr lang="es-ES_tradnl" sz="2000" dirty="0" smtClean="0">
                <a:latin typeface="Arial"/>
                <a:cs typeface="Arial"/>
              </a:rPr>
              <a:t>CPEUM</a:t>
            </a:r>
          </a:p>
          <a:p>
            <a:pPr algn="ctr"/>
            <a:r>
              <a:rPr lang="es-ES_tradnl" sz="2000" dirty="0" smtClean="0">
                <a:latin typeface="Arial"/>
                <a:cs typeface="Arial"/>
              </a:rPr>
              <a:t>Artículo 17</a:t>
            </a:r>
          </a:p>
          <a:p>
            <a:pPr algn="just"/>
            <a:r>
              <a:rPr lang="es-ES" sz="2000" dirty="0" smtClean="0">
                <a:latin typeface="Arial"/>
                <a:cs typeface="Arial"/>
              </a:rPr>
              <a:t>…</a:t>
            </a:r>
          </a:p>
          <a:p>
            <a:pPr algn="just"/>
            <a:endParaRPr lang="es-ES_tradnl" sz="2000" dirty="0">
              <a:latin typeface="Arial"/>
              <a:cs typeface="Arial"/>
            </a:endParaRPr>
          </a:p>
          <a:p>
            <a:r>
              <a:rPr lang="es-ES_tradnl" sz="2000" b="1" dirty="0" smtClean="0">
                <a:solidFill>
                  <a:srgbClr val="FF0000"/>
                </a:solidFill>
                <a:latin typeface="Arial"/>
                <a:cs typeface="Arial"/>
              </a:rPr>
              <a:t>TUTELA JUDICIAL EFECTIVA:</a:t>
            </a:r>
            <a:endParaRPr lang="es-ES_tradnl" sz="2000" b="1" dirty="0">
              <a:solidFill>
                <a:srgbClr val="FF0000"/>
              </a:solidFill>
              <a:latin typeface="Arial"/>
              <a:cs typeface="Arial"/>
            </a:endParaRPr>
          </a:p>
          <a:p>
            <a:pPr algn="just"/>
            <a:r>
              <a:rPr lang="es-ES_tradnl" sz="2000" dirty="0" smtClean="0">
                <a:latin typeface="Arial"/>
                <a:cs typeface="Arial"/>
              </a:rPr>
              <a:t>Toda </a:t>
            </a:r>
            <a:r>
              <a:rPr lang="es-ES_tradnl" sz="2000" dirty="0">
                <a:latin typeface="Arial"/>
                <a:cs typeface="Arial"/>
              </a:rPr>
              <a:t>persona tiene derecho a que se le administre justicia por tribunales que estarán expeditos para impartirla en los plazos y términos que fijen las leyes, emitiendo sus resoluciones de manera pronta, completa e imparcial. Su servicio será gratuito, quedando, en consecuencia, prohibidas las costas judiciales</a:t>
            </a:r>
            <a:r>
              <a:rPr lang="es-ES_tradnl" sz="2000" dirty="0" smtClean="0">
                <a:latin typeface="Arial"/>
                <a:cs typeface="Arial"/>
              </a:rPr>
              <a:t>.</a:t>
            </a:r>
          </a:p>
          <a:p>
            <a:pPr algn="just"/>
            <a:r>
              <a:rPr lang="es-ES" sz="2000" dirty="0" smtClean="0">
                <a:latin typeface="Arial"/>
                <a:cs typeface="Arial"/>
              </a:rPr>
              <a:t>…</a:t>
            </a:r>
          </a:p>
          <a:p>
            <a:pPr algn="just"/>
            <a:r>
              <a:rPr lang="es-ES" sz="2000" dirty="0" smtClean="0">
                <a:latin typeface="Arial"/>
                <a:cs typeface="Arial"/>
              </a:rPr>
              <a:t>…</a:t>
            </a:r>
          </a:p>
          <a:p>
            <a:pPr algn="just"/>
            <a:r>
              <a:rPr lang="es-ES" sz="2000" dirty="0" smtClean="0">
                <a:latin typeface="Arial"/>
                <a:cs typeface="Arial"/>
              </a:rPr>
              <a:t>…</a:t>
            </a:r>
          </a:p>
          <a:p>
            <a:pPr algn="just"/>
            <a:r>
              <a:rPr lang="es-ES" sz="2000" dirty="0" smtClean="0">
                <a:latin typeface="Arial"/>
                <a:cs typeface="Arial"/>
              </a:rPr>
              <a:t>…</a:t>
            </a:r>
          </a:p>
          <a:p>
            <a:pPr algn="just"/>
            <a:r>
              <a:rPr lang="es-ES" sz="2000" dirty="0" smtClean="0">
                <a:latin typeface="Arial"/>
                <a:cs typeface="Arial"/>
              </a:rPr>
              <a:t>…</a:t>
            </a:r>
          </a:p>
          <a:p>
            <a:pPr algn="just"/>
            <a:r>
              <a:rPr lang="es-ES" sz="2000" dirty="0" smtClean="0">
                <a:latin typeface="Arial"/>
                <a:cs typeface="Arial"/>
              </a:rPr>
              <a:t>…</a:t>
            </a:r>
            <a:endParaRPr lang="es-ES_tradnl" sz="2000" dirty="0" smtClean="0">
              <a:latin typeface="Arial"/>
              <a:cs typeface="Arial"/>
            </a:endParaRPr>
          </a:p>
          <a:p>
            <a:pPr algn="ctr"/>
            <a:r>
              <a:rPr lang="es-ES_tradnl" sz="2000" dirty="0" smtClean="0">
                <a:latin typeface="Arial"/>
                <a:cs typeface="Arial"/>
              </a:rPr>
              <a:t>Significado:</a:t>
            </a:r>
            <a:endParaRPr lang="es-ES_tradnl" sz="2000" dirty="0">
              <a:latin typeface="Arial"/>
              <a:cs typeface="Arial"/>
            </a:endParaRPr>
          </a:p>
          <a:p>
            <a:r>
              <a:rPr lang="es-ES_tradnl" sz="2000" dirty="0">
                <a:latin typeface="Arial"/>
                <a:cs typeface="Arial"/>
              </a:rPr>
              <a:t>J</a:t>
            </a:r>
            <a:r>
              <a:rPr lang="es-ES_tradnl" sz="2000" dirty="0" smtClean="0">
                <a:latin typeface="Arial"/>
                <a:cs typeface="Arial"/>
              </a:rPr>
              <a:t>usticia </a:t>
            </a:r>
            <a:r>
              <a:rPr lang="es-ES_tradnl" sz="2000" dirty="0">
                <a:latin typeface="Arial"/>
                <a:cs typeface="Arial"/>
              </a:rPr>
              <a:t>pronta (rápida) y expedita (libre de todo </a:t>
            </a:r>
            <a:r>
              <a:rPr lang="es-ES_tradnl" sz="2000" dirty="0" smtClean="0">
                <a:latin typeface="Arial"/>
                <a:cs typeface="Arial"/>
              </a:rPr>
              <a:t>impedimento </a:t>
            </a:r>
            <a:r>
              <a:rPr lang="es-ES_tradnl" sz="2000" dirty="0">
                <a:latin typeface="Arial"/>
                <a:cs typeface="Arial"/>
              </a:rPr>
              <a:t>y que sea accesible a </a:t>
            </a:r>
            <a:r>
              <a:rPr lang="es-ES_tradnl" sz="2000" dirty="0" smtClean="0">
                <a:latin typeface="Arial"/>
                <a:cs typeface="Arial"/>
              </a:rPr>
              <a:t>todos).</a:t>
            </a:r>
            <a:endParaRPr lang="es-ES_tradnl" sz="2000" dirty="0">
              <a:latin typeface="Arial"/>
              <a:cs typeface="Arial"/>
            </a:endParaRPr>
          </a:p>
          <a:p>
            <a:endParaRPr lang="es-ES" sz="2000" dirty="0"/>
          </a:p>
        </p:txBody>
      </p:sp>
    </p:spTree>
    <p:extLst>
      <p:ext uri="{BB962C8B-B14F-4D97-AF65-F5344CB8AC3E}">
        <p14:creationId xmlns:p14="http://schemas.microsoft.com/office/powerpoint/2010/main" val="3989654461"/>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4400" y="0"/>
            <a:ext cx="7391400" cy="4801313"/>
          </a:xfrm>
          <a:prstGeom prst="rect">
            <a:avLst/>
          </a:prstGeom>
        </p:spPr>
        <p:txBody>
          <a:bodyPr wrap="square">
            <a:spAutoFit/>
          </a:bodyPr>
          <a:lstStyle/>
          <a:p>
            <a:endParaRPr lang="es-ES_tradnl" sz="1400" dirty="0" smtClean="0">
              <a:latin typeface="Arial"/>
              <a:cs typeface="Arial"/>
            </a:endParaRPr>
          </a:p>
          <a:p>
            <a:endParaRPr lang="es-ES_tradnl" sz="1400" dirty="0">
              <a:latin typeface="Arial"/>
              <a:cs typeface="Arial"/>
            </a:endParaRPr>
          </a:p>
          <a:p>
            <a:endParaRPr lang="es-ES_tradnl" sz="1400" dirty="0" smtClean="0">
              <a:latin typeface="Arial"/>
              <a:cs typeface="Arial"/>
            </a:endParaRPr>
          </a:p>
          <a:p>
            <a:pPr algn="ctr"/>
            <a:r>
              <a:rPr lang="es-ES_tradnl" sz="2000" b="1" dirty="0">
                <a:solidFill>
                  <a:srgbClr val="FF0000"/>
                </a:solidFill>
                <a:latin typeface="Arial"/>
                <a:cs typeface="Arial"/>
              </a:rPr>
              <a:t>TUTELA JUDICIAL EFECTIVA</a:t>
            </a:r>
            <a:r>
              <a:rPr lang="es-ES_tradnl" sz="2000" b="1" dirty="0" smtClean="0">
                <a:solidFill>
                  <a:srgbClr val="FF0000"/>
                </a:solidFill>
                <a:latin typeface="Arial"/>
                <a:cs typeface="Arial"/>
              </a:rPr>
              <a:t>:</a:t>
            </a:r>
            <a:endParaRPr lang="es-ES_tradnl" sz="2000" dirty="0">
              <a:latin typeface="Arial"/>
              <a:cs typeface="Arial"/>
            </a:endParaRPr>
          </a:p>
          <a:p>
            <a:endParaRPr lang="es-ES_tradnl" sz="2000" dirty="0" smtClean="0">
              <a:latin typeface="Arial"/>
              <a:cs typeface="Arial"/>
            </a:endParaRPr>
          </a:p>
          <a:p>
            <a:endParaRPr lang="es-ES_tradnl" sz="2000" dirty="0">
              <a:latin typeface="Arial"/>
              <a:cs typeface="Arial"/>
            </a:endParaRPr>
          </a:p>
          <a:p>
            <a:endParaRPr lang="es-ES_tradnl" sz="2000" dirty="0" smtClean="0">
              <a:latin typeface="Arial"/>
              <a:cs typeface="Arial"/>
            </a:endParaRPr>
          </a:p>
          <a:p>
            <a:pPr algn="just"/>
            <a:r>
              <a:rPr lang="es-ES_tradnl" sz="2000" dirty="0" smtClean="0">
                <a:latin typeface="Arial"/>
                <a:cs typeface="Arial"/>
              </a:rPr>
              <a:t>Este </a:t>
            </a:r>
            <a:r>
              <a:rPr lang="es-ES_tradnl" sz="2000" dirty="0">
                <a:latin typeface="Arial"/>
                <a:cs typeface="Arial"/>
              </a:rPr>
              <a:t>principio es la base sobre la cual descansa el sistema jurídico mexicano</a:t>
            </a:r>
            <a:r>
              <a:rPr lang="es-ES_tradnl" sz="2000" dirty="0" smtClean="0">
                <a:latin typeface="Arial"/>
                <a:cs typeface="Arial"/>
              </a:rPr>
              <a:t>, </a:t>
            </a:r>
            <a:r>
              <a:rPr lang="es-ES_tradnl" sz="2000" b="1" dirty="0">
                <a:latin typeface="Arial"/>
                <a:cs typeface="Arial"/>
              </a:rPr>
              <a:t>tutela</a:t>
            </a:r>
            <a:r>
              <a:rPr lang="es-ES_tradnl" sz="2000" dirty="0">
                <a:latin typeface="Arial"/>
                <a:cs typeface="Arial"/>
              </a:rPr>
              <a:t> que el gobernado jamás se encuentre en una situación de incertidumbre jurídica y, por tanto, en estado de indefensión</a:t>
            </a:r>
            <a:r>
              <a:rPr lang="es-ES_tradnl" sz="2000" dirty="0" smtClean="0">
                <a:latin typeface="Arial"/>
                <a:cs typeface="Arial"/>
              </a:rPr>
              <a:t>.</a:t>
            </a:r>
          </a:p>
          <a:p>
            <a:pPr algn="just"/>
            <a:endParaRPr lang="es-ES_tradnl" sz="2000" dirty="0">
              <a:latin typeface="Arial"/>
              <a:cs typeface="Arial"/>
            </a:endParaRPr>
          </a:p>
          <a:p>
            <a:pPr algn="just"/>
            <a:endParaRPr lang="es-ES_tradnl" sz="1400" dirty="0" smtClean="0">
              <a:latin typeface="Arial"/>
              <a:cs typeface="Arial"/>
            </a:endParaRPr>
          </a:p>
          <a:p>
            <a:pPr algn="just"/>
            <a:endParaRPr lang="es-ES_tradnl" sz="1400" dirty="0">
              <a:latin typeface="Arial"/>
              <a:cs typeface="Arial"/>
            </a:endParaRPr>
          </a:p>
          <a:p>
            <a:pPr algn="just"/>
            <a:endParaRPr lang="es-ES_tradnl" sz="1400" dirty="0" smtClean="0">
              <a:latin typeface="Arial"/>
              <a:cs typeface="Arial"/>
            </a:endParaRPr>
          </a:p>
          <a:p>
            <a:pPr algn="just"/>
            <a:endParaRPr lang="es-ES_tradnl" sz="1400" dirty="0" smtClean="0">
              <a:latin typeface="Arial"/>
              <a:cs typeface="Arial"/>
            </a:endParaRPr>
          </a:p>
          <a:p>
            <a:pPr algn="just"/>
            <a:endParaRPr lang="es-ES_tradnl" sz="1400" dirty="0">
              <a:latin typeface="Arial"/>
              <a:cs typeface="Arial"/>
            </a:endParaRPr>
          </a:p>
          <a:p>
            <a:pPr algn="just"/>
            <a:endParaRPr lang="es-ES" sz="1400" dirty="0">
              <a:latin typeface="Arial"/>
              <a:cs typeface="Arial"/>
            </a:endParaRPr>
          </a:p>
        </p:txBody>
      </p:sp>
    </p:spTree>
    <p:extLst>
      <p:ext uri="{BB962C8B-B14F-4D97-AF65-F5344CB8AC3E}">
        <p14:creationId xmlns:p14="http://schemas.microsoft.com/office/powerpoint/2010/main" val="300210511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33400" y="152400"/>
            <a:ext cx="7848600" cy="5663089"/>
          </a:xfrm>
          <a:prstGeom prst="rect">
            <a:avLst/>
          </a:prstGeom>
        </p:spPr>
        <p:txBody>
          <a:bodyPr wrap="square">
            <a:spAutoFit/>
          </a:bodyPr>
          <a:lstStyle/>
          <a:p>
            <a:pPr algn="ctr"/>
            <a:r>
              <a:rPr lang="es-ES_tradnl" sz="2000" dirty="0">
                <a:latin typeface="Arial"/>
                <a:cs typeface="Arial"/>
              </a:rPr>
              <a:t>¿QU</a:t>
            </a:r>
            <a:r>
              <a:rPr lang="fr-FR" sz="2000" dirty="0">
                <a:latin typeface="Arial"/>
                <a:cs typeface="Arial"/>
              </a:rPr>
              <a:t>É</a:t>
            </a:r>
            <a:r>
              <a:rPr lang="es-ES_tradnl" sz="2000" dirty="0">
                <a:latin typeface="Arial"/>
                <a:cs typeface="Arial"/>
              </a:rPr>
              <a:t> ES EL JUICIO?</a:t>
            </a:r>
          </a:p>
          <a:p>
            <a:pPr algn="just"/>
            <a:endParaRPr lang="es-ES_tradnl" sz="2000" dirty="0">
              <a:latin typeface="Arial"/>
              <a:cs typeface="Arial"/>
            </a:endParaRPr>
          </a:p>
          <a:p>
            <a:pPr algn="ctr"/>
            <a:r>
              <a:rPr lang="es-ES_tradnl" sz="2000" dirty="0" smtClean="0">
                <a:latin typeface="Arial"/>
                <a:cs typeface="Arial"/>
              </a:rPr>
              <a:t>Artículo 324 LJPAE     </a:t>
            </a:r>
            <a:endParaRPr lang="es-ES_tradnl" sz="2000" dirty="0">
              <a:latin typeface="Arial"/>
              <a:cs typeface="Arial"/>
            </a:endParaRPr>
          </a:p>
          <a:p>
            <a:pPr algn="just"/>
            <a:endParaRPr lang="es-ES_tradnl" sz="2000" dirty="0">
              <a:latin typeface="Arial"/>
              <a:cs typeface="Arial"/>
            </a:endParaRPr>
          </a:p>
          <a:p>
            <a:pPr algn="just"/>
            <a:endParaRPr lang="es-ES_tradnl" sz="2000" dirty="0">
              <a:latin typeface="Arial"/>
              <a:cs typeface="Arial"/>
            </a:endParaRPr>
          </a:p>
          <a:p>
            <a:pPr algn="just"/>
            <a:endParaRPr lang="es-ES_tradnl" sz="2000" dirty="0">
              <a:latin typeface="Arial"/>
              <a:cs typeface="Arial"/>
            </a:endParaRPr>
          </a:p>
          <a:p>
            <a:pPr algn="just"/>
            <a:r>
              <a:rPr lang="es-ES" sz="2000" dirty="0" smtClean="0">
                <a:latin typeface="Arial"/>
                <a:cs typeface="Arial"/>
              </a:rPr>
              <a:t>…y se realizará sobre la base de la acusación y</a:t>
            </a:r>
          </a:p>
          <a:p>
            <a:pPr algn="just"/>
            <a:endParaRPr lang="es-ES" sz="2000" dirty="0" smtClean="0">
              <a:latin typeface="Arial"/>
              <a:cs typeface="Arial"/>
            </a:endParaRPr>
          </a:p>
          <a:p>
            <a:pPr algn="just"/>
            <a:r>
              <a:rPr lang="es-ES" sz="2000" dirty="0">
                <a:latin typeface="Arial"/>
                <a:cs typeface="Arial"/>
              </a:rPr>
              <a:t>a</a:t>
            </a:r>
            <a:r>
              <a:rPr lang="es-ES" sz="2000" dirty="0" smtClean="0">
                <a:latin typeface="Arial"/>
                <a:cs typeface="Arial"/>
              </a:rPr>
              <a:t>segurará la concreción de los principios de oralidad, inmediación, contradicción, concentración y continuidad.</a:t>
            </a:r>
            <a:endParaRPr lang="es-ES_tradnl" sz="2000" dirty="0">
              <a:latin typeface="Arial"/>
              <a:cs typeface="Arial"/>
            </a:endParaRPr>
          </a:p>
          <a:p>
            <a:pPr algn="ctr"/>
            <a:endParaRPr lang="es-ES_tradnl" dirty="0" smtClean="0">
              <a:latin typeface="Arial"/>
              <a:cs typeface="Arial"/>
            </a:endParaRPr>
          </a:p>
          <a:p>
            <a:pPr algn="ctr"/>
            <a:endParaRPr lang="es-ES_tradnl" dirty="0">
              <a:latin typeface="Arial"/>
              <a:cs typeface="Arial"/>
            </a:endParaRPr>
          </a:p>
          <a:p>
            <a:pPr algn="ctr"/>
            <a:endParaRPr lang="es-ES_tradnl" dirty="0" smtClean="0">
              <a:latin typeface="Arial"/>
              <a:cs typeface="Arial"/>
            </a:endParaRPr>
          </a:p>
          <a:p>
            <a:pPr algn="ctr"/>
            <a:endParaRPr lang="es-ES_tradnl" dirty="0">
              <a:latin typeface="Arial"/>
              <a:cs typeface="Arial"/>
            </a:endParaRPr>
          </a:p>
          <a:p>
            <a:pPr algn="ctr"/>
            <a:endParaRPr lang="es-ES_tradnl" dirty="0" smtClean="0">
              <a:latin typeface="Arial"/>
              <a:cs typeface="Arial"/>
            </a:endParaRPr>
          </a:p>
          <a:p>
            <a:pPr algn="ctr"/>
            <a:endParaRPr lang="es-ES_tradnl" dirty="0">
              <a:latin typeface="Arial"/>
              <a:cs typeface="Arial"/>
            </a:endParaRPr>
          </a:p>
          <a:p>
            <a:pPr algn="ctr"/>
            <a:endParaRPr lang="es-ES_tradnl" dirty="0" smtClean="0">
              <a:latin typeface="Arial"/>
              <a:cs typeface="Arial"/>
            </a:endParaRPr>
          </a:p>
          <a:p>
            <a:pPr algn="ctr"/>
            <a:endParaRPr lang="es-ES_tradnl" dirty="0">
              <a:latin typeface="Arial"/>
              <a:cs typeface="Arial"/>
            </a:endParaRPr>
          </a:p>
          <a:p>
            <a:pPr algn="ctr"/>
            <a:endParaRPr lang="es-ES_tradnl" dirty="0"/>
          </a:p>
        </p:txBody>
      </p:sp>
    </p:spTree>
    <p:extLst>
      <p:ext uri="{BB962C8B-B14F-4D97-AF65-F5344CB8AC3E}">
        <p14:creationId xmlns:p14="http://schemas.microsoft.com/office/powerpoint/2010/main" val="2052085402"/>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8200" y="609601"/>
            <a:ext cx="7391400" cy="5632311"/>
          </a:xfrm>
          <a:prstGeom prst="rect">
            <a:avLst/>
          </a:prstGeom>
        </p:spPr>
        <p:txBody>
          <a:bodyPr wrap="square">
            <a:spAutoFit/>
          </a:bodyPr>
          <a:lstStyle/>
          <a:p>
            <a:pPr algn="ctr"/>
            <a:r>
              <a:rPr lang="es-ES_tradnl" sz="2000" dirty="0" smtClean="0">
                <a:latin typeface="Arial"/>
                <a:cs typeface="Arial"/>
              </a:rPr>
              <a:t>Bases fundamentales del juicio:</a:t>
            </a:r>
          </a:p>
          <a:p>
            <a:pPr algn="ctr"/>
            <a:endParaRPr lang="es-ES_tradnl" sz="2000" dirty="0">
              <a:latin typeface="Arial"/>
              <a:cs typeface="Arial"/>
            </a:endParaRPr>
          </a:p>
          <a:p>
            <a:pPr algn="ctr"/>
            <a:r>
              <a:rPr lang="es-ES_tradnl" sz="2000" dirty="0" smtClean="0">
                <a:latin typeface="Arial"/>
                <a:cs typeface="Arial"/>
              </a:rPr>
              <a:t>Artículo 307 LJPAE</a:t>
            </a:r>
          </a:p>
          <a:p>
            <a:pPr algn="ctr"/>
            <a:endParaRPr lang="es-ES_tradnl" sz="2000" dirty="0">
              <a:latin typeface="Arial"/>
              <a:cs typeface="Arial"/>
            </a:endParaRPr>
          </a:p>
          <a:p>
            <a:pPr algn="just"/>
            <a:r>
              <a:rPr lang="es-ES_tradnl" sz="2000" dirty="0" smtClean="0">
                <a:latin typeface="Arial"/>
                <a:cs typeface="Arial"/>
              </a:rPr>
              <a:t>La acusación es la pretensión ejercida por el ministerio público, ante el Juez de Control respecto de una resolución definitiva de responsabilidad, mediante la aportación de datos o medios de prueba que destruyan el principio de presunción de inocencia del adolescente.</a:t>
            </a:r>
          </a:p>
          <a:p>
            <a:pPr algn="ctr"/>
            <a:r>
              <a:rPr lang="es-ES_tradnl" sz="2000" dirty="0" smtClean="0">
                <a:latin typeface="Arial"/>
                <a:cs typeface="Arial"/>
              </a:rPr>
              <a:t>Vs.</a:t>
            </a:r>
            <a:endParaRPr lang="es-ES_tradnl" sz="2000" dirty="0">
              <a:latin typeface="Arial"/>
              <a:cs typeface="Arial"/>
            </a:endParaRPr>
          </a:p>
          <a:p>
            <a:pPr algn="ctr"/>
            <a:endParaRPr lang="es-ES_tradnl" sz="2000" dirty="0" smtClean="0">
              <a:latin typeface="Arial"/>
              <a:cs typeface="Arial"/>
            </a:endParaRPr>
          </a:p>
          <a:p>
            <a:pPr algn="ctr"/>
            <a:r>
              <a:rPr lang="es-ES_tradnl" sz="2000" dirty="0" smtClean="0">
                <a:latin typeface="Arial"/>
                <a:cs typeface="Arial"/>
              </a:rPr>
              <a:t>Artículo 5  LJPAE</a:t>
            </a:r>
          </a:p>
          <a:p>
            <a:pPr algn="ctr"/>
            <a:endParaRPr lang="es-ES_tradnl" sz="2000" dirty="0">
              <a:latin typeface="Arial"/>
              <a:cs typeface="Arial"/>
            </a:endParaRPr>
          </a:p>
          <a:p>
            <a:pPr algn="just"/>
            <a:r>
              <a:rPr lang="es-ES_tradnl" sz="2000" dirty="0" smtClean="0">
                <a:latin typeface="Arial"/>
                <a:cs typeface="Arial"/>
              </a:rPr>
              <a:t>XIX. El adolescente deberá ser considerado y tratado como inocente en todas las etapas del proceso, mientras no se declare su responsabilidad por sentencia firme, conforme a las reglas establecidas en este Ley. En caso de duda se estará a lo más favorable al adolescente.</a:t>
            </a:r>
            <a:endParaRPr lang="es-ES_tradnl" sz="2000" dirty="0">
              <a:latin typeface="Arial"/>
              <a:cs typeface="Arial"/>
            </a:endParaRPr>
          </a:p>
        </p:txBody>
      </p:sp>
    </p:spTree>
    <p:extLst>
      <p:ext uri="{BB962C8B-B14F-4D97-AF65-F5344CB8AC3E}">
        <p14:creationId xmlns:p14="http://schemas.microsoft.com/office/powerpoint/2010/main" val="1328042514"/>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5800" y="609601"/>
            <a:ext cx="7772400" cy="5909311"/>
          </a:xfrm>
          <a:prstGeom prst="rect">
            <a:avLst/>
          </a:prstGeom>
        </p:spPr>
        <p:txBody>
          <a:bodyPr wrap="square">
            <a:spAutoFit/>
          </a:bodyPr>
          <a:lstStyle/>
          <a:p>
            <a:pPr algn="ctr"/>
            <a:r>
              <a:rPr lang="es-ES_tradnl" dirty="0" smtClean="0">
                <a:latin typeface="Arial"/>
                <a:cs typeface="Arial"/>
              </a:rPr>
              <a:t>Artículo </a:t>
            </a:r>
            <a:r>
              <a:rPr lang="es-ES_tradnl" dirty="0">
                <a:latin typeface="Arial"/>
                <a:cs typeface="Arial"/>
              </a:rPr>
              <a:t>20, A, </a:t>
            </a:r>
            <a:r>
              <a:rPr lang="es-ES_tradnl" dirty="0" smtClean="0">
                <a:latin typeface="Arial"/>
                <a:cs typeface="Arial"/>
              </a:rPr>
              <a:t>CPEUM</a:t>
            </a:r>
            <a:endParaRPr lang="es-ES_tradnl" dirty="0">
              <a:latin typeface="Arial"/>
              <a:cs typeface="Arial"/>
            </a:endParaRPr>
          </a:p>
          <a:p>
            <a:pPr algn="ctr"/>
            <a:r>
              <a:rPr lang="es-ES_tradnl" dirty="0" smtClean="0">
                <a:latin typeface="Arial"/>
                <a:cs typeface="Arial"/>
              </a:rPr>
              <a:t>Artículo </a:t>
            </a:r>
            <a:r>
              <a:rPr lang="es-ES_tradnl" dirty="0">
                <a:latin typeface="Arial"/>
                <a:cs typeface="Arial"/>
              </a:rPr>
              <a:t>5 </a:t>
            </a:r>
            <a:r>
              <a:rPr lang="es-ES_tradnl" dirty="0" smtClean="0">
                <a:latin typeface="Arial"/>
                <a:cs typeface="Arial"/>
              </a:rPr>
              <a:t>LJPAE</a:t>
            </a:r>
          </a:p>
          <a:p>
            <a:pPr marL="285750" indent="-285750" algn="ctr">
              <a:buFont typeface="Arial"/>
              <a:buChar char="•"/>
            </a:pPr>
            <a:endParaRPr lang="es-ES_tradnl" dirty="0">
              <a:latin typeface="Arial"/>
              <a:cs typeface="Arial"/>
            </a:endParaRPr>
          </a:p>
          <a:p>
            <a:pPr algn="ctr"/>
            <a:r>
              <a:rPr lang="es-ES" dirty="0" smtClean="0">
                <a:latin typeface="Arial"/>
                <a:cs typeface="Arial"/>
              </a:rPr>
              <a:t>PRINCIPIOS QUE RIGEN EL JUICIO</a:t>
            </a:r>
            <a:endParaRPr lang="es-ES" dirty="0">
              <a:latin typeface="Arial"/>
              <a:cs typeface="Arial"/>
            </a:endParaRPr>
          </a:p>
          <a:p>
            <a:pPr algn="just"/>
            <a:endParaRPr lang="es-ES" b="1" dirty="0" smtClean="0">
              <a:latin typeface="Arial"/>
              <a:cs typeface="Arial"/>
            </a:endParaRPr>
          </a:p>
          <a:p>
            <a:pPr marL="285750" indent="-285750" algn="just">
              <a:buFont typeface="Arial"/>
              <a:buChar char="•"/>
            </a:pPr>
            <a:r>
              <a:rPr lang="es-ES" b="1" dirty="0" smtClean="0">
                <a:latin typeface="Arial"/>
                <a:cs typeface="Arial"/>
              </a:rPr>
              <a:t>Oralidad</a:t>
            </a:r>
            <a:r>
              <a:rPr lang="es-ES" dirty="0" smtClean="0">
                <a:latin typeface="Arial"/>
                <a:cs typeface="Arial"/>
              </a:rPr>
              <a:t>. En el desahogo de las pruebas, las partes ya no a través del Juez competente, directamente interrogarán al sujeto de prueba.</a:t>
            </a:r>
          </a:p>
          <a:p>
            <a:pPr marL="285750" indent="-285750" algn="just">
              <a:buFont typeface="Arial"/>
              <a:buChar char="•"/>
            </a:pPr>
            <a:endParaRPr lang="es-ES" dirty="0">
              <a:latin typeface="Arial"/>
              <a:cs typeface="Arial"/>
            </a:endParaRPr>
          </a:p>
          <a:p>
            <a:pPr marL="285750" indent="-285750" algn="just">
              <a:buFont typeface="Arial"/>
              <a:buChar char="•"/>
            </a:pPr>
            <a:r>
              <a:rPr lang="es-ES" b="1" dirty="0" smtClean="0">
                <a:latin typeface="Arial"/>
                <a:cs typeface="Arial"/>
              </a:rPr>
              <a:t>Inmediación</a:t>
            </a:r>
            <a:r>
              <a:rPr lang="es-ES" dirty="0" smtClean="0">
                <a:latin typeface="Arial"/>
                <a:cs typeface="Arial"/>
              </a:rPr>
              <a:t>. Los jueces competentes presidirán y presenciarán en su integridad el desarrollo de todas las audiencias, y por ningún motivo podrán delegar sus funciones, con la presencia ininterrumpida de los sujetos procesales que deban participar en ella, salvo los casos previstos en esta Ley para la prueba anticipada.</a:t>
            </a:r>
          </a:p>
          <a:p>
            <a:pPr marL="285750" indent="-285750" algn="just">
              <a:buFont typeface="Arial"/>
              <a:buChar char="•"/>
            </a:pPr>
            <a:endParaRPr lang="es-ES" dirty="0" smtClean="0">
              <a:latin typeface="Arial"/>
              <a:cs typeface="Arial"/>
            </a:endParaRPr>
          </a:p>
          <a:p>
            <a:pPr marL="285750" indent="-285750" algn="just">
              <a:buFont typeface="Arial"/>
              <a:buChar char="•"/>
            </a:pPr>
            <a:r>
              <a:rPr lang="es-ES" b="1" dirty="0" smtClean="0">
                <a:latin typeface="Arial"/>
                <a:cs typeface="Arial"/>
              </a:rPr>
              <a:t>Contradicción</a:t>
            </a:r>
            <a:r>
              <a:rPr lang="es-ES" dirty="0" smtClean="0">
                <a:latin typeface="Arial"/>
                <a:cs typeface="Arial"/>
              </a:rPr>
              <a:t>. Las partes tendrán los mismos derechos a ser escuchadas y aportar pruebas, con el objeto de que ninguna se encuentre en desventaja frente a la otra, y podrán debatir los hechos y argumentos jurídicos, normativos y jurisprudenciales de la contraparte y controvertir cualquier medio de prueba, para lo cual podrán hacer comparecer, interrogar o, en su caso, contrainterrogar, a los testigos y y peritos pertinentes.</a:t>
            </a:r>
            <a:endParaRPr lang="es-ES_tradnl" dirty="0"/>
          </a:p>
        </p:txBody>
      </p:sp>
    </p:spTree>
    <p:extLst>
      <p:ext uri="{BB962C8B-B14F-4D97-AF65-F5344CB8AC3E}">
        <p14:creationId xmlns:p14="http://schemas.microsoft.com/office/powerpoint/2010/main" val="419727990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62000" y="457200"/>
            <a:ext cx="7696200" cy="2308324"/>
          </a:xfrm>
          <a:prstGeom prst="rect">
            <a:avLst/>
          </a:prstGeom>
        </p:spPr>
        <p:txBody>
          <a:bodyPr wrap="square">
            <a:spAutoFit/>
          </a:bodyPr>
          <a:lstStyle/>
          <a:p>
            <a:pPr algn="just"/>
            <a:endParaRPr lang="es-ES" dirty="0">
              <a:latin typeface="Arial"/>
              <a:cs typeface="Arial"/>
            </a:endParaRPr>
          </a:p>
          <a:p>
            <a:pPr marL="285750" indent="-285750" algn="just">
              <a:buFont typeface="Arial"/>
              <a:buChar char="•"/>
            </a:pPr>
            <a:r>
              <a:rPr lang="es-ES" b="1" dirty="0" smtClean="0">
                <a:latin typeface="Arial"/>
                <a:cs typeface="Arial"/>
              </a:rPr>
              <a:t>Concentración</a:t>
            </a:r>
            <a:r>
              <a:rPr lang="es-ES" dirty="0" smtClean="0">
                <a:latin typeface="Arial"/>
                <a:cs typeface="Arial"/>
              </a:rPr>
              <a:t>. La presentación, recepción y desahogo de las pruebas, así como todos los actos del debate se desarrollaran ante el Juez competente y las partes, en una audiencia continua, sucesiva y secuencial, salvo casos excepcionales previstos en esta Ley (LJPAEY)</a:t>
            </a:r>
          </a:p>
          <a:p>
            <a:pPr marL="285750" indent="-285750" algn="just">
              <a:buFont typeface="Arial"/>
              <a:buChar char="•"/>
            </a:pPr>
            <a:endParaRPr lang="es-ES" dirty="0">
              <a:latin typeface="Arial"/>
              <a:cs typeface="Arial"/>
            </a:endParaRPr>
          </a:p>
          <a:p>
            <a:pPr marL="285750" indent="-285750" algn="just">
              <a:buFont typeface="Arial"/>
              <a:buChar char="•"/>
            </a:pPr>
            <a:r>
              <a:rPr lang="es-ES" b="1" dirty="0" smtClean="0">
                <a:latin typeface="Arial"/>
                <a:cs typeface="Arial"/>
              </a:rPr>
              <a:t>Continuidad</a:t>
            </a:r>
            <a:r>
              <a:rPr lang="es-ES" dirty="0" smtClean="0">
                <a:latin typeface="Arial"/>
                <a:cs typeface="Arial"/>
              </a:rPr>
              <a:t>. El proceso será continuo e ininterrumpido, esto último no en sentido estricto.</a:t>
            </a:r>
            <a:endParaRPr lang="es-ES_tradnl" dirty="0"/>
          </a:p>
        </p:txBody>
      </p:sp>
    </p:spTree>
    <p:extLst>
      <p:ext uri="{BB962C8B-B14F-4D97-AF65-F5344CB8AC3E}">
        <p14:creationId xmlns:p14="http://schemas.microsoft.com/office/powerpoint/2010/main" val="264270848"/>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8200" y="838200"/>
            <a:ext cx="7620000" cy="5632311"/>
          </a:xfrm>
          <a:prstGeom prst="rect">
            <a:avLst/>
          </a:prstGeom>
        </p:spPr>
        <p:txBody>
          <a:bodyPr wrap="square">
            <a:spAutoFit/>
          </a:bodyPr>
          <a:lstStyle/>
          <a:p>
            <a:pPr algn="ctr"/>
            <a:r>
              <a:rPr lang="es-ES_tradnl" sz="2000" dirty="0" smtClean="0">
                <a:latin typeface="Arial"/>
                <a:cs typeface="Arial"/>
              </a:rPr>
              <a:t>ALGUNAS PRUEBAS</a:t>
            </a:r>
          </a:p>
          <a:p>
            <a:pPr algn="ctr"/>
            <a:endParaRPr lang="es-ES_tradnl" sz="2000" dirty="0">
              <a:latin typeface="Arial"/>
              <a:cs typeface="Arial"/>
            </a:endParaRPr>
          </a:p>
          <a:p>
            <a:pPr algn="ctr"/>
            <a:endParaRPr lang="es-ES_tradnl" sz="2000" dirty="0" smtClean="0">
              <a:latin typeface="Arial"/>
              <a:cs typeface="Arial"/>
            </a:endParaRPr>
          </a:p>
          <a:p>
            <a:pPr algn="ctr"/>
            <a:r>
              <a:rPr lang="es-ES_tradnl" sz="2000" dirty="0" smtClean="0">
                <a:latin typeface="Arial"/>
                <a:cs typeface="Arial"/>
              </a:rPr>
              <a:t>La declaración del adolescente. </a:t>
            </a:r>
          </a:p>
          <a:p>
            <a:pPr algn="just"/>
            <a:endParaRPr lang="es-ES_tradnl" sz="2000" dirty="0">
              <a:latin typeface="Arial"/>
              <a:cs typeface="Arial"/>
            </a:endParaRPr>
          </a:p>
          <a:p>
            <a:pPr algn="ctr"/>
            <a:r>
              <a:rPr lang="es-ES_tradnl" sz="2000" dirty="0" smtClean="0">
                <a:latin typeface="Arial"/>
                <a:cs typeface="Arial"/>
              </a:rPr>
              <a:t>Artículo10, f. XIII, LJPAE.</a:t>
            </a:r>
          </a:p>
          <a:p>
            <a:pPr algn="ctr"/>
            <a:r>
              <a:rPr lang="es-ES_tradnl" sz="2000" dirty="0" smtClean="0">
                <a:latin typeface="Arial"/>
                <a:cs typeface="Arial"/>
              </a:rPr>
              <a:t>Artículo 336, párrafo tercero, LJPAE.</a:t>
            </a:r>
          </a:p>
          <a:p>
            <a:pPr algn="just"/>
            <a:endParaRPr lang="es-ES_tradnl" sz="2000" dirty="0" smtClean="0">
              <a:latin typeface="Arial"/>
              <a:cs typeface="Arial"/>
            </a:endParaRPr>
          </a:p>
          <a:p>
            <a:pPr algn="just"/>
            <a:endParaRPr lang="es-ES_tradnl" sz="2000" dirty="0" smtClean="0">
              <a:latin typeface="Arial"/>
              <a:cs typeface="Arial"/>
            </a:endParaRPr>
          </a:p>
          <a:p>
            <a:pPr marL="285750" indent="-285750" algn="just">
              <a:buFont typeface="Arial"/>
              <a:buChar char="•"/>
            </a:pPr>
            <a:r>
              <a:rPr lang="es-ES_tradnl" sz="2000" dirty="0" smtClean="0">
                <a:latin typeface="Arial"/>
                <a:cs typeface="Arial"/>
              </a:rPr>
              <a:t>La ubicación del adolescente en la sala de audiencia</a:t>
            </a:r>
          </a:p>
          <a:p>
            <a:pPr marL="285750" indent="-285750" algn="just">
              <a:buFont typeface="Arial"/>
              <a:buChar char="•"/>
            </a:pPr>
            <a:endParaRPr lang="es-ES_tradnl" sz="2000" dirty="0" smtClean="0">
              <a:latin typeface="Arial"/>
              <a:cs typeface="Arial"/>
            </a:endParaRPr>
          </a:p>
          <a:p>
            <a:pPr marL="285750" indent="-285750" algn="just">
              <a:buFont typeface="Arial"/>
              <a:buChar char="•"/>
            </a:pPr>
            <a:r>
              <a:rPr lang="es-ES_tradnl" sz="2000" dirty="0" smtClean="0">
                <a:latin typeface="Arial"/>
                <a:cs typeface="Arial"/>
              </a:rPr>
              <a:t>¿Puede la </a:t>
            </a:r>
            <a:r>
              <a:rPr lang="es-ES_tradnl" sz="2000" smtClean="0">
                <a:latin typeface="Arial"/>
                <a:cs typeface="Arial"/>
              </a:rPr>
              <a:t>fiscalía preguntar por </a:t>
            </a:r>
            <a:r>
              <a:rPr lang="es-ES_tradnl" sz="2000" dirty="0" smtClean="0">
                <a:latin typeface="Arial"/>
                <a:cs typeface="Arial"/>
              </a:rPr>
              <a:t>qué no quiere contestar? ¿Quién te lo dijo?</a:t>
            </a:r>
          </a:p>
          <a:p>
            <a:pPr marL="285750" indent="-285750" algn="just">
              <a:buFont typeface="Arial"/>
              <a:buChar char="•"/>
            </a:pPr>
            <a:endParaRPr lang="es-ES_tradnl" sz="2000" dirty="0" smtClean="0">
              <a:latin typeface="Arial"/>
              <a:cs typeface="Arial"/>
            </a:endParaRPr>
          </a:p>
          <a:p>
            <a:pPr marL="285750" indent="-285750" algn="just">
              <a:buFont typeface="Arial"/>
              <a:buChar char="•"/>
            </a:pPr>
            <a:r>
              <a:rPr lang="es-ES_tradnl" sz="2000" dirty="0" smtClean="0">
                <a:latin typeface="Arial"/>
                <a:cs typeface="Arial"/>
              </a:rPr>
              <a:t>¿Es válido que el Juez lo conmine para que reflexione si desea contestar? ¿Se le está presionando para que cambie su actitud?</a:t>
            </a:r>
          </a:p>
          <a:p>
            <a:pPr algn="just"/>
            <a:endParaRPr lang="es-ES_tradnl" sz="2000" dirty="0">
              <a:latin typeface="Arial"/>
              <a:cs typeface="Arial"/>
            </a:endParaRPr>
          </a:p>
        </p:txBody>
      </p:sp>
    </p:spTree>
    <p:extLst>
      <p:ext uri="{BB962C8B-B14F-4D97-AF65-F5344CB8AC3E}">
        <p14:creationId xmlns:p14="http://schemas.microsoft.com/office/powerpoint/2010/main" val="1795015794"/>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533400"/>
            <a:ext cx="8458200" cy="5638800"/>
          </a:xfrm>
          <a:prstGeom prst="rect">
            <a:avLst/>
          </a:prstGeom>
          <a:noFill/>
        </p:spPr>
        <p:txBody>
          <a:bodyPr wrap="square" rtlCol="0">
            <a:normAutofit/>
          </a:bodyPr>
          <a:lstStyle/>
          <a:p>
            <a:endParaRPr lang="es-ES" sz="7200" dirty="0"/>
          </a:p>
        </p:txBody>
      </p:sp>
      <p:sp>
        <p:nvSpPr>
          <p:cNvPr id="2" name="Rectángulo 1"/>
          <p:cNvSpPr/>
          <p:nvPr/>
        </p:nvSpPr>
        <p:spPr>
          <a:xfrm rot="10800000" flipV="1">
            <a:off x="0" y="255685"/>
            <a:ext cx="9144000" cy="2308324"/>
          </a:xfrm>
          <a:prstGeom prst="rect">
            <a:avLst/>
          </a:prstGeom>
        </p:spPr>
        <p:txBody>
          <a:bodyPr wrap="square">
            <a:spAutoFit/>
          </a:bodyPr>
          <a:lstStyle/>
          <a:p>
            <a:pPr algn="ctr"/>
            <a:endParaRPr lang="es-ES" dirty="0"/>
          </a:p>
          <a:p>
            <a:pPr algn="ctr"/>
            <a:endParaRPr lang="es-ES" dirty="0" smtClean="0"/>
          </a:p>
          <a:p>
            <a:pPr algn="ctr"/>
            <a:endParaRPr lang="es-ES" dirty="0"/>
          </a:p>
          <a:p>
            <a:pPr algn="ctr"/>
            <a:endParaRPr lang="es-ES" dirty="0" smtClean="0"/>
          </a:p>
          <a:p>
            <a:pPr algn="ctr"/>
            <a:endParaRPr lang="es-ES" dirty="0"/>
          </a:p>
          <a:p>
            <a:pPr algn="ctr"/>
            <a:endParaRPr lang="es-ES" dirty="0" smtClean="0"/>
          </a:p>
          <a:p>
            <a:pPr algn="ctr"/>
            <a:endParaRPr lang="es-ES" dirty="0"/>
          </a:p>
          <a:p>
            <a:pPr algn="ctr"/>
            <a:endParaRPr lang="es-ES" dirty="0"/>
          </a:p>
        </p:txBody>
      </p:sp>
      <p:sp>
        <p:nvSpPr>
          <p:cNvPr id="8" name="CuadroTexto 7"/>
          <p:cNvSpPr txBox="1"/>
          <p:nvPr/>
        </p:nvSpPr>
        <p:spPr>
          <a:xfrm>
            <a:off x="838200" y="304801"/>
            <a:ext cx="7620000" cy="6217087"/>
          </a:xfrm>
          <a:prstGeom prst="rect">
            <a:avLst/>
          </a:prstGeom>
          <a:noFill/>
        </p:spPr>
        <p:txBody>
          <a:bodyPr wrap="square" rtlCol="0">
            <a:spAutoFit/>
          </a:bodyPr>
          <a:lstStyle/>
          <a:p>
            <a:pPr algn="ctr"/>
            <a:r>
              <a:rPr lang="fr-FR" dirty="0" smtClean="0"/>
              <a:t>    </a:t>
            </a:r>
            <a:r>
              <a:rPr lang="fr-FR" sz="2000" dirty="0" smtClean="0">
                <a:latin typeface="Arial"/>
                <a:cs typeface="Arial"/>
              </a:rPr>
              <a:t>JUICIO                                                       </a:t>
            </a:r>
          </a:p>
          <a:p>
            <a:pPr algn="just"/>
            <a:endParaRPr lang="fr-FR" sz="2000" dirty="0">
              <a:latin typeface="Arial"/>
              <a:cs typeface="Arial"/>
            </a:endParaRPr>
          </a:p>
          <a:p>
            <a:pPr marL="457200" indent="-457200" algn="just">
              <a:buAutoNum type="arabicPeriod"/>
            </a:pPr>
            <a:r>
              <a:rPr lang="fr-FR" sz="2000" dirty="0" smtClean="0">
                <a:latin typeface="Arial"/>
                <a:cs typeface="Arial"/>
              </a:rPr>
              <a:t>¿Qué </a:t>
            </a:r>
            <a:r>
              <a:rPr lang="fr-FR" sz="2000" dirty="0">
                <a:latin typeface="Arial"/>
                <a:cs typeface="Arial"/>
              </a:rPr>
              <a:t>es</a:t>
            </a:r>
            <a:r>
              <a:rPr lang="fr-FR" sz="2000" dirty="0" smtClean="0">
                <a:latin typeface="Arial"/>
                <a:cs typeface="Arial"/>
              </a:rPr>
              <a:t>?</a:t>
            </a:r>
          </a:p>
          <a:p>
            <a:pPr algn="just"/>
            <a:endParaRPr lang="fr-FR" sz="2000" dirty="0" smtClean="0">
              <a:latin typeface="Arial"/>
              <a:cs typeface="Arial"/>
            </a:endParaRPr>
          </a:p>
          <a:p>
            <a:pPr algn="just"/>
            <a:endParaRPr lang="fr-FR" sz="2000" dirty="0">
              <a:latin typeface="Arial"/>
              <a:cs typeface="Arial"/>
            </a:endParaRPr>
          </a:p>
          <a:p>
            <a:pPr algn="just"/>
            <a:r>
              <a:rPr lang="es-ES_tradnl" sz="2000" dirty="0">
                <a:latin typeface="Arial"/>
                <a:cs typeface="Arial"/>
              </a:rPr>
              <a:t>2. ¿Para qué sirve</a:t>
            </a:r>
            <a:r>
              <a:rPr lang="es-ES_tradnl" sz="2000" dirty="0" smtClean="0">
                <a:latin typeface="Arial"/>
                <a:cs typeface="Arial"/>
              </a:rPr>
              <a:t>?</a:t>
            </a:r>
            <a:endParaRPr lang="es-ES_tradnl" sz="2000" dirty="0">
              <a:latin typeface="Arial"/>
              <a:cs typeface="Arial"/>
            </a:endParaRPr>
          </a:p>
          <a:p>
            <a:pPr algn="just"/>
            <a:endParaRPr lang="es-ES_tradnl" sz="2000" dirty="0" smtClean="0">
              <a:latin typeface="Arial"/>
              <a:cs typeface="Arial"/>
            </a:endParaRPr>
          </a:p>
          <a:p>
            <a:pPr algn="just"/>
            <a:endParaRPr lang="es-ES_tradnl" sz="2000" dirty="0">
              <a:latin typeface="Arial"/>
              <a:cs typeface="Arial"/>
            </a:endParaRPr>
          </a:p>
          <a:p>
            <a:pPr algn="just"/>
            <a:r>
              <a:rPr lang="es-ES_tradnl" sz="2000" dirty="0">
                <a:latin typeface="Arial"/>
                <a:cs typeface="Arial"/>
              </a:rPr>
              <a:t>3. </a:t>
            </a:r>
            <a:r>
              <a:rPr lang="es-ES_tradnl" sz="2000" dirty="0" smtClean="0">
                <a:latin typeface="Arial"/>
                <a:cs typeface="Arial"/>
              </a:rPr>
              <a:t>¿Qué es lo que hay que tener </a:t>
            </a:r>
            <a:r>
              <a:rPr lang="es-ES_tradnl" sz="2000" dirty="0">
                <a:latin typeface="Arial"/>
                <a:cs typeface="Arial"/>
              </a:rPr>
              <a:t>en cuenta?</a:t>
            </a:r>
          </a:p>
          <a:p>
            <a:pPr algn="just"/>
            <a:endParaRPr lang="es-ES_tradnl" sz="2000" dirty="0" smtClean="0">
              <a:latin typeface="Arial"/>
              <a:cs typeface="Arial"/>
            </a:endParaRPr>
          </a:p>
          <a:p>
            <a:pPr algn="just"/>
            <a:endParaRPr lang="es-ES_tradnl" sz="2000" dirty="0">
              <a:latin typeface="Arial"/>
              <a:cs typeface="Arial"/>
            </a:endParaRPr>
          </a:p>
          <a:p>
            <a:pPr algn="just"/>
            <a:r>
              <a:rPr lang="pt-BR" sz="2000" dirty="0">
                <a:latin typeface="Arial"/>
                <a:cs typeface="Arial"/>
              </a:rPr>
              <a:t>4. </a:t>
            </a:r>
            <a:r>
              <a:rPr lang="es-ES_tradnl" sz="2000" dirty="0">
                <a:latin typeface="Arial"/>
                <a:cs typeface="Arial"/>
              </a:rPr>
              <a:t>¿De qué está formado?</a:t>
            </a:r>
          </a:p>
          <a:p>
            <a:pPr algn="just"/>
            <a:endParaRPr lang="pt-BR" sz="2000" dirty="0" smtClean="0">
              <a:latin typeface="Arial"/>
              <a:cs typeface="Arial"/>
            </a:endParaRPr>
          </a:p>
          <a:p>
            <a:pPr algn="just"/>
            <a:endParaRPr lang="pt-BR" sz="2000" dirty="0">
              <a:latin typeface="Arial"/>
              <a:cs typeface="Arial"/>
            </a:endParaRPr>
          </a:p>
          <a:p>
            <a:pPr algn="just"/>
            <a:r>
              <a:rPr lang="es-ES_tradnl" sz="2000" dirty="0">
                <a:latin typeface="Arial"/>
                <a:cs typeface="Arial"/>
              </a:rPr>
              <a:t>5. </a:t>
            </a:r>
            <a:r>
              <a:rPr lang="pt-BR" sz="2000" dirty="0">
                <a:latin typeface="Arial"/>
                <a:cs typeface="Arial"/>
              </a:rPr>
              <a:t>¿Modos?</a:t>
            </a:r>
          </a:p>
          <a:p>
            <a:pPr algn="just"/>
            <a:endParaRPr lang="es-ES_tradnl" sz="2000" dirty="0">
              <a:latin typeface="Arial"/>
              <a:cs typeface="Arial"/>
            </a:endParaRPr>
          </a:p>
          <a:p>
            <a:pPr algn="just"/>
            <a:endParaRPr lang="es-ES_tradnl" sz="2000" dirty="0">
              <a:latin typeface="Arial"/>
              <a:cs typeface="Arial"/>
            </a:endParaRPr>
          </a:p>
          <a:p>
            <a:pPr algn="just"/>
            <a:r>
              <a:rPr lang="es-ES_tradnl" sz="2000" dirty="0">
                <a:latin typeface="Arial"/>
                <a:cs typeface="Arial"/>
              </a:rPr>
              <a:t>6. ¿Recomendaciones?</a:t>
            </a:r>
          </a:p>
          <a:p>
            <a:pPr algn="just"/>
            <a:endParaRPr lang="es-ES_tradnl" sz="2000" dirty="0" smtClean="0">
              <a:latin typeface="Arial"/>
              <a:cs typeface="Arial"/>
            </a:endParaRPr>
          </a:p>
          <a:p>
            <a:pPr algn="just"/>
            <a:endParaRPr lang="es-ES" dirty="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8200" y="685800"/>
            <a:ext cx="7660862" cy="4585871"/>
          </a:xfrm>
          <a:prstGeom prst="rect">
            <a:avLst/>
          </a:prstGeom>
          <a:noFill/>
        </p:spPr>
        <p:txBody>
          <a:bodyPr wrap="square" rtlCol="0">
            <a:spAutoFit/>
          </a:bodyPr>
          <a:lstStyle/>
          <a:p>
            <a:r>
              <a:rPr lang="es-ES_tradnl" dirty="0" smtClean="0">
                <a:latin typeface="Arial"/>
                <a:cs typeface="Arial"/>
              </a:rPr>
              <a:t>LÍMITE:</a:t>
            </a:r>
          </a:p>
          <a:p>
            <a:endParaRPr lang="es-ES_tradnl" dirty="0" smtClean="0">
              <a:latin typeface="Arial"/>
              <a:cs typeface="Arial"/>
            </a:endParaRPr>
          </a:p>
          <a:p>
            <a:r>
              <a:rPr lang="es-ES_tradnl" dirty="0" smtClean="0">
                <a:latin typeface="Arial"/>
                <a:cs typeface="Arial"/>
              </a:rPr>
              <a:t>Artículo 10, fracción II, IX, LJPAE.</a:t>
            </a:r>
          </a:p>
          <a:p>
            <a:endParaRPr lang="es-ES_tradnl" dirty="0" smtClean="0">
              <a:latin typeface="Arial"/>
              <a:cs typeface="Arial"/>
            </a:endParaRPr>
          </a:p>
          <a:p>
            <a:pPr algn="just"/>
            <a:r>
              <a:rPr lang="es-ES_tradnl" sz="2000" dirty="0" smtClean="0">
                <a:latin typeface="Arial"/>
                <a:cs typeface="Arial"/>
              </a:rPr>
              <a:t>II. Ser </a:t>
            </a:r>
            <a:r>
              <a:rPr lang="es-ES_tradnl" sz="2000" dirty="0">
                <a:latin typeface="Arial"/>
                <a:cs typeface="Arial"/>
              </a:rPr>
              <a:t>tratado con el respeto debido a la dignidad inherente al ser humano; quedando prohibida, en consecuencia, cualquier violación a sus derechos humanos, como la tortura, el maltrato, la incomunicación, la coacción psicológica o cualquier otra acción u omisión que atente contra su dignidad o su integridad personal física o </a:t>
            </a:r>
            <a:r>
              <a:rPr lang="es-ES_tradnl" sz="2000" dirty="0" smtClean="0">
                <a:latin typeface="Arial"/>
                <a:cs typeface="Arial"/>
              </a:rPr>
              <a:t>mental.</a:t>
            </a:r>
          </a:p>
          <a:p>
            <a:pPr algn="just"/>
            <a:r>
              <a:rPr lang="es-ES_tradnl" sz="2000" dirty="0" smtClean="0">
                <a:latin typeface="Arial"/>
                <a:cs typeface="Arial"/>
              </a:rPr>
              <a:t>IX. Ser asistido por un defensor y comunicarse con él en todas las etapas del procedimiento</a:t>
            </a:r>
            <a:r>
              <a:rPr lang="es-ES" sz="2000" dirty="0" smtClean="0">
                <a:latin typeface="Arial"/>
                <a:cs typeface="Arial"/>
              </a:rPr>
              <a:t>…</a:t>
            </a:r>
            <a:endParaRPr lang="es-ES_tradnl" sz="2000" dirty="0" smtClean="0">
              <a:latin typeface="Arial"/>
              <a:cs typeface="Arial"/>
            </a:endParaRPr>
          </a:p>
          <a:p>
            <a:pPr algn="just"/>
            <a:endParaRPr lang="es-ES_tradnl" sz="2000" dirty="0">
              <a:latin typeface="Arial"/>
              <a:cs typeface="Arial"/>
            </a:endParaRPr>
          </a:p>
          <a:p>
            <a:pPr algn="just"/>
            <a:r>
              <a:rPr lang="es-ES_tradnl" sz="2000" dirty="0" smtClean="0">
                <a:latin typeface="Arial"/>
                <a:cs typeface="Arial"/>
              </a:rPr>
              <a:t>(Consultar. “La valoración de la prueba” Jordi Nieva </a:t>
            </a:r>
            <a:r>
              <a:rPr lang="es-ES_tradnl" sz="2000" dirty="0" err="1" smtClean="0">
                <a:latin typeface="Arial"/>
                <a:cs typeface="Arial"/>
              </a:rPr>
              <a:t>Fenoll</a:t>
            </a:r>
            <a:r>
              <a:rPr lang="es-ES_tradnl" sz="2000" dirty="0" smtClean="0">
                <a:latin typeface="Arial"/>
                <a:cs typeface="Arial"/>
              </a:rPr>
              <a:t>, página 352)</a:t>
            </a:r>
            <a:endParaRPr lang="es-ES_tradnl" sz="2000" dirty="0">
              <a:latin typeface="Arial"/>
              <a:cs typeface="Arial"/>
            </a:endParaRPr>
          </a:p>
        </p:txBody>
      </p:sp>
    </p:spTree>
    <p:extLst>
      <p:ext uri="{BB962C8B-B14F-4D97-AF65-F5344CB8AC3E}">
        <p14:creationId xmlns:p14="http://schemas.microsoft.com/office/powerpoint/2010/main" val="638982325"/>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62000" y="381000"/>
            <a:ext cx="8001000" cy="4093428"/>
          </a:xfrm>
          <a:prstGeom prst="rect">
            <a:avLst/>
          </a:prstGeom>
          <a:noFill/>
        </p:spPr>
        <p:txBody>
          <a:bodyPr wrap="square" rtlCol="0">
            <a:spAutoFit/>
          </a:bodyPr>
          <a:lstStyle/>
          <a:p>
            <a:pPr algn="ctr"/>
            <a:r>
              <a:rPr lang="es-ES_tradnl" sz="2000" dirty="0" smtClean="0">
                <a:latin typeface="Arial"/>
                <a:cs typeface="Arial"/>
              </a:rPr>
              <a:t>TESTIGOS</a:t>
            </a:r>
          </a:p>
          <a:p>
            <a:pPr algn="ctr"/>
            <a:r>
              <a:rPr lang="es-ES_tradnl" sz="2000" dirty="0" smtClean="0">
                <a:latin typeface="Arial"/>
                <a:cs typeface="Arial"/>
              </a:rPr>
              <a:t>Artículo 330, LJPAE</a:t>
            </a:r>
          </a:p>
          <a:p>
            <a:pPr algn="just"/>
            <a:endParaRPr lang="es-ES_tradnl" sz="2000" dirty="0" smtClean="0">
              <a:latin typeface="Arial"/>
              <a:cs typeface="Arial"/>
            </a:endParaRPr>
          </a:p>
          <a:p>
            <a:pPr marL="285750" indent="-285750" algn="just">
              <a:buFont typeface="Arial"/>
              <a:buChar char="•"/>
            </a:pPr>
            <a:r>
              <a:rPr lang="es-ES_tradnl" sz="2000" dirty="0" smtClean="0">
                <a:latin typeface="Arial"/>
                <a:cs typeface="Arial"/>
              </a:rPr>
              <a:t>¿Es válido que el Juez formule preguntas respecto de lo que no han manifestado?</a:t>
            </a:r>
          </a:p>
          <a:p>
            <a:pPr marL="285750" indent="-285750" algn="just">
              <a:buFont typeface="Arial"/>
              <a:buChar char="•"/>
            </a:pPr>
            <a:r>
              <a:rPr lang="es-ES_tradnl" sz="2000" dirty="0" smtClean="0">
                <a:latin typeface="Arial"/>
                <a:cs typeface="Arial"/>
              </a:rPr>
              <a:t>¿Es válido que el Juez le solicite el señalamiento del “</a:t>
            </a:r>
            <a:r>
              <a:rPr lang="es-ES_tradnl" sz="2000" dirty="0" smtClean="0">
                <a:solidFill>
                  <a:srgbClr val="FF0000"/>
                </a:solidFill>
                <a:latin typeface="Arial"/>
                <a:cs typeface="Arial"/>
              </a:rPr>
              <a:t>responsable</a:t>
            </a:r>
            <a:r>
              <a:rPr lang="es-ES_tradnl" sz="2000" dirty="0" smtClean="0">
                <a:latin typeface="Arial"/>
                <a:cs typeface="Arial"/>
              </a:rPr>
              <a:t>”?</a:t>
            </a:r>
          </a:p>
          <a:p>
            <a:pPr algn="just"/>
            <a:r>
              <a:rPr lang="es-ES_tradnl" sz="2000" dirty="0" smtClean="0">
                <a:latin typeface="Arial"/>
                <a:cs typeface="Arial"/>
              </a:rPr>
              <a:t>NOTA: Debe ser, de quién está hablando.</a:t>
            </a:r>
          </a:p>
          <a:p>
            <a:pPr algn="just"/>
            <a:endParaRPr lang="es-ES_tradnl" sz="2000" dirty="0" smtClean="0">
              <a:latin typeface="Arial"/>
              <a:cs typeface="Arial"/>
            </a:endParaRPr>
          </a:p>
          <a:p>
            <a:pPr marL="285750" indent="-285750" algn="just">
              <a:buFont typeface="Arial"/>
              <a:buChar char="•"/>
            </a:pPr>
            <a:r>
              <a:rPr lang="es-ES_tradnl" sz="2000" dirty="0" smtClean="0">
                <a:latin typeface="Arial"/>
                <a:cs typeface="Arial"/>
              </a:rPr>
              <a:t>¿Es válido que el Juez le pida que represente con movimientos cómo sucedió el hecho?</a:t>
            </a:r>
          </a:p>
          <a:p>
            <a:pPr marL="285750" indent="-285750" algn="just">
              <a:buFont typeface="Arial"/>
              <a:buChar char="•"/>
            </a:pPr>
            <a:r>
              <a:rPr lang="es-ES_tradnl" sz="2000" dirty="0" smtClean="0">
                <a:latin typeface="Arial"/>
                <a:cs typeface="Arial"/>
              </a:rPr>
              <a:t>¿Puede fungir el fiscal como monitor?</a:t>
            </a:r>
          </a:p>
          <a:p>
            <a:pPr marL="285750" indent="-285750" algn="just">
              <a:buFont typeface="Arial"/>
              <a:buChar char="•"/>
            </a:pPr>
            <a:endParaRPr lang="es-ES_tradnl" sz="2000" dirty="0" smtClean="0">
              <a:latin typeface="Arial"/>
              <a:cs typeface="Arial"/>
            </a:endParaRPr>
          </a:p>
        </p:txBody>
      </p:sp>
    </p:spTree>
    <p:extLst>
      <p:ext uri="{BB962C8B-B14F-4D97-AF65-F5344CB8AC3E}">
        <p14:creationId xmlns:p14="http://schemas.microsoft.com/office/powerpoint/2010/main" val="1383186485"/>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8200" y="381000"/>
            <a:ext cx="7696200" cy="5940088"/>
          </a:xfrm>
          <a:prstGeom prst="rect">
            <a:avLst/>
          </a:prstGeom>
          <a:noFill/>
        </p:spPr>
        <p:txBody>
          <a:bodyPr wrap="square" rtlCol="0">
            <a:spAutoFit/>
          </a:bodyPr>
          <a:lstStyle/>
          <a:p>
            <a:r>
              <a:rPr lang="es-ES_tradnl" sz="2000" dirty="0">
                <a:latin typeface="Arial"/>
                <a:cs typeface="Arial"/>
              </a:rPr>
              <a:t>LÍMITE</a:t>
            </a:r>
            <a:r>
              <a:rPr lang="es-ES_tradnl" sz="2000" dirty="0" smtClean="0">
                <a:latin typeface="Arial"/>
                <a:cs typeface="Arial"/>
              </a:rPr>
              <a:t>:</a:t>
            </a:r>
          </a:p>
          <a:p>
            <a:endParaRPr lang="es-ES_tradnl" sz="2000" dirty="0">
              <a:latin typeface="Arial"/>
              <a:cs typeface="Arial"/>
            </a:endParaRPr>
          </a:p>
          <a:p>
            <a:pPr algn="ctr"/>
            <a:r>
              <a:rPr lang="es-ES_tradnl" sz="2000" dirty="0" smtClean="0">
                <a:latin typeface="Arial"/>
                <a:cs typeface="Arial"/>
              </a:rPr>
              <a:t>LGV</a:t>
            </a:r>
            <a:endParaRPr lang="es-ES_tradnl" sz="2000" dirty="0">
              <a:latin typeface="Arial"/>
              <a:cs typeface="Arial"/>
            </a:endParaRPr>
          </a:p>
          <a:p>
            <a:pPr marL="285750" indent="-285750" algn="just">
              <a:buFont typeface="Arial"/>
              <a:buChar char="•"/>
            </a:pPr>
            <a:r>
              <a:rPr lang="es-ES_tradnl" sz="2000" dirty="0" smtClean="0">
                <a:latin typeface="Arial"/>
                <a:cs typeface="Arial"/>
              </a:rPr>
              <a:t>Artículo 7. Los </a:t>
            </a:r>
            <a:r>
              <a:rPr lang="es-ES_tradnl" sz="2000" dirty="0">
                <a:latin typeface="Arial"/>
                <a:cs typeface="Arial"/>
              </a:rPr>
              <a:t>derechos de las víctimas que prevé la presente Ley son de carácter enunciativo y deberán ser interpretados de conformidad con lo dispuesto en la Constitución, los tratados y las leyes aplicables en materia de atención a víctimas, favoreciendo en todo tiempo la protección más amplia de sus derechos.</a:t>
            </a:r>
          </a:p>
          <a:p>
            <a:pPr algn="just"/>
            <a:r>
              <a:rPr lang="es-ES_tradnl" sz="2000" dirty="0" smtClean="0">
                <a:latin typeface="Arial"/>
                <a:cs typeface="Arial"/>
              </a:rPr>
              <a:t>      Las </a:t>
            </a:r>
            <a:r>
              <a:rPr lang="es-ES_tradnl" sz="2000" dirty="0">
                <a:latin typeface="Arial"/>
                <a:cs typeface="Arial"/>
              </a:rPr>
              <a:t>víctimas tendrán, entre otros, los siguientes derechos…</a:t>
            </a:r>
          </a:p>
          <a:p>
            <a:pPr algn="just"/>
            <a:r>
              <a:rPr lang="es-ES_tradnl" sz="2000" dirty="0">
                <a:latin typeface="Arial"/>
                <a:cs typeface="Arial"/>
              </a:rPr>
              <a:t> </a:t>
            </a:r>
          </a:p>
          <a:p>
            <a:pPr algn="just"/>
            <a:r>
              <a:rPr lang="es-ES_tradnl" sz="2000" dirty="0" smtClean="0">
                <a:latin typeface="Arial"/>
                <a:cs typeface="Arial"/>
              </a:rPr>
              <a:t>     VII</a:t>
            </a:r>
            <a:r>
              <a:rPr lang="es-ES_tradnl" sz="2000" dirty="0">
                <a:latin typeface="Arial"/>
                <a:cs typeface="Arial"/>
              </a:rPr>
              <a:t>. A la </a:t>
            </a:r>
            <a:r>
              <a:rPr lang="es-ES_tradnl" sz="2000" dirty="0">
                <a:solidFill>
                  <a:srgbClr val="FF0000"/>
                </a:solidFill>
                <a:latin typeface="Arial"/>
                <a:cs typeface="Arial"/>
              </a:rPr>
              <a:t>verdad</a:t>
            </a:r>
            <a:r>
              <a:rPr lang="es-ES_tradnl" sz="2000" dirty="0">
                <a:latin typeface="Arial"/>
                <a:cs typeface="Arial"/>
              </a:rPr>
              <a:t>, a la justicia y a la reparación integral a través de recursos y </a:t>
            </a:r>
            <a:r>
              <a:rPr lang="es-ES_tradnl" sz="2000" dirty="0" smtClean="0">
                <a:latin typeface="Arial"/>
                <a:cs typeface="Arial"/>
              </a:rPr>
              <a:t>  procedimientos </a:t>
            </a:r>
            <a:r>
              <a:rPr lang="es-ES_tradnl" sz="2000" dirty="0">
                <a:latin typeface="Arial"/>
                <a:cs typeface="Arial"/>
              </a:rPr>
              <a:t>accesibles, apropiados, suficientes, rápidos y eficaces… </a:t>
            </a:r>
            <a:endParaRPr lang="es-ES_tradnl" sz="2000" dirty="0" smtClean="0">
              <a:latin typeface="Arial"/>
              <a:cs typeface="Arial"/>
            </a:endParaRPr>
          </a:p>
          <a:p>
            <a:endParaRPr lang="es-ES_tradnl" sz="2000" dirty="0">
              <a:latin typeface="Arial"/>
              <a:cs typeface="Arial"/>
            </a:endParaRPr>
          </a:p>
          <a:p>
            <a:pPr marL="285750" indent="-285750" algn="just">
              <a:buFont typeface="Arial"/>
              <a:buChar char="•"/>
            </a:pPr>
            <a:r>
              <a:rPr lang="es-ES_tradnl" sz="2000" dirty="0">
                <a:latin typeface="Arial"/>
                <a:cs typeface="Arial"/>
              </a:rPr>
              <a:t>Artículo </a:t>
            </a:r>
            <a:r>
              <a:rPr lang="es-ES_tradnl" sz="2000" dirty="0" smtClean="0">
                <a:latin typeface="Arial"/>
                <a:cs typeface="Arial"/>
              </a:rPr>
              <a:t>330, párrafo segundo, + 332, 333. Principio de no autoincriminación; Hechos que le puedan deparar responsabilidad</a:t>
            </a:r>
          </a:p>
          <a:p>
            <a:pPr marL="285750" indent="-285750" algn="just">
              <a:buFont typeface="Arial"/>
              <a:buChar char="•"/>
            </a:pPr>
            <a:r>
              <a:rPr lang="es-ES_tradnl" sz="2000" dirty="0" smtClean="0">
                <a:latin typeface="Arial"/>
                <a:cs typeface="Arial"/>
              </a:rPr>
              <a:t>Artículo 331, </a:t>
            </a:r>
            <a:r>
              <a:rPr lang="es-ES_tradnl" sz="2000" dirty="0">
                <a:latin typeface="Arial"/>
                <a:cs typeface="Arial"/>
              </a:rPr>
              <a:t>fracción II, IX, LJPAE</a:t>
            </a:r>
            <a:r>
              <a:rPr lang="es-ES_tradnl" sz="2000" dirty="0" smtClean="0">
                <a:latin typeface="Arial"/>
                <a:cs typeface="Arial"/>
              </a:rPr>
              <a:t>. Facultad de abstención.</a:t>
            </a:r>
            <a:endParaRPr lang="es-ES_tradnl" sz="2000" dirty="0">
              <a:latin typeface="Arial"/>
              <a:cs typeface="Arial"/>
            </a:endParaRPr>
          </a:p>
        </p:txBody>
      </p:sp>
    </p:spTree>
    <p:extLst>
      <p:ext uri="{BB962C8B-B14F-4D97-AF65-F5344CB8AC3E}">
        <p14:creationId xmlns:p14="http://schemas.microsoft.com/office/powerpoint/2010/main" val="3528634818"/>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4400" y="609600"/>
            <a:ext cx="7620000" cy="4801315"/>
          </a:xfrm>
          <a:prstGeom prst="rect">
            <a:avLst/>
          </a:prstGeom>
          <a:noFill/>
        </p:spPr>
        <p:txBody>
          <a:bodyPr wrap="square" rtlCol="0">
            <a:spAutoFit/>
          </a:bodyPr>
          <a:lstStyle/>
          <a:p>
            <a:pPr algn="ctr"/>
            <a:r>
              <a:rPr lang="es-ES_tradnl" dirty="0" smtClean="0">
                <a:latin typeface="Arial"/>
                <a:cs typeface="Arial"/>
              </a:rPr>
              <a:t>PERITOS</a:t>
            </a:r>
          </a:p>
          <a:p>
            <a:pPr algn="ctr"/>
            <a:endParaRPr lang="es-ES_tradnl" dirty="0">
              <a:latin typeface="Arial"/>
              <a:cs typeface="Arial"/>
            </a:endParaRPr>
          </a:p>
          <a:p>
            <a:pPr algn="ctr"/>
            <a:endParaRPr lang="es-ES_tradnl" dirty="0" smtClean="0">
              <a:latin typeface="Arial"/>
              <a:cs typeface="Arial"/>
            </a:endParaRPr>
          </a:p>
          <a:p>
            <a:pPr algn="just"/>
            <a:r>
              <a:rPr lang="es-ES_tradnl" dirty="0" smtClean="0">
                <a:latin typeface="Arial"/>
                <a:cs typeface="Arial"/>
              </a:rPr>
              <a:t>ACOMPAÑANTE EN MATERIA DE PSICOGÍA.</a:t>
            </a:r>
          </a:p>
          <a:p>
            <a:pPr algn="just"/>
            <a:r>
              <a:rPr lang="es-ES_tradnl" dirty="0" smtClean="0">
                <a:latin typeface="Arial"/>
                <a:cs typeface="Arial"/>
              </a:rPr>
              <a:t>¿Son parte del apoyo las expresiones “lo que me dijiste”, “Acuérdate”?</a:t>
            </a:r>
          </a:p>
          <a:p>
            <a:pPr algn="just"/>
            <a:endParaRPr lang="es-ES_tradnl" dirty="0">
              <a:latin typeface="Arial"/>
              <a:cs typeface="Arial"/>
            </a:endParaRPr>
          </a:p>
          <a:p>
            <a:pPr algn="just"/>
            <a:r>
              <a:rPr lang="es-ES_tradnl" dirty="0" smtClean="0">
                <a:latin typeface="Arial"/>
                <a:cs typeface="Arial"/>
              </a:rPr>
              <a:t>MATERIAL DIDÁCTICO.</a:t>
            </a:r>
          </a:p>
          <a:p>
            <a:pPr marL="285750" indent="-285750" algn="just">
              <a:buFont typeface="Arial"/>
              <a:buChar char="•"/>
            </a:pPr>
            <a:r>
              <a:rPr lang="es-ES_tradnl" dirty="0" smtClean="0">
                <a:latin typeface="Arial"/>
                <a:cs typeface="Arial"/>
              </a:rPr>
              <a:t>¿Debe estar registrado en el auto de apertura a juicio (es una técnica de la investigación, no un documento)?</a:t>
            </a:r>
          </a:p>
          <a:p>
            <a:pPr marL="285750" indent="-285750" algn="just">
              <a:buFont typeface="Arial"/>
              <a:buChar char="•"/>
            </a:pPr>
            <a:r>
              <a:rPr lang="es-ES_tradnl" dirty="0" smtClean="0">
                <a:latin typeface="Arial"/>
                <a:cs typeface="Arial"/>
              </a:rPr>
              <a:t>¿Debe ser exhibido en juicio (suele ser mucho más claro que la opinión, el informe o dictamen realizado)?</a:t>
            </a:r>
          </a:p>
          <a:p>
            <a:pPr algn="just"/>
            <a:endParaRPr lang="es-ES_tradnl" dirty="0">
              <a:latin typeface="Arial"/>
              <a:cs typeface="Arial"/>
            </a:endParaRPr>
          </a:p>
          <a:p>
            <a:pPr algn="just"/>
            <a:r>
              <a:rPr lang="es-ES_tradnl" dirty="0" smtClean="0">
                <a:latin typeface="Arial"/>
                <a:cs typeface="Arial"/>
              </a:rPr>
              <a:t>INCORPORACIÓN DE DOCUMENTOS.</a:t>
            </a:r>
          </a:p>
          <a:p>
            <a:pPr algn="just"/>
            <a:r>
              <a:rPr lang="es-ES_tradnl" dirty="0" smtClean="0">
                <a:latin typeface="Arial"/>
                <a:cs typeface="Arial"/>
              </a:rPr>
              <a:t>¿Es correcto que se queden con el documento, lo lean y respondan? </a:t>
            </a:r>
          </a:p>
          <a:p>
            <a:pPr algn="just"/>
            <a:endParaRPr lang="es-ES_tradnl" dirty="0" smtClean="0">
              <a:latin typeface="Arial"/>
              <a:cs typeface="Arial"/>
            </a:endParaRPr>
          </a:p>
          <a:p>
            <a:pPr algn="ctr"/>
            <a:endParaRPr lang="es-ES_tradnl" dirty="0" smtClean="0">
              <a:latin typeface="Arial"/>
              <a:cs typeface="Arial"/>
            </a:endParaRPr>
          </a:p>
          <a:p>
            <a:pPr algn="ctr"/>
            <a:endParaRPr lang="es-ES_tradnl" dirty="0">
              <a:latin typeface="Arial"/>
              <a:cs typeface="Arial"/>
            </a:endParaRPr>
          </a:p>
        </p:txBody>
      </p:sp>
    </p:spTree>
    <p:extLst>
      <p:ext uri="{BB962C8B-B14F-4D97-AF65-F5344CB8AC3E}">
        <p14:creationId xmlns:p14="http://schemas.microsoft.com/office/powerpoint/2010/main" val="1273945963"/>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62000" y="838200"/>
            <a:ext cx="7772400" cy="5355313"/>
          </a:xfrm>
          <a:prstGeom prst="rect">
            <a:avLst/>
          </a:prstGeom>
          <a:noFill/>
        </p:spPr>
        <p:txBody>
          <a:bodyPr wrap="square" rtlCol="0">
            <a:spAutoFit/>
          </a:bodyPr>
          <a:lstStyle/>
          <a:p>
            <a:pPr algn="ctr"/>
            <a:r>
              <a:rPr lang="es-ES_tradnl" dirty="0"/>
              <a:t>(Procesal Civil)</a:t>
            </a:r>
            <a:endParaRPr lang="es-ES_tradnl" dirty="0" smtClean="0"/>
          </a:p>
          <a:p>
            <a:pPr algn="ctr"/>
            <a:r>
              <a:rPr lang="es-ES_tradnl" dirty="0" smtClean="0"/>
              <a:t>PRINCIPIO DISPOSITIVO</a:t>
            </a:r>
            <a:endParaRPr lang="es-ES_tradnl" dirty="0"/>
          </a:p>
          <a:p>
            <a:pPr algn="just"/>
            <a:r>
              <a:rPr lang="es-ES_tradnl" dirty="0" smtClean="0"/>
              <a:t>Las partes pueden dirigir en todo momento el proceso, tienen a su libre disposición el proceso para ejercer sus derechos procesales en el momento indicado por la Ley o no ejercerlos, pudiendo caer en preclusión o si es por parte de ambos en caducidad procesal.</a:t>
            </a:r>
          </a:p>
          <a:p>
            <a:pPr algn="just"/>
            <a:endParaRPr lang="es-ES_tradnl" dirty="0"/>
          </a:p>
          <a:p>
            <a:pPr algn="just"/>
            <a:r>
              <a:rPr lang="es-ES_tradnl" dirty="0" smtClean="0"/>
              <a:t>Que el Juez debe atenerse a la actividad de estas sin que le sea permitido tomar iniciativas encaminadas a iniciar el proceso, ni a establecer la verdad y conocer de parte de cuál de ellas está </a:t>
            </a:r>
            <a:r>
              <a:rPr lang="es-ES_tradnl" dirty="0"/>
              <a:t>l</a:t>
            </a:r>
            <a:r>
              <a:rPr lang="es-ES_tradnl" dirty="0" smtClean="0"/>
              <a:t>a razón en la afirmación de los hechos.</a:t>
            </a:r>
          </a:p>
          <a:p>
            <a:pPr algn="just"/>
            <a:endParaRPr lang="es-ES_tradnl" dirty="0"/>
          </a:p>
          <a:p>
            <a:pPr algn="ctr"/>
            <a:r>
              <a:rPr lang="es-ES_tradnl" dirty="0" smtClean="0"/>
              <a:t>PRINCIPIO INQUISITIVO</a:t>
            </a:r>
          </a:p>
          <a:p>
            <a:pPr algn="just"/>
            <a:r>
              <a:rPr lang="es-ES_tradnl" dirty="0" smtClean="0"/>
              <a:t> El Juez tiene la función de investigar la verdad por todos los medios legales a su alcance, sin que la inactividad de las partes lo obligue ni lo limite a decidir únicamente sobre los medios que éstas le lleven.</a:t>
            </a:r>
          </a:p>
          <a:p>
            <a:pPr algn="ctr"/>
            <a:endParaRPr lang="es-ES_tradnl" dirty="0"/>
          </a:p>
          <a:p>
            <a:pPr algn="ctr"/>
            <a:endParaRPr lang="es-ES_tradnl" dirty="0" smtClean="0"/>
          </a:p>
          <a:p>
            <a:pPr algn="ctr"/>
            <a:endParaRPr lang="es-ES_tradnl" dirty="0"/>
          </a:p>
          <a:p>
            <a:pPr algn="ctr"/>
            <a:endParaRPr lang="es-ES_tradnl" dirty="0"/>
          </a:p>
        </p:txBody>
      </p:sp>
    </p:spTree>
    <p:extLst>
      <p:ext uri="{BB962C8B-B14F-4D97-AF65-F5344CB8AC3E}">
        <p14:creationId xmlns:p14="http://schemas.microsoft.com/office/powerpoint/2010/main" val="1658928437"/>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09600" y="685800"/>
            <a:ext cx="7848600" cy="5016759"/>
          </a:xfrm>
          <a:prstGeom prst="rect">
            <a:avLst/>
          </a:prstGeom>
          <a:noFill/>
        </p:spPr>
        <p:txBody>
          <a:bodyPr wrap="square" rtlCol="0">
            <a:spAutoFit/>
          </a:bodyPr>
          <a:lstStyle/>
          <a:p>
            <a:pPr algn="just"/>
            <a:r>
              <a:rPr lang="es-ES" sz="1600" dirty="0">
                <a:latin typeface="Arial"/>
                <a:cs typeface="Arial"/>
              </a:rPr>
              <a:t>Época: Novena </a:t>
            </a:r>
            <a:r>
              <a:rPr lang="es-ES" sz="1600" dirty="0" smtClean="0">
                <a:latin typeface="Arial"/>
                <a:cs typeface="Arial"/>
              </a:rPr>
              <a:t>Época. Registro</a:t>
            </a:r>
            <a:r>
              <a:rPr lang="es-ES" sz="1600" dirty="0">
                <a:latin typeface="Arial"/>
                <a:cs typeface="Arial"/>
              </a:rPr>
              <a:t>: </a:t>
            </a:r>
            <a:r>
              <a:rPr lang="es-ES" sz="1600" dirty="0" smtClean="0">
                <a:latin typeface="Arial"/>
                <a:cs typeface="Arial"/>
              </a:rPr>
              <a:t>166488. Instancia: </a:t>
            </a:r>
            <a:r>
              <a:rPr lang="es-ES" sz="1600" dirty="0">
                <a:latin typeface="Arial"/>
                <a:cs typeface="Arial"/>
              </a:rPr>
              <a:t>Primera Sala </a:t>
            </a:r>
            <a:r>
              <a:rPr lang="es-ES" sz="1600" dirty="0" smtClean="0">
                <a:latin typeface="Arial"/>
                <a:cs typeface="Arial"/>
              </a:rPr>
              <a:t>Tipo </a:t>
            </a:r>
            <a:r>
              <a:rPr lang="es-ES" sz="1600" dirty="0">
                <a:latin typeface="Arial"/>
                <a:cs typeface="Arial"/>
              </a:rPr>
              <a:t>de Tesis: </a:t>
            </a:r>
            <a:r>
              <a:rPr lang="es-ES" sz="1600" dirty="0" smtClean="0">
                <a:latin typeface="Arial"/>
                <a:cs typeface="Arial"/>
              </a:rPr>
              <a:t>Aislada.</a:t>
            </a:r>
            <a:r>
              <a:rPr lang="es-ES_tradnl" sz="1600" dirty="0">
                <a:latin typeface="Arial"/>
                <a:cs typeface="Arial"/>
              </a:rPr>
              <a:t> </a:t>
            </a:r>
            <a:r>
              <a:rPr lang="es-ES" sz="1600" dirty="0" smtClean="0">
                <a:latin typeface="Arial"/>
                <a:cs typeface="Arial"/>
              </a:rPr>
              <a:t>Fuente</a:t>
            </a:r>
            <a:r>
              <a:rPr lang="es-ES" sz="1600" dirty="0">
                <a:latin typeface="Arial"/>
                <a:cs typeface="Arial"/>
              </a:rPr>
              <a:t>: Semanario Judicial de la Federación y su </a:t>
            </a:r>
            <a:r>
              <a:rPr lang="es-ES" sz="1600" dirty="0" smtClean="0">
                <a:latin typeface="Arial"/>
                <a:cs typeface="Arial"/>
              </a:rPr>
              <a:t>Gaceta. Tomo </a:t>
            </a:r>
            <a:r>
              <a:rPr lang="es-ES" sz="1600" dirty="0">
                <a:latin typeface="Arial"/>
                <a:cs typeface="Arial"/>
              </a:rPr>
              <a:t>XXX</a:t>
            </a:r>
            <a:r>
              <a:rPr lang="es-ES" sz="1600" dirty="0" smtClean="0">
                <a:latin typeface="Arial"/>
                <a:cs typeface="Arial"/>
              </a:rPr>
              <a:t>, Septiembre </a:t>
            </a:r>
            <a:r>
              <a:rPr lang="es-ES" sz="1600" dirty="0">
                <a:latin typeface="Arial"/>
                <a:cs typeface="Arial"/>
              </a:rPr>
              <a:t>de </a:t>
            </a:r>
            <a:r>
              <a:rPr lang="es-ES" sz="1600" dirty="0" smtClean="0">
                <a:latin typeface="Arial"/>
                <a:cs typeface="Arial"/>
              </a:rPr>
              <a:t>2009.  Materia</a:t>
            </a:r>
            <a:r>
              <a:rPr lang="es-ES" sz="1600" dirty="0">
                <a:latin typeface="Arial"/>
                <a:cs typeface="Arial"/>
              </a:rPr>
              <a:t>(s): </a:t>
            </a:r>
            <a:r>
              <a:rPr lang="es-ES" sz="1600" dirty="0" smtClean="0">
                <a:latin typeface="Arial"/>
                <a:cs typeface="Arial"/>
              </a:rPr>
              <a:t>Común. Tesis</a:t>
            </a:r>
            <a:r>
              <a:rPr lang="es-ES" sz="1600" dirty="0">
                <a:latin typeface="Arial"/>
                <a:cs typeface="Arial"/>
              </a:rPr>
              <a:t>: 1a. CLVII/</a:t>
            </a:r>
            <a:r>
              <a:rPr lang="es-ES" sz="1600" dirty="0" smtClean="0">
                <a:latin typeface="Arial"/>
                <a:cs typeface="Arial"/>
              </a:rPr>
              <a:t>2009. Página</a:t>
            </a:r>
            <a:r>
              <a:rPr lang="es-ES" sz="1600" dirty="0">
                <a:latin typeface="Arial"/>
                <a:cs typeface="Arial"/>
              </a:rPr>
              <a:t>: </a:t>
            </a:r>
            <a:r>
              <a:rPr lang="es-ES" sz="1600" dirty="0" smtClean="0">
                <a:latin typeface="Arial"/>
                <a:cs typeface="Arial"/>
              </a:rPr>
              <a:t>438.</a:t>
            </a:r>
          </a:p>
          <a:p>
            <a:pPr algn="just"/>
            <a:r>
              <a:rPr lang="es-ES" sz="1600" dirty="0" smtClean="0">
                <a:latin typeface="Arial"/>
                <a:cs typeface="Arial"/>
              </a:rPr>
              <a:t> </a:t>
            </a:r>
            <a:endParaRPr lang="es-ES_tradnl" sz="1600" dirty="0">
              <a:latin typeface="Arial"/>
              <a:cs typeface="Arial"/>
            </a:endParaRPr>
          </a:p>
          <a:p>
            <a:pPr algn="just"/>
            <a:r>
              <a:rPr lang="es-ES" sz="1600" dirty="0">
                <a:latin typeface="Arial"/>
                <a:cs typeface="Arial"/>
              </a:rPr>
              <a:t>CARGAS PROCESALES RELACIONADAS CON EL IMPULSO PROCESAL. ATENTO AL PRINCIPIO DISPOSITIVO, EL LEGISLADOR PUEDE ESTABLECERLAS CON FUNDAMENTO EN EL ARTÍCULO 17 DE LA CONSTITUCIÓN GENERAL DE LA REPÚBLICA.</a:t>
            </a:r>
            <a:endParaRPr lang="es-ES_tradnl" sz="1600" dirty="0">
              <a:latin typeface="Arial"/>
              <a:cs typeface="Arial"/>
            </a:endParaRPr>
          </a:p>
          <a:p>
            <a:pPr algn="just"/>
            <a:r>
              <a:rPr lang="es-ES" sz="1600" dirty="0">
                <a:latin typeface="Arial"/>
                <a:cs typeface="Arial"/>
              </a:rPr>
              <a:t>En los juicios de derecho público, en los que normalmente se ventilan cuestiones que interesan y afectan a toda la sociedad, prevalece el principio inquisitivo del procedimiento, en términos del cual, el juzgador tiene la facultad y la función de llegar a la verdad de los hechos mediante el empleo de todos los medios a su alcance. En cambio, en los juicios de derecho privado, donde se afectan únicamente intereses particulares, como son, salvo excepciones muy concretas, los juicios del orden civil, debe prevalecer el principio dispositivo sobre el inquisitivo, pues en términos del primero, son las partes quienes encauzan y determinan el desarrollo del procedimiento, porque en éste se ventilan sus propios intereses; de manera que el juez debe conformarse con llegar a la mayor veracidad posible respecto de los hechos controvertidos, a través de los medios de convicción y argumentos que aporten las </a:t>
            </a:r>
            <a:r>
              <a:rPr lang="es-ES" sz="1600" dirty="0" smtClean="0">
                <a:latin typeface="Arial"/>
                <a:cs typeface="Arial"/>
              </a:rPr>
              <a:t>partes… </a:t>
            </a:r>
            <a:endParaRPr lang="es-ES_tradnl" dirty="0"/>
          </a:p>
        </p:txBody>
      </p:sp>
    </p:spTree>
    <p:extLst>
      <p:ext uri="{BB962C8B-B14F-4D97-AF65-F5344CB8AC3E}">
        <p14:creationId xmlns:p14="http://schemas.microsoft.com/office/powerpoint/2010/main" val="391448983"/>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38200" y="685799"/>
            <a:ext cx="7696200" cy="3970318"/>
          </a:xfrm>
          <a:prstGeom prst="rect">
            <a:avLst/>
          </a:prstGeom>
        </p:spPr>
        <p:txBody>
          <a:bodyPr wrap="square">
            <a:spAutoFit/>
          </a:bodyPr>
          <a:lstStyle/>
          <a:p>
            <a:pPr algn="just"/>
            <a:r>
              <a:rPr lang="es-ES" dirty="0">
                <a:latin typeface="Arial"/>
                <a:cs typeface="Arial"/>
              </a:rPr>
              <a:t>Esto es, en este tipo de procedimientos pesa sobre las partes el impulso procesal; de ahí que al regular estos juicios, atento al mencionado principio dispositivo, el legislador puede establecer cargas procesales relacionadas con el impulso procesal, con fundamento en el artículo 17 de la Constitución Política de los Estados Unidos Mexicanos, en aras de procurar una pronta impartición de justicia y dar celeridad al procedimiento, el cual es una concatenación sucesiva de etapas en que la procedencia y naturaleza de cada una depende de la manera en que concluyó la anterior.</a:t>
            </a:r>
            <a:endParaRPr lang="es-ES_tradnl" dirty="0">
              <a:latin typeface="Arial"/>
              <a:cs typeface="Arial"/>
            </a:endParaRPr>
          </a:p>
          <a:p>
            <a:pPr algn="just"/>
            <a:endParaRPr lang="es-ES" dirty="0" smtClean="0">
              <a:latin typeface="Arial"/>
              <a:cs typeface="Arial"/>
            </a:endParaRPr>
          </a:p>
          <a:p>
            <a:pPr algn="just"/>
            <a:r>
              <a:rPr lang="es-ES" dirty="0" smtClean="0">
                <a:latin typeface="Arial"/>
                <a:cs typeface="Arial"/>
              </a:rPr>
              <a:t>Amparo </a:t>
            </a:r>
            <a:r>
              <a:rPr lang="es-ES" dirty="0">
                <a:latin typeface="Arial"/>
                <a:cs typeface="Arial"/>
              </a:rPr>
              <a:t>directo en revisión 259/2009. Pedro Chavira Cendejas. 1o. de abril de 2009. Unanimidad de cuatro votos. Ausente: José de Jesús Gudiño Pelayo. Ponente: Juan N. Silva Meza. Secretario: Rodrigo de la </a:t>
            </a:r>
            <a:r>
              <a:rPr lang="es-ES" dirty="0" err="1">
                <a:latin typeface="Arial"/>
                <a:cs typeface="Arial"/>
              </a:rPr>
              <a:t>Peza</a:t>
            </a:r>
            <a:r>
              <a:rPr lang="es-ES" dirty="0">
                <a:latin typeface="Arial"/>
                <a:cs typeface="Arial"/>
              </a:rPr>
              <a:t> López Figueroa.</a:t>
            </a:r>
            <a:r>
              <a:rPr lang="es-ES_tradnl" dirty="0">
                <a:latin typeface="Arial"/>
                <a:cs typeface="Arial"/>
              </a:rPr>
              <a:t> </a:t>
            </a:r>
          </a:p>
        </p:txBody>
      </p:sp>
    </p:spTree>
    <p:extLst>
      <p:ext uri="{BB962C8B-B14F-4D97-AF65-F5344CB8AC3E}">
        <p14:creationId xmlns:p14="http://schemas.microsoft.com/office/powerpoint/2010/main" val="2085756086"/>
      </p:ext>
    </p:extLst>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09600" y="685800"/>
            <a:ext cx="8229600" cy="5909311"/>
          </a:xfrm>
          <a:prstGeom prst="rect">
            <a:avLst/>
          </a:prstGeom>
          <a:noFill/>
        </p:spPr>
        <p:txBody>
          <a:bodyPr wrap="square" rtlCol="0">
            <a:spAutoFit/>
          </a:bodyPr>
          <a:lstStyle/>
          <a:p>
            <a:pPr algn="ctr"/>
            <a:r>
              <a:rPr lang="es-ES_tradnl" sz="2000" dirty="0" smtClean="0"/>
              <a:t>CÓDIGO DE ÉTICA DEL PJEY</a:t>
            </a:r>
          </a:p>
          <a:p>
            <a:r>
              <a:rPr lang="es-ES_tradnl" dirty="0" smtClean="0"/>
              <a:t>PRINCIPIOS BÁSICOS QUE DEBEN ATENDER LOS SERVIDORES JUDICIALES:</a:t>
            </a:r>
            <a:endParaRPr lang="es-ES_tradnl" dirty="0"/>
          </a:p>
          <a:p>
            <a:r>
              <a:rPr lang="es-ES_tradnl" dirty="0" smtClean="0"/>
              <a:t>1. Aptitud                                                         20. Objetividad</a:t>
            </a:r>
          </a:p>
          <a:p>
            <a:r>
              <a:rPr lang="es-ES_tradnl" dirty="0" smtClean="0"/>
              <a:t>2. Colaboración                                               21. Obligación de denunciar</a:t>
            </a:r>
          </a:p>
          <a:p>
            <a:r>
              <a:rPr lang="es-ES_tradnl" dirty="0" smtClean="0"/>
              <a:t>3. Compañerismo                                           22. Orden</a:t>
            </a:r>
          </a:p>
          <a:p>
            <a:r>
              <a:rPr lang="es-ES_tradnl" dirty="0" smtClean="0"/>
              <a:t>4. Compromiso de Superación                     23. Patriotismo</a:t>
            </a:r>
          </a:p>
          <a:p>
            <a:r>
              <a:rPr lang="es-ES_tradnl" dirty="0" smtClean="0"/>
              <a:t>5. Compromiso Social                                    24. Perseverancia</a:t>
            </a:r>
          </a:p>
          <a:p>
            <a:r>
              <a:rPr lang="es-ES_tradnl" dirty="0" smtClean="0"/>
              <a:t>6. Confidencialidad                                         25.  Profesionalismo</a:t>
            </a:r>
          </a:p>
          <a:p>
            <a:r>
              <a:rPr lang="es-ES_tradnl" dirty="0" smtClean="0"/>
              <a:t>7. Decoro                                                          26. Prudencia</a:t>
            </a:r>
          </a:p>
          <a:p>
            <a:r>
              <a:rPr lang="es-ES_tradnl" dirty="0" smtClean="0"/>
              <a:t>8. Eficiencia                                                      27.  Puntualidad</a:t>
            </a:r>
          </a:p>
          <a:p>
            <a:r>
              <a:rPr lang="es-ES_tradnl" dirty="0" smtClean="0"/>
              <a:t>9. Ejercicio adecuado del cargo                    28. Respeto</a:t>
            </a:r>
          </a:p>
          <a:p>
            <a:r>
              <a:rPr lang="es-ES_tradnl" dirty="0" smtClean="0"/>
              <a:t>10. Equidad                                                      29. Responsabilidad</a:t>
            </a:r>
          </a:p>
          <a:p>
            <a:r>
              <a:rPr lang="es-ES_tradnl" dirty="0" smtClean="0"/>
              <a:t>11. Excelencia                                                  30.  Sencillez</a:t>
            </a:r>
            <a:endParaRPr lang="es-ES_tradnl" dirty="0"/>
          </a:p>
          <a:p>
            <a:r>
              <a:rPr lang="es-ES_tradnl" dirty="0" smtClean="0"/>
              <a:t>12. Fortaleza                                                    31. Templanza</a:t>
            </a:r>
          </a:p>
          <a:p>
            <a:r>
              <a:rPr lang="es-ES_tradnl" dirty="0" smtClean="0"/>
              <a:t>13. Honradez                                                   32.  Tolerancia</a:t>
            </a:r>
          </a:p>
          <a:p>
            <a:r>
              <a:rPr lang="es-ES_tradnl" dirty="0" smtClean="0"/>
              <a:t>14. Humanismo                                               33.  Transparencia</a:t>
            </a:r>
          </a:p>
          <a:p>
            <a:r>
              <a:rPr lang="es-ES_tradnl" dirty="0" smtClean="0"/>
              <a:t>15. Humildad                                                   34.  Uso adecuado de los bienes y recursos                      </a:t>
            </a:r>
          </a:p>
          <a:p>
            <a:r>
              <a:rPr lang="es-ES_tradnl" dirty="0" smtClean="0"/>
              <a:t>16. Justicia</a:t>
            </a:r>
          </a:p>
          <a:p>
            <a:r>
              <a:rPr lang="es-ES_tradnl" dirty="0" smtClean="0"/>
              <a:t>17. Lealtad</a:t>
            </a:r>
          </a:p>
          <a:p>
            <a:r>
              <a:rPr lang="es-ES_tradnl" dirty="0" smtClean="0"/>
              <a:t>18. Legalidad</a:t>
            </a:r>
          </a:p>
          <a:p>
            <a:r>
              <a:rPr lang="es-ES_tradnl" dirty="0" smtClean="0"/>
              <a:t>19. Obediencia</a:t>
            </a:r>
            <a:endParaRPr lang="es-ES_tradnl" dirty="0"/>
          </a:p>
        </p:txBody>
      </p:sp>
    </p:spTree>
    <p:extLst>
      <p:ext uri="{BB962C8B-B14F-4D97-AF65-F5344CB8AC3E}">
        <p14:creationId xmlns:p14="http://schemas.microsoft.com/office/powerpoint/2010/main" val="3655259312"/>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09600" y="533400"/>
            <a:ext cx="8001000" cy="5293757"/>
          </a:xfrm>
          <a:prstGeom prst="rect">
            <a:avLst/>
          </a:prstGeom>
          <a:noFill/>
        </p:spPr>
        <p:txBody>
          <a:bodyPr wrap="square" rtlCol="0">
            <a:spAutoFit/>
          </a:bodyPr>
          <a:lstStyle/>
          <a:p>
            <a:pPr algn="just"/>
            <a:r>
              <a:rPr lang="es-ES_tradnl" sz="2000" dirty="0" smtClean="0">
                <a:latin typeface="Arial"/>
                <a:cs typeface="Arial"/>
              </a:rPr>
              <a:t>JUSTICIA. Otorgar a cada uno lo que le es debido tanto en sus relaciones con el Estado, como con el público, sus superiores, pares y subordinados.</a:t>
            </a:r>
          </a:p>
          <a:p>
            <a:pPr algn="just"/>
            <a:endParaRPr lang="es-ES_tradnl" sz="2000" dirty="0">
              <a:latin typeface="Arial"/>
              <a:cs typeface="Arial"/>
            </a:endParaRPr>
          </a:p>
          <a:p>
            <a:pPr algn="just"/>
            <a:r>
              <a:rPr lang="es-ES_tradnl" sz="2000" dirty="0" smtClean="0">
                <a:latin typeface="Arial"/>
                <a:cs typeface="Arial"/>
              </a:rPr>
              <a:t>LEGALIDAD. Conocer y cumplir la normatividad que regula su actividad; observando en todo momento un comportamiento tal, que examinada su conducta, esta no pueda ser objeto de reproche.</a:t>
            </a:r>
          </a:p>
          <a:p>
            <a:pPr algn="just"/>
            <a:endParaRPr lang="es-ES_tradnl" sz="2000" dirty="0">
              <a:latin typeface="Arial"/>
              <a:cs typeface="Arial"/>
            </a:endParaRPr>
          </a:p>
          <a:p>
            <a:pPr algn="just"/>
            <a:r>
              <a:rPr lang="es-ES_tradnl" sz="2000" dirty="0" smtClean="0">
                <a:latin typeface="Arial"/>
                <a:cs typeface="Arial"/>
              </a:rPr>
              <a:t>OBJETIVIDAD. Observar el buen cumplimiento de sus funciones sin permitir influencias extrañas al derecho, provenientes de su modo personal de pensar o sentir.</a:t>
            </a:r>
          </a:p>
          <a:p>
            <a:pPr algn="just"/>
            <a:endParaRPr lang="es-ES_tradnl" sz="2000" dirty="0">
              <a:latin typeface="Arial"/>
              <a:cs typeface="Arial"/>
            </a:endParaRPr>
          </a:p>
          <a:p>
            <a:pPr algn="just"/>
            <a:r>
              <a:rPr lang="es-ES_tradnl" sz="2000" dirty="0" smtClean="0">
                <a:latin typeface="Arial"/>
                <a:cs typeface="Arial"/>
              </a:rPr>
              <a:t>PRUDENCIA. Obrar con sensatez y reflexión para formar juicio y tacto para actuar, así como expresarse con propiedad y oportunidad, respecto de hechos o informaciones de los que tenga conocimiento con motivo del ejercicio de sus funciones.</a:t>
            </a:r>
          </a:p>
          <a:p>
            <a:pPr algn="just"/>
            <a:endParaRPr lang="es-ES_tradnl" dirty="0"/>
          </a:p>
        </p:txBody>
      </p:sp>
    </p:spTree>
    <p:extLst>
      <p:ext uri="{BB962C8B-B14F-4D97-AF65-F5344CB8AC3E}">
        <p14:creationId xmlns:p14="http://schemas.microsoft.com/office/powerpoint/2010/main" val="2455611821"/>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7200" y="228600"/>
            <a:ext cx="8153400" cy="4247317"/>
          </a:xfrm>
          <a:prstGeom prst="rect">
            <a:avLst/>
          </a:prstGeom>
        </p:spPr>
        <p:txBody>
          <a:bodyPr wrap="square">
            <a:spAutoFit/>
          </a:bodyPr>
          <a:lstStyle/>
          <a:p>
            <a:pPr algn="just"/>
            <a:endParaRPr lang="es-ES_tradnl" dirty="0" smtClean="0">
              <a:latin typeface="Arial"/>
              <a:cs typeface="Arial"/>
            </a:endParaRPr>
          </a:p>
          <a:p>
            <a:pPr algn="ctr"/>
            <a:r>
              <a:rPr lang="es-ES_tradnl" dirty="0" smtClean="0">
                <a:latin typeface="Arial"/>
                <a:cs typeface="Arial"/>
              </a:rPr>
              <a:t>¿QU</a:t>
            </a:r>
            <a:r>
              <a:rPr lang="fr-FR" dirty="0" smtClean="0">
                <a:latin typeface="Arial"/>
                <a:cs typeface="Arial"/>
              </a:rPr>
              <a:t>É</a:t>
            </a:r>
            <a:r>
              <a:rPr lang="es-ES_tradnl" dirty="0">
                <a:latin typeface="Arial"/>
                <a:cs typeface="Arial"/>
              </a:rPr>
              <a:t> </a:t>
            </a:r>
            <a:r>
              <a:rPr lang="es-ES_tradnl" dirty="0" smtClean="0">
                <a:latin typeface="Arial"/>
                <a:cs typeface="Arial"/>
              </a:rPr>
              <a:t>ES EL JUICIO?</a:t>
            </a:r>
            <a:endParaRPr lang="es-ES_tradnl" dirty="0">
              <a:latin typeface="Arial"/>
              <a:cs typeface="Arial"/>
            </a:endParaRPr>
          </a:p>
          <a:p>
            <a:pPr algn="just"/>
            <a:endParaRPr lang="es-ES_tradnl" dirty="0" smtClean="0">
              <a:latin typeface="Arial"/>
              <a:cs typeface="Arial"/>
            </a:endParaRPr>
          </a:p>
          <a:p>
            <a:pPr algn="just"/>
            <a:endParaRPr lang="es-ES_tradnl" dirty="0">
              <a:latin typeface="Arial"/>
              <a:cs typeface="Arial"/>
            </a:endParaRPr>
          </a:p>
          <a:p>
            <a:pPr algn="just"/>
            <a:endParaRPr lang="es-ES_tradnl" dirty="0" smtClean="0">
              <a:latin typeface="Arial"/>
              <a:cs typeface="Arial"/>
            </a:endParaRPr>
          </a:p>
          <a:p>
            <a:pPr algn="just"/>
            <a:endParaRPr lang="es-ES_tradnl" dirty="0">
              <a:latin typeface="Arial"/>
              <a:cs typeface="Arial"/>
            </a:endParaRPr>
          </a:p>
          <a:p>
            <a:pPr algn="just"/>
            <a:endParaRPr lang="es-ES_tradnl" dirty="0" smtClean="0">
              <a:latin typeface="Arial"/>
              <a:cs typeface="Arial"/>
            </a:endParaRPr>
          </a:p>
          <a:p>
            <a:pPr algn="ctr"/>
            <a:r>
              <a:rPr lang="es-ES_tradnl" sz="3600" dirty="0" smtClean="0">
                <a:latin typeface="Arial"/>
                <a:cs typeface="Arial"/>
              </a:rPr>
              <a:t>Es </a:t>
            </a:r>
            <a:r>
              <a:rPr lang="es-ES_tradnl" sz="3600" dirty="0">
                <a:latin typeface="Arial"/>
                <a:cs typeface="Arial"/>
              </a:rPr>
              <a:t>la etapa de decisión de las </a:t>
            </a:r>
            <a:r>
              <a:rPr lang="es-ES_tradnl" sz="3600" dirty="0" smtClean="0">
                <a:latin typeface="Arial"/>
                <a:cs typeface="Arial"/>
              </a:rPr>
              <a:t>cuestiones </a:t>
            </a:r>
            <a:r>
              <a:rPr lang="es-ES_tradnl" sz="3600" b="1" i="1" dirty="0" smtClean="0">
                <a:latin typeface="Baskerville Old Face"/>
                <a:cs typeface="Baskerville Old Face"/>
              </a:rPr>
              <a:t>esenciales</a:t>
            </a:r>
            <a:r>
              <a:rPr lang="es-ES_tradnl" sz="3600" dirty="0" smtClean="0">
                <a:latin typeface="Arial"/>
                <a:cs typeface="Arial"/>
              </a:rPr>
              <a:t> </a:t>
            </a:r>
            <a:r>
              <a:rPr lang="es-ES_tradnl" sz="3600" dirty="0">
                <a:latin typeface="Arial"/>
                <a:cs typeface="Arial"/>
              </a:rPr>
              <a:t>del </a:t>
            </a:r>
            <a:r>
              <a:rPr lang="es-ES_tradnl" sz="3600" dirty="0" smtClean="0">
                <a:latin typeface="Arial"/>
                <a:cs typeface="Arial"/>
              </a:rPr>
              <a:t>proceso.</a:t>
            </a:r>
          </a:p>
          <a:p>
            <a:pPr algn="just"/>
            <a:endParaRPr lang="es-ES_tradnl" dirty="0">
              <a:latin typeface="Arial"/>
              <a:cs typeface="Arial"/>
            </a:endParaRPr>
          </a:p>
          <a:p>
            <a:pPr algn="just"/>
            <a:endParaRPr lang="es-ES_tradnl" dirty="0" smtClean="0">
              <a:latin typeface="Arial"/>
              <a:cs typeface="Arial"/>
            </a:endParaRPr>
          </a:p>
          <a:p>
            <a:pPr algn="just"/>
            <a:endParaRPr lang="es-ES_tradnl" dirty="0">
              <a:latin typeface="Arial"/>
              <a:cs typeface="Arial"/>
            </a:endParaRPr>
          </a:p>
          <a:p>
            <a:pPr algn="just"/>
            <a:endParaRPr lang="es-ES_tradnl" dirty="0">
              <a:latin typeface="Arial"/>
              <a:cs typeface="Arial"/>
            </a:endParaRPr>
          </a:p>
        </p:txBody>
      </p:sp>
    </p:spTree>
    <p:extLst>
      <p:ext uri="{BB962C8B-B14F-4D97-AF65-F5344CB8AC3E}">
        <p14:creationId xmlns:p14="http://schemas.microsoft.com/office/powerpoint/2010/main" val="284347574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4800" y="0"/>
            <a:ext cx="8534400" cy="6172200"/>
          </a:xfrm>
          <a:prstGeom prst="rect">
            <a:avLst/>
          </a:prstGeom>
          <a:noFill/>
        </p:spPr>
        <p:txBody>
          <a:bodyPr wrap="square" rtlCol="0">
            <a:normAutofit lnSpcReduction="10000"/>
          </a:bodyPr>
          <a:lstStyle/>
          <a:p>
            <a:pPr algn="ctr"/>
            <a:r>
              <a:rPr lang="es-ES_tradnl" sz="2000" dirty="0" smtClean="0">
                <a:latin typeface="Arial"/>
                <a:cs typeface="Arial"/>
              </a:rPr>
              <a:t> </a:t>
            </a:r>
          </a:p>
          <a:p>
            <a:pPr algn="ctr"/>
            <a:r>
              <a:rPr lang="es-ES_tradnl" sz="2000" dirty="0" smtClean="0">
                <a:latin typeface="Arial"/>
                <a:cs typeface="Arial"/>
              </a:rPr>
              <a:t>PREVIAMENTE SE VERIFICAN LAS</a:t>
            </a:r>
          </a:p>
          <a:p>
            <a:pPr algn="ctr"/>
            <a:r>
              <a:rPr lang="es-ES_tradnl" sz="2000" dirty="0" smtClean="0">
                <a:latin typeface="Arial"/>
                <a:cs typeface="Arial"/>
              </a:rPr>
              <a:t>CONDICIONES</a:t>
            </a:r>
            <a:r>
              <a:rPr lang="es-ES_tradnl" sz="2000" dirty="0">
                <a:latin typeface="Arial"/>
                <a:cs typeface="Arial"/>
              </a:rPr>
              <a:t> </a:t>
            </a:r>
            <a:r>
              <a:rPr lang="es-ES_tradnl" sz="2000" dirty="0" smtClean="0">
                <a:latin typeface="Arial"/>
                <a:cs typeface="Arial"/>
              </a:rPr>
              <a:t>EN LAS QUE COMPARECEN</a:t>
            </a:r>
          </a:p>
          <a:p>
            <a:pPr algn="ctr"/>
            <a:r>
              <a:rPr lang="es-ES_tradnl" sz="2000" dirty="0" smtClean="0">
                <a:latin typeface="Arial"/>
                <a:cs typeface="Arial"/>
              </a:rPr>
              <a:t>LAS PARTES A JUICIO:</a:t>
            </a:r>
          </a:p>
          <a:p>
            <a:pPr algn="ctr"/>
            <a:endParaRPr lang="es-ES_tradnl" sz="2000" dirty="0" smtClean="0">
              <a:latin typeface="Arial"/>
              <a:cs typeface="Arial"/>
            </a:endParaRPr>
          </a:p>
          <a:p>
            <a:pPr algn="ctr"/>
            <a:r>
              <a:rPr lang="es-ES_tradnl" sz="2000" dirty="0" smtClean="0">
                <a:latin typeface="Arial"/>
                <a:cs typeface="Arial"/>
              </a:rPr>
              <a:t>CPEUM</a:t>
            </a:r>
            <a:endParaRPr lang="es-ES_tradnl" sz="2000" dirty="0">
              <a:latin typeface="Arial"/>
              <a:cs typeface="Arial"/>
            </a:endParaRPr>
          </a:p>
          <a:p>
            <a:pPr algn="ctr"/>
            <a:r>
              <a:rPr lang="es-ES_tradnl" sz="2000" dirty="0" smtClean="0">
                <a:latin typeface="Arial"/>
                <a:cs typeface="Arial"/>
              </a:rPr>
              <a:t>Artículo 1 </a:t>
            </a:r>
          </a:p>
          <a:p>
            <a:pPr algn="just"/>
            <a:r>
              <a:rPr lang="es-ES" sz="2000" dirty="0" smtClean="0">
                <a:latin typeface="Arial"/>
                <a:cs typeface="Arial"/>
              </a:rPr>
              <a:t>…</a:t>
            </a:r>
          </a:p>
          <a:p>
            <a:pPr algn="just"/>
            <a:r>
              <a:rPr lang="es-ES" sz="2000" dirty="0" smtClean="0">
                <a:latin typeface="Arial"/>
                <a:cs typeface="Arial"/>
              </a:rPr>
              <a:t>…</a:t>
            </a:r>
          </a:p>
          <a:p>
            <a:pPr algn="just"/>
            <a:endParaRPr lang="es-ES_tradnl" sz="2000" dirty="0" smtClean="0">
              <a:latin typeface="Arial"/>
              <a:cs typeface="Arial"/>
            </a:endParaRPr>
          </a:p>
          <a:p>
            <a:pPr algn="just"/>
            <a:r>
              <a:rPr lang="es-ES_tradnl" sz="2000" dirty="0">
                <a:latin typeface="Arial"/>
                <a:cs typeface="Arial"/>
              </a:rPr>
              <a:t>Todas las autoridades, en el ámbito de sus competencias, tienen la </a:t>
            </a:r>
            <a:r>
              <a:rPr lang="es-ES_tradnl" sz="2000" dirty="0" smtClean="0">
                <a:latin typeface="Arial"/>
                <a:cs typeface="Arial"/>
              </a:rPr>
              <a:t>obligación </a:t>
            </a:r>
            <a:r>
              <a:rPr lang="es-ES_tradnl" sz="2000" dirty="0">
                <a:latin typeface="Arial"/>
                <a:cs typeface="Arial"/>
              </a:rPr>
              <a:t>de </a:t>
            </a:r>
            <a:r>
              <a:rPr lang="es-ES_tradnl" sz="2000" i="1" dirty="0">
                <a:latin typeface="Baskerville Old Face"/>
                <a:cs typeface="Baskerville Old Face"/>
              </a:rPr>
              <a:t>promover</a:t>
            </a:r>
            <a:r>
              <a:rPr lang="es-ES_tradnl" sz="2000" dirty="0">
                <a:latin typeface="Arial"/>
                <a:cs typeface="Arial"/>
              </a:rPr>
              <a:t>, </a:t>
            </a:r>
            <a:r>
              <a:rPr lang="es-ES_tradnl" sz="2000" i="1" dirty="0">
                <a:latin typeface="Baskerville Old Face"/>
                <a:cs typeface="Baskerville Old Face"/>
              </a:rPr>
              <a:t>respetar</a:t>
            </a:r>
            <a:r>
              <a:rPr lang="es-ES_tradnl" sz="2000" dirty="0">
                <a:latin typeface="Arial"/>
                <a:cs typeface="Arial"/>
              </a:rPr>
              <a:t>, </a:t>
            </a:r>
            <a:r>
              <a:rPr lang="es-ES_tradnl" sz="2000" i="1" dirty="0">
                <a:latin typeface="Baskerville Old Face"/>
                <a:cs typeface="Baskerville Old Face"/>
              </a:rPr>
              <a:t>proteger</a:t>
            </a:r>
            <a:r>
              <a:rPr lang="es-ES_tradnl" sz="2000" dirty="0">
                <a:latin typeface="Arial"/>
                <a:cs typeface="Arial"/>
              </a:rPr>
              <a:t> y </a:t>
            </a:r>
            <a:r>
              <a:rPr lang="es-ES_tradnl" sz="2000" i="1" dirty="0">
                <a:latin typeface="Baskerville Old Face"/>
                <a:cs typeface="Baskerville Old Face"/>
              </a:rPr>
              <a:t>garantizar</a:t>
            </a:r>
            <a:r>
              <a:rPr lang="es-ES_tradnl" sz="2000" dirty="0">
                <a:latin typeface="Arial"/>
                <a:cs typeface="Arial"/>
              </a:rPr>
              <a:t> los derechos </a:t>
            </a:r>
            <a:r>
              <a:rPr lang="es-ES_tradnl" sz="2000" dirty="0" smtClean="0">
                <a:latin typeface="Arial"/>
                <a:cs typeface="Arial"/>
              </a:rPr>
              <a:t>humanos</a:t>
            </a:r>
            <a:r>
              <a:rPr lang="es-ES" sz="2000" dirty="0" smtClean="0">
                <a:latin typeface="Arial"/>
                <a:cs typeface="Arial"/>
              </a:rPr>
              <a:t>…</a:t>
            </a:r>
          </a:p>
          <a:p>
            <a:pPr algn="just"/>
            <a:r>
              <a:rPr lang="es-ES_tradnl" sz="2000" dirty="0" smtClean="0">
                <a:latin typeface="Arial"/>
                <a:cs typeface="Arial"/>
              </a:rPr>
              <a:t> </a:t>
            </a:r>
          </a:p>
          <a:p>
            <a:pPr algn="just"/>
            <a:r>
              <a:rPr lang="es-ES" sz="2000" dirty="0" smtClean="0">
                <a:latin typeface="Arial"/>
                <a:cs typeface="Arial"/>
              </a:rPr>
              <a:t>…</a:t>
            </a:r>
            <a:endParaRPr lang="es-ES_tradnl" sz="2000" dirty="0">
              <a:latin typeface="Arial"/>
              <a:cs typeface="Arial"/>
            </a:endParaRPr>
          </a:p>
          <a:p>
            <a:pPr algn="just"/>
            <a:endParaRPr lang="es-ES_tradnl" sz="2000" dirty="0" smtClean="0">
              <a:latin typeface="Arial"/>
              <a:cs typeface="Arial"/>
            </a:endParaRPr>
          </a:p>
          <a:p>
            <a:pPr algn="just"/>
            <a:r>
              <a:rPr lang="es-ES_tradnl" sz="2000" dirty="0">
                <a:latin typeface="Arial"/>
                <a:cs typeface="Arial"/>
              </a:rPr>
              <a:t>Queda prohibida toda </a:t>
            </a:r>
            <a:r>
              <a:rPr lang="es-ES_tradnl" sz="2000" dirty="0" smtClean="0">
                <a:latin typeface="Arial"/>
                <a:cs typeface="Arial"/>
              </a:rPr>
              <a:t>discriminación </a:t>
            </a:r>
            <a:r>
              <a:rPr lang="es-ES_tradnl" sz="2000" dirty="0">
                <a:latin typeface="Arial"/>
                <a:cs typeface="Arial"/>
              </a:rPr>
              <a:t>motivada por origen </a:t>
            </a:r>
            <a:r>
              <a:rPr lang="es-ES_tradnl" sz="2000" dirty="0" smtClean="0">
                <a:latin typeface="Arial"/>
                <a:cs typeface="Arial"/>
              </a:rPr>
              <a:t>étnico </a:t>
            </a:r>
            <a:r>
              <a:rPr lang="es-ES_tradnl" sz="2000" dirty="0">
                <a:latin typeface="Arial"/>
                <a:cs typeface="Arial"/>
              </a:rPr>
              <a:t>o nacional, el género, la edad, las discapacidades, la </a:t>
            </a:r>
            <a:r>
              <a:rPr lang="es-ES_tradnl" sz="2000" dirty="0" smtClean="0">
                <a:latin typeface="Arial"/>
                <a:cs typeface="Arial"/>
              </a:rPr>
              <a:t>condición </a:t>
            </a:r>
            <a:r>
              <a:rPr lang="es-ES_tradnl" sz="2000" dirty="0">
                <a:latin typeface="Arial"/>
                <a:cs typeface="Arial"/>
              </a:rPr>
              <a:t>social, las condiciones de salud, la </a:t>
            </a:r>
            <a:r>
              <a:rPr lang="es-ES_tradnl" sz="2000" dirty="0" smtClean="0">
                <a:latin typeface="Arial"/>
                <a:cs typeface="Arial"/>
              </a:rPr>
              <a:t>religión, </a:t>
            </a:r>
            <a:r>
              <a:rPr lang="es-ES_tradnl" sz="2000" dirty="0">
                <a:latin typeface="Arial"/>
                <a:cs typeface="Arial"/>
              </a:rPr>
              <a:t>las opiniones, las preferencias sexuales, el estado civil o cualquier otra que atente contra la dignidad humana y tenga por objeto anular o menoscabar los derechos y libertades de las personas. </a:t>
            </a:r>
          </a:p>
          <a:p>
            <a:pPr algn="just"/>
            <a:endParaRPr lang="es-ES_tradnl" sz="2000" dirty="0" smtClean="0"/>
          </a:p>
          <a:p>
            <a:pPr algn="just"/>
            <a:endParaRPr lang="es-ES_tradnl" sz="2000" dirty="0" smtClean="0"/>
          </a:p>
          <a:p>
            <a:pPr algn="just"/>
            <a:endParaRPr lang="es-ES_tradnl" sz="2000" dirty="0" smtClean="0"/>
          </a:p>
          <a:p>
            <a:pPr algn="just"/>
            <a:endParaRPr lang="es-ES_tradnl" sz="2000" dirty="0" smtClean="0"/>
          </a:p>
          <a:p>
            <a:endParaRPr lang="es-ES_tradnl" sz="2000" dirty="0">
              <a:latin typeface="Arial"/>
              <a:cs typeface="Arial"/>
            </a:endParaRPr>
          </a:p>
        </p:txBody>
      </p:sp>
    </p:spTree>
    <p:extLst>
      <p:ext uri="{BB962C8B-B14F-4D97-AF65-F5344CB8AC3E}">
        <p14:creationId xmlns:p14="http://schemas.microsoft.com/office/powerpoint/2010/main" val="2403514584"/>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0" y="0"/>
            <a:ext cx="8077200" cy="6155531"/>
          </a:xfrm>
          <a:prstGeom prst="rect">
            <a:avLst/>
          </a:prstGeom>
        </p:spPr>
        <p:txBody>
          <a:bodyPr wrap="square">
            <a:spAutoFit/>
          </a:bodyPr>
          <a:lstStyle/>
          <a:p>
            <a:endParaRPr lang="es-ES_tradnl" dirty="0" smtClean="0"/>
          </a:p>
          <a:p>
            <a:pPr algn="ctr"/>
            <a:r>
              <a:rPr lang="es-ES_tradnl" sz="2000" dirty="0" smtClean="0">
                <a:latin typeface="Arial"/>
                <a:cs typeface="Arial"/>
              </a:rPr>
              <a:t>IMPLICA</a:t>
            </a:r>
          </a:p>
          <a:p>
            <a:pPr algn="ctr"/>
            <a:endParaRPr lang="es-ES_tradnl" sz="2000" dirty="0">
              <a:latin typeface="Arial"/>
              <a:cs typeface="Arial"/>
            </a:endParaRPr>
          </a:p>
          <a:p>
            <a:pPr algn="ctr"/>
            <a:endParaRPr lang="es-ES_tradnl" sz="2000" dirty="0" smtClean="0">
              <a:latin typeface="Arial"/>
              <a:cs typeface="Arial"/>
            </a:endParaRPr>
          </a:p>
          <a:p>
            <a:pPr algn="just"/>
            <a:r>
              <a:rPr lang="es-ES" sz="2000" dirty="0">
                <a:latin typeface="Arial"/>
                <a:cs typeface="Arial"/>
              </a:rPr>
              <a:t>D</a:t>
            </a:r>
            <a:r>
              <a:rPr lang="es-ES" sz="2000" dirty="0" smtClean="0">
                <a:latin typeface="Arial"/>
                <a:cs typeface="Arial"/>
              </a:rPr>
              <a:t>erecho </a:t>
            </a:r>
            <a:r>
              <a:rPr lang="es-ES" sz="2000" dirty="0">
                <a:latin typeface="Arial"/>
                <a:cs typeface="Arial"/>
              </a:rPr>
              <a:t>a la igualdad entre las </a:t>
            </a:r>
            <a:r>
              <a:rPr lang="es-ES" sz="2000" dirty="0" smtClean="0">
                <a:latin typeface="Arial"/>
                <a:cs typeface="Arial"/>
              </a:rPr>
              <a:t>partes</a:t>
            </a:r>
          </a:p>
          <a:p>
            <a:pPr algn="just"/>
            <a:endParaRPr lang="es-ES" sz="2000" dirty="0">
              <a:latin typeface="Arial"/>
              <a:cs typeface="Arial"/>
            </a:endParaRPr>
          </a:p>
          <a:p>
            <a:pPr algn="just"/>
            <a:endParaRPr lang="es-ES_tradnl" sz="2000" dirty="0">
              <a:latin typeface="Arial"/>
              <a:cs typeface="Arial"/>
            </a:endParaRPr>
          </a:p>
          <a:p>
            <a:pPr algn="just"/>
            <a:r>
              <a:rPr lang="es-ES" sz="2000" dirty="0" smtClean="0">
                <a:latin typeface="Arial"/>
                <a:cs typeface="Arial"/>
              </a:rPr>
              <a:t>Es el trato igual </a:t>
            </a:r>
            <a:r>
              <a:rPr lang="es-ES" sz="2000" dirty="0">
                <a:latin typeface="Arial"/>
                <a:cs typeface="Arial"/>
              </a:rPr>
              <a:t>dentro del proceso para la debida protección del ejercicio de </a:t>
            </a:r>
            <a:r>
              <a:rPr lang="es-ES" sz="2000" dirty="0" smtClean="0">
                <a:latin typeface="Arial"/>
                <a:cs typeface="Arial"/>
              </a:rPr>
              <a:t>los derechos de las partes en conflicto.</a:t>
            </a:r>
          </a:p>
          <a:p>
            <a:pPr algn="just"/>
            <a:endParaRPr lang="es-ES" sz="2000" dirty="0" smtClean="0">
              <a:latin typeface="Arial"/>
              <a:cs typeface="Arial"/>
            </a:endParaRPr>
          </a:p>
          <a:p>
            <a:pPr algn="just"/>
            <a:r>
              <a:rPr lang="es-ES" sz="2000" dirty="0">
                <a:latin typeface="Arial"/>
                <a:cs typeface="Arial"/>
              </a:rPr>
              <a:t>N</a:t>
            </a:r>
            <a:r>
              <a:rPr lang="es-ES" sz="2000" dirty="0" smtClean="0">
                <a:latin typeface="Arial"/>
                <a:cs typeface="Arial"/>
              </a:rPr>
              <a:t>o significa </a:t>
            </a:r>
            <a:r>
              <a:rPr lang="es-ES" sz="2000" dirty="0">
                <a:latin typeface="Arial"/>
                <a:cs typeface="Arial"/>
              </a:rPr>
              <a:t>que </a:t>
            </a:r>
            <a:r>
              <a:rPr lang="es-ES" sz="2000" dirty="0" smtClean="0">
                <a:latin typeface="Arial"/>
                <a:cs typeface="Arial"/>
              </a:rPr>
              <a:t>tengan </a:t>
            </a:r>
            <a:r>
              <a:rPr lang="es-ES" sz="2000" dirty="0">
                <a:latin typeface="Arial"/>
                <a:cs typeface="Arial"/>
              </a:rPr>
              <a:t>idénticos derechos </a:t>
            </a:r>
            <a:r>
              <a:rPr lang="es-ES" sz="2000" dirty="0" smtClean="0">
                <a:latin typeface="Arial"/>
                <a:cs typeface="Arial"/>
              </a:rPr>
              <a:t>procesales</a:t>
            </a:r>
            <a:r>
              <a:rPr lang="es-ES" sz="2000" dirty="0">
                <a:latin typeface="Arial"/>
                <a:cs typeface="Arial"/>
              </a:rPr>
              <a:t>,</a:t>
            </a:r>
            <a:r>
              <a:rPr lang="es-ES" sz="2000" dirty="0" smtClean="0">
                <a:latin typeface="Arial"/>
                <a:cs typeface="Arial"/>
              </a:rPr>
              <a:t> </a:t>
            </a:r>
            <a:r>
              <a:rPr lang="es-ES" sz="2000" dirty="0">
                <a:latin typeface="Arial"/>
                <a:cs typeface="Arial"/>
              </a:rPr>
              <a:t>por antonomasia, serán diferentes por la distinta posición que ocupan las partes en el </a:t>
            </a:r>
            <a:r>
              <a:rPr lang="es-ES" sz="2000" dirty="0" smtClean="0">
                <a:latin typeface="Arial"/>
                <a:cs typeface="Arial"/>
              </a:rPr>
              <a:t>proceso.</a:t>
            </a:r>
          </a:p>
          <a:p>
            <a:pPr algn="just"/>
            <a:endParaRPr lang="es-ES" sz="2000" dirty="0">
              <a:latin typeface="Arial"/>
              <a:cs typeface="Arial"/>
            </a:endParaRPr>
          </a:p>
          <a:p>
            <a:pPr algn="just"/>
            <a:r>
              <a:rPr lang="es-ES" sz="2000" dirty="0" smtClean="0">
                <a:latin typeface="Arial"/>
                <a:cs typeface="Arial"/>
              </a:rPr>
              <a:t>Lo </a:t>
            </a:r>
            <a:r>
              <a:rPr lang="es-ES" sz="2000" dirty="0">
                <a:latin typeface="Arial"/>
                <a:cs typeface="Arial"/>
              </a:rPr>
              <a:t>relevante es que se verifique el equilibrio procesal necesario otorgando igualdad de armas al interior de un procedimiento</a:t>
            </a:r>
            <a:r>
              <a:rPr lang="es-ES" sz="2000" dirty="0" smtClean="0">
                <a:latin typeface="Arial"/>
                <a:cs typeface="Arial"/>
              </a:rPr>
              <a:t>.</a:t>
            </a:r>
            <a:endParaRPr lang="es-ES_tradnl" sz="2000" dirty="0">
              <a:latin typeface="Arial"/>
              <a:cs typeface="Arial"/>
            </a:endParaRPr>
          </a:p>
          <a:p>
            <a:pPr algn="just"/>
            <a:endParaRPr lang="es-ES_tradnl" sz="2000" dirty="0"/>
          </a:p>
          <a:p>
            <a:pPr algn="just"/>
            <a:endParaRPr lang="es-ES_tradnl" sz="2000" dirty="0" smtClean="0"/>
          </a:p>
          <a:p>
            <a:endParaRPr lang="es-ES_tradnl" dirty="0"/>
          </a:p>
          <a:p>
            <a:endParaRPr lang="es-ES" dirty="0"/>
          </a:p>
        </p:txBody>
      </p:sp>
    </p:spTree>
    <p:extLst>
      <p:ext uri="{BB962C8B-B14F-4D97-AF65-F5344CB8AC3E}">
        <p14:creationId xmlns:p14="http://schemas.microsoft.com/office/powerpoint/2010/main" val="667409179"/>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90600" y="457200"/>
            <a:ext cx="7696200" cy="4955203"/>
          </a:xfrm>
          <a:prstGeom prst="rect">
            <a:avLst/>
          </a:prstGeom>
          <a:noFill/>
        </p:spPr>
        <p:txBody>
          <a:bodyPr wrap="square" rtlCol="0">
            <a:spAutoFit/>
          </a:bodyPr>
          <a:lstStyle/>
          <a:p>
            <a:pPr algn="ctr"/>
            <a:r>
              <a:rPr lang="es-ES_tradnl" sz="2000" dirty="0" smtClean="0"/>
              <a:t>LJPAEY</a:t>
            </a:r>
          </a:p>
          <a:p>
            <a:pPr algn="ctr"/>
            <a:r>
              <a:rPr lang="es-ES_tradnl" sz="2000" dirty="0" smtClean="0"/>
              <a:t>Artículo 182</a:t>
            </a:r>
          </a:p>
          <a:p>
            <a:pPr algn="ctr"/>
            <a:endParaRPr lang="es-ES_tradnl" sz="2000" dirty="0">
              <a:latin typeface="Arial"/>
              <a:cs typeface="Arial"/>
            </a:endParaRPr>
          </a:p>
          <a:p>
            <a:pPr algn="ctr"/>
            <a:endParaRPr lang="es-ES_tradnl" sz="2000" dirty="0" smtClean="0">
              <a:latin typeface="Arial"/>
              <a:cs typeface="Arial"/>
            </a:endParaRPr>
          </a:p>
          <a:p>
            <a:endParaRPr lang="es-ES_tradnl" sz="2000" dirty="0">
              <a:latin typeface="Arial"/>
              <a:cs typeface="Arial"/>
            </a:endParaRPr>
          </a:p>
          <a:p>
            <a:r>
              <a:rPr lang="es-ES_tradnl" sz="2000" dirty="0" smtClean="0">
                <a:latin typeface="Arial"/>
                <a:cs typeface="Arial"/>
              </a:rPr>
              <a:t>Deber de lealtad y buena fe</a:t>
            </a:r>
          </a:p>
          <a:p>
            <a:endParaRPr lang="es-ES_tradnl" sz="2000" dirty="0">
              <a:latin typeface="Arial"/>
              <a:cs typeface="Arial"/>
            </a:endParaRPr>
          </a:p>
          <a:p>
            <a:r>
              <a:rPr lang="es-ES" sz="2000" dirty="0" smtClean="0">
                <a:latin typeface="Arial"/>
                <a:cs typeface="Arial"/>
              </a:rPr>
              <a:t>	…</a:t>
            </a:r>
          </a:p>
          <a:p>
            <a:r>
              <a:rPr lang="es-ES" sz="2000" dirty="0" smtClean="0">
                <a:latin typeface="Arial"/>
                <a:cs typeface="Arial"/>
              </a:rPr>
              <a:t>	…</a:t>
            </a:r>
          </a:p>
          <a:p>
            <a:r>
              <a:rPr lang="es-ES" sz="2000" dirty="0" smtClean="0">
                <a:latin typeface="Arial"/>
                <a:cs typeface="Arial"/>
              </a:rPr>
              <a:t>	Los jueces velarán por la regularidad del proceso, el ejercicio correcto de las facultades procesales y la buena fe.</a:t>
            </a:r>
            <a:endParaRPr lang="es-ES_tradnl" sz="2000" dirty="0" smtClean="0">
              <a:latin typeface="Arial"/>
              <a:cs typeface="Arial"/>
            </a:endParaRPr>
          </a:p>
          <a:p>
            <a:endParaRPr lang="es-ES_tradnl" sz="2000" dirty="0" smtClean="0">
              <a:latin typeface="Arial"/>
              <a:cs typeface="Arial"/>
            </a:endParaRPr>
          </a:p>
          <a:p>
            <a:endParaRPr lang="es-ES_tradnl" sz="2000" dirty="0">
              <a:latin typeface="Arial"/>
              <a:cs typeface="Arial"/>
            </a:endParaRPr>
          </a:p>
          <a:p>
            <a:endParaRPr lang="es-ES_tradnl" sz="2000" dirty="0" smtClean="0">
              <a:latin typeface="Arial"/>
              <a:cs typeface="Arial"/>
            </a:endParaRPr>
          </a:p>
          <a:p>
            <a:endParaRPr lang="es-ES_tradnl" dirty="0"/>
          </a:p>
          <a:p>
            <a:endParaRPr lang="es-ES_tradnl" dirty="0" smtClean="0"/>
          </a:p>
        </p:txBody>
      </p:sp>
    </p:spTree>
    <p:extLst>
      <p:ext uri="{BB962C8B-B14F-4D97-AF65-F5344CB8AC3E}">
        <p14:creationId xmlns:p14="http://schemas.microsoft.com/office/powerpoint/2010/main" val="1848379901"/>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95400" y="0"/>
            <a:ext cx="6477000" cy="6463309"/>
          </a:xfrm>
          <a:prstGeom prst="rect">
            <a:avLst/>
          </a:prstGeom>
        </p:spPr>
        <p:txBody>
          <a:bodyPr wrap="square">
            <a:spAutoFit/>
          </a:bodyPr>
          <a:lstStyle/>
          <a:p>
            <a:endParaRPr lang="es-ES_tradnl" dirty="0" smtClean="0">
              <a:latin typeface="Arial"/>
              <a:cs typeface="Arial"/>
            </a:endParaRPr>
          </a:p>
          <a:p>
            <a:endParaRPr lang="es-ES_tradnl" dirty="0">
              <a:latin typeface="Arial"/>
              <a:cs typeface="Arial"/>
            </a:endParaRPr>
          </a:p>
          <a:p>
            <a:pPr algn="ctr"/>
            <a:r>
              <a:rPr lang="es-ES_tradnl" dirty="0">
                <a:latin typeface="Arial"/>
                <a:cs typeface="Arial"/>
              </a:rPr>
              <a:t>REVISAR</a:t>
            </a:r>
            <a:r>
              <a:rPr lang="es-ES_tradnl" dirty="0" smtClean="0">
                <a:latin typeface="Arial"/>
                <a:cs typeface="Arial"/>
              </a:rPr>
              <a:t>:</a:t>
            </a:r>
          </a:p>
          <a:p>
            <a:pPr algn="ctr"/>
            <a:endParaRPr lang="es-ES_tradnl" dirty="0" smtClean="0">
              <a:latin typeface="Arial"/>
              <a:cs typeface="Arial"/>
            </a:endParaRPr>
          </a:p>
          <a:p>
            <a:endParaRPr lang="es-ES_tradnl" dirty="0">
              <a:latin typeface="Arial"/>
              <a:cs typeface="Arial"/>
            </a:endParaRPr>
          </a:p>
          <a:p>
            <a:pPr marL="342900" indent="-342900" algn="just">
              <a:buFont typeface="Arial"/>
              <a:buChar char="•"/>
            </a:pPr>
            <a:r>
              <a:rPr lang="es-ES_tradnl" dirty="0">
                <a:latin typeface="Arial"/>
                <a:cs typeface="Arial"/>
              </a:rPr>
              <a:t>La implementación de los </a:t>
            </a:r>
            <a:r>
              <a:rPr lang="es-ES_tradnl" b="1" dirty="0">
                <a:latin typeface="Arial"/>
                <a:cs typeface="Arial"/>
              </a:rPr>
              <a:t>ajustes</a:t>
            </a:r>
            <a:r>
              <a:rPr lang="es-ES_tradnl" dirty="0">
                <a:latin typeface="Arial"/>
                <a:cs typeface="Arial"/>
              </a:rPr>
              <a:t> </a:t>
            </a:r>
            <a:r>
              <a:rPr lang="es-ES_tradnl" b="1" dirty="0">
                <a:latin typeface="Arial"/>
                <a:cs typeface="Arial"/>
              </a:rPr>
              <a:t>necesarios</a:t>
            </a:r>
            <a:r>
              <a:rPr lang="es-ES_tradnl" dirty="0">
                <a:latin typeface="Arial"/>
                <a:cs typeface="Arial"/>
              </a:rPr>
              <a:t>, a efecto de generar una situación de igualdad </a:t>
            </a:r>
            <a:r>
              <a:rPr lang="es-ES_tradnl" dirty="0" smtClean="0">
                <a:latin typeface="Arial"/>
                <a:cs typeface="Arial"/>
              </a:rPr>
              <a:t>(situación de vulnerabilidad).</a:t>
            </a:r>
          </a:p>
          <a:p>
            <a:pPr marL="342900" indent="-342900" algn="just">
              <a:buFont typeface="Arial"/>
              <a:buChar char="•"/>
            </a:pPr>
            <a:endParaRPr lang="es-ES_tradnl" dirty="0">
              <a:latin typeface="Arial"/>
              <a:cs typeface="Arial"/>
            </a:endParaRPr>
          </a:p>
          <a:p>
            <a:pPr marL="342900" indent="-342900" algn="just">
              <a:buFont typeface="Arial"/>
              <a:buChar char="•"/>
            </a:pPr>
            <a:endParaRPr lang="es-ES_tradnl" dirty="0">
              <a:latin typeface="Arial"/>
              <a:cs typeface="Arial"/>
            </a:endParaRPr>
          </a:p>
          <a:p>
            <a:pPr marL="342900" indent="-342900" algn="just">
              <a:buFont typeface="Arial"/>
              <a:buChar char="•"/>
            </a:pPr>
            <a:r>
              <a:rPr lang="es-ES_tradnl" dirty="0">
                <a:latin typeface="Arial"/>
                <a:cs typeface="Arial"/>
              </a:rPr>
              <a:t>La observancia del interés superior del niño, niña o adolescente, trátese de la víctima y del acusado</a:t>
            </a:r>
            <a:r>
              <a:rPr lang="es-ES_tradnl" dirty="0" smtClean="0">
                <a:latin typeface="Arial"/>
                <a:cs typeface="Arial"/>
              </a:rPr>
              <a:t>.</a:t>
            </a:r>
          </a:p>
          <a:p>
            <a:pPr marL="342900" indent="-342900" algn="just">
              <a:buFont typeface="Arial"/>
              <a:buChar char="•"/>
            </a:pPr>
            <a:endParaRPr lang="es-ES_tradnl" dirty="0">
              <a:latin typeface="Arial"/>
              <a:cs typeface="Arial"/>
            </a:endParaRPr>
          </a:p>
          <a:p>
            <a:pPr marL="342900" indent="-342900" algn="just">
              <a:buFont typeface="Arial"/>
              <a:buChar char="•"/>
            </a:pPr>
            <a:endParaRPr lang="es-ES_tradnl" dirty="0">
              <a:latin typeface="Arial"/>
              <a:cs typeface="Arial"/>
            </a:endParaRPr>
          </a:p>
          <a:p>
            <a:pPr marL="342900" indent="-342900" algn="just">
              <a:buFont typeface="Arial"/>
              <a:buChar char="•"/>
            </a:pPr>
            <a:r>
              <a:rPr lang="es-ES_tradnl" dirty="0">
                <a:latin typeface="Arial"/>
                <a:cs typeface="Arial"/>
              </a:rPr>
              <a:t>La solución otorgada al </a:t>
            </a:r>
            <a:r>
              <a:rPr lang="es-ES_tradnl" b="1" dirty="0">
                <a:latin typeface="Arial"/>
                <a:cs typeface="Arial"/>
              </a:rPr>
              <a:t>conflicto de intereses</a:t>
            </a:r>
            <a:r>
              <a:rPr lang="es-ES_tradnl" dirty="0">
                <a:latin typeface="Arial"/>
                <a:cs typeface="Arial"/>
              </a:rPr>
              <a:t>, entendido como las situaciones en las que el juicio de un sujeto, en lo relacionado a un interés primario para él y la integridad de sus acciones, tiendan a estar indebidamente influenciadas por un interés secundario, el cual puede ser económico o personal; es decir, cuando en vez de cumplir con lo debido, guíen sus decisiones o actuar en beneficio propio o de un tercero.</a:t>
            </a:r>
          </a:p>
          <a:p>
            <a:pPr algn="just"/>
            <a:endParaRPr lang="es-ES_tradnl" dirty="0">
              <a:latin typeface="Arial"/>
              <a:cs typeface="Arial"/>
            </a:endParaRPr>
          </a:p>
        </p:txBody>
      </p:sp>
    </p:spTree>
    <p:extLst>
      <p:ext uri="{BB962C8B-B14F-4D97-AF65-F5344CB8AC3E}">
        <p14:creationId xmlns:p14="http://schemas.microsoft.com/office/powerpoint/2010/main" val="338389985"/>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5400" y="2363450"/>
            <a:ext cx="6781800" cy="3808750"/>
          </a:xfrm>
          <a:prstGeom prst="rect">
            <a:avLst/>
          </a:prstGeom>
          <a:noFill/>
        </p:spPr>
        <p:txBody>
          <a:bodyPr wrap="square" rtlCol="0">
            <a:normAutofit/>
          </a:bodyPr>
          <a:lstStyle/>
          <a:p>
            <a:endParaRPr lang="es-ES" sz="7200" dirty="0" smtClean="0"/>
          </a:p>
          <a:p>
            <a:endParaRPr lang="es-ES" sz="7200" dirty="0"/>
          </a:p>
        </p:txBody>
      </p:sp>
      <p:sp>
        <p:nvSpPr>
          <p:cNvPr id="2" name="Rectángulo 1"/>
          <p:cNvSpPr/>
          <p:nvPr/>
        </p:nvSpPr>
        <p:spPr>
          <a:xfrm>
            <a:off x="533400" y="152400"/>
            <a:ext cx="8001000" cy="6186310"/>
          </a:xfrm>
          <a:prstGeom prst="rect">
            <a:avLst/>
          </a:prstGeom>
        </p:spPr>
        <p:txBody>
          <a:bodyPr wrap="square">
            <a:spAutoFit/>
          </a:bodyPr>
          <a:lstStyle/>
          <a:p>
            <a:pPr algn="ctr"/>
            <a:endParaRPr lang="es-ES" dirty="0" smtClean="0">
              <a:latin typeface="Arial"/>
              <a:cs typeface="Arial"/>
            </a:endParaRPr>
          </a:p>
          <a:p>
            <a:pPr algn="ctr"/>
            <a:endParaRPr lang="es-ES" dirty="0">
              <a:latin typeface="Arial"/>
              <a:cs typeface="Arial"/>
            </a:endParaRPr>
          </a:p>
          <a:p>
            <a:pPr algn="ctr"/>
            <a:r>
              <a:rPr lang="es-ES" dirty="0" smtClean="0">
                <a:latin typeface="Arial"/>
                <a:cs typeface="Arial"/>
              </a:rPr>
              <a:t>VERIFICACIÓN </a:t>
            </a:r>
            <a:r>
              <a:rPr lang="es-ES" dirty="0">
                <a:latin typeface="Arial"/>
                <a:cs typeface="Arial"/>
              </a:rPr>
              <a:t>DE LAS CONDICIONES</a:t>
            </a:r>
          </a:p>
          <a:p>
            <a:pPr algn="ctr"/>
            <a:r>
              <a:rPr lang="es-ES" dirty="0" smtClean="0">
                <a:latin typeface="Arial"/>
                <a:cs typeface="Arial"/>
              </a:rPr>
              <a:t>MÍNIMAS DE LA VÍCTIMA U OFENDIDO</a:t>
            </a:r>
          </a:p>
          <a:p>
            <a:pPr algn="ctr"/>
            <a:endParaRPr lang="es-ES" dirty="0">
              <a:latin typeface="Arial"/>
              <a:cs typeface="Arial"/>
            </a:endParaRPr>
          </a:p>
          <a:p>
            <a:pPr algn="ctr"/>
            <a:endParaRPr lang="es-ES" dirty="0" smtClean="0">
              <a:latin typeface="Arial"/>
              <a:cs typeface="Arial"/>
            </a:endParaRPr>
          </a:p>
          <a:p>
            <a:pPr algn="just"/>
            <a:endParaRPr lang="es-ES" dirty="0">
              <a:latin typeface="Arial"/>
              <a:cs typeface="Arial"/>
            </a:endParaRPr>
          </a:p>
          <a:p>
            <a:pPr algn="just"/>
            <a:r>
              <a:rPr lang="es-ES" dirty="0" smtClean="0">
                <a:latin typeface="Arial"/>
                <a:cs typeface="Arial"/>
              </a:rPr>
              <a:t>El conocimiento de sus derechos.</a:t>
            </a:r>
          </a:p>
          <a:p>
            <a:pPr algn="just"/>
            <a:endParaRPr lang="es-ES" dirty="0" smtClean="0">
              <a:latin typeface="Arial"/>
              <a:cs typeface="Arial"/>
            </a:endParaRPr>
          </a:p>
          <a:p>
            <a:pPr marL="285750" indent="-285750" algn="just">
              <a:buFont typeface="Arial"/>
              <a:buChar char="•"/>
            </a:pPr>
            <a:endParaRPr lang="es-ES" dirty="0" smtClean="0">
              <a:latin typeface="Arial"/>
              <a:cs typeface="Arial"/>
            </a:endParaRPr>
          </a:p>
          <a:p>
            <a:pPr algn="just"/>
            <a:r>
              <a:rPr lang="es-ES" dirty="0" smtClean="0">
                <a:latin typeface="Arial"/>
                <a:cs typeface="Arial"/>
              </a:rPr>
              <a:t>El ejercicio de sus derechos:</a:t>
            </a:r>
          </a:p>
          <a:p>
            <a:pPr algn="just"/>
            <a:endParaRPr lang="es-ES" dirty="0" smtClean="0">
              <a:latin typeface="Arial"/>
              <a:cs typeface="Arial"/>
            </a:endParaRPr>
          </a:p>
          <a:p>
            <a:pPr marL="285750" indent="-285750" algn="just">
              <a:buFont typeface="Wingdings" charset="2"/>
              <a:buChar char="²"/>
            </a:pPr>
            <a:r>
              <a:rPr lang="es-ES" dirty="0">
                <a:latin typeface="Arial"/>
                <a:cs typeface="Arial"/>
              </a:rPr>
              <a:t>Representante </a:t>
            </a:r>
            <a:r>
              <a:rPr lang="es-ES" dirty="0" smtClean="0">
                <a:latin typeface="Arial"/>
                <a:cs typeface="Arial"/>
              </a:rPr>
              <a:t>legal coadyuvante</a:t>
            </a:r>
          </a:p>
          <a:p>
            <a:pPr marL="285750" indent="-285750" algn="just">
              <a:buFont typeface="Wingdings" charset="2"/>
              <a:buChar char="²"/>
            </a:pPr>
            <a:r>
              <a:rPr lang="es-ES" dirty="0" smtClean="0">
                <a:latin typeface="Arial"/>
                <a:cs typeface="Arial"/>
              </a:rPr>
              <a:t>Asesor en derecho de víctimas</a:t>
            </a:r>
          </a:p>
          <a:p>
            <a:pPr marL="285750" indent="-285750" algn="just">
              <a:buFont typeface="Wingdings" charset="2"/>
              <a:buChar char="²"/>
            </a:pPr>
            <a:r>
              <a:rPr lang="es-ES" dirty="0" smtClean="0">
                <a:latin typeface="Arial"/>
                <a:cs typeface="Arial"/>
              </a:rPr>
              <a:t>Acompañante en psicología</a:t>
            </a:r>
          </a:p>
          <a:p>
            <a:pPr marL="285750" indent="-285750" algn="just">
              <a:buFont typeface="Arial"/>
              <a:buChar char="•"/>
            </a:pPr>
            <a:endParaRPr lang="es-ES" dirty="0" smtClean="0">
              <a:latin typeface="Arial"/>
              <a:cs typeface="Arial"/>
            </a:endParaRPr>
          </a:p>
          <a:p>
            <a:pPr algn="just"/>
            <a:endParaRPr lang="es-ES" dirty="0">
              <a:latin typeface="Arial"/>
              <a:cs typeface="Arial"/>
            </a:endParaRPr>
          </a:p>
          <a:p>
            <a:pPr algn="just"/>
            <a:endParaRPr lang="es-ES" dirty="0">
              <a:latin typeface="Arial"/>
              <a:cs typeface="Arial"/>
            </a:endParaRPr>
          </a:p>
          <a:p>
            <a:pPr algn="just"/>
            <a:endParaRPr lang="es-ES" dirty="0" smtClean="0">
              <a:latin typeface="Arial"/>
              <a:cs typeface="Arial"/>
            </a:endParaRPr>
          </a:p>
          <a:p>
            <a:pPr algn="just"/>
            <a:endParaRPr lang="es-ES" dirty="0">
              <a:latin typeface="Arial"/>
              <a:cs typeface="Arial"/>
            </a:endParaRPr>
          </a:p>
          <a:p>
            <a:pPr algn="just"/>
            <a:endParaRPr lang="es-ES" dirty="0" smtClean="0">
              <a:latin typeface="Arial"/>
              <a:cs typeface="Arial"/>
            </a:endParaRPr>
          </a:p>
          <a:p>
            <a:pPr algn="just"/>
            <a:endParaRPr lang="es-ES" dirty="0">
              <a:latin typeface="Arial"/>
              <a:cs typeface="Arial"/>
            </a:endParaRPr>
          </a:p>
        </p:txBody>
      </p:sp>
    </p:spTree>
    <p:extLst>
      <p:ext uri="{BB962C8B-B14F-4D97-AF65-F5344CB8AC3E}">
        <p14:creationId xmlns:p14="http://schemas.microsoft.com/office/powerpoint/2010/main" val="2403514584"/>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5800" y="533401"/>
            <a:ext cx="7848600" cy="5755421"/>
          </a:xfrm>
          <a:prstGeom prst="rect">
            <a:avLst/>
          </a:prstGeom>
        </p:spPr>
        <p:txBody>
          <a:bodyPr wrap="square">
            <a:spAutoFit/>
          </a:bodyPr>
          <a:lstStyle/>
          <a:p>
            <a:pPr algn="just"/>
            <a:endParaRPr lang="es-ES_tradnl" sz="1400" dirty="0" smtClean="0">
              <a:latin typeface="Arial"/>
              <a:cs typeface="Arial"/>
            </a:endParaRPr>
          </a:p>
          <a:p>
            <a:pPr algn="ctr"/>
            <a:r>
              <a:rPr lang="es-ES_tradnl" sz="2000" dirty="0" smtClean="0">
                <a:latin typeface="Arial"/>
                <a:cs typeface="Arial"/>
              </a:rPr>
              <a:t>100 REGLAS DE BRASILIA</a:t>
            </a:r>
          </a:p>
          <a:p>
            <a:pPr algn="ctr"/>
            <a:endParaRPr lang="es-ES_tradnl" sz="2000" dirty="0">
              <a:latin typeface="Arial"/>
              <a:cs typeface="Arial"/>
            </a:endParaRPr>
          </a:p>
          <a:p>
            <a:pPr algn="ctr"/>
            <a:endParaRPr lang="es-ES_tradnl" sz="2000" dirty="0">
              <a:latin typeface="Arial"/>
              <a:cs typeface="Arial"/>
            </a:endParaRPr>
          </a:p>
          <a:p>
            <a:pPr algn="just"/>
            <a:r>
              <a:rPr lang="es-ES_tradnl" sz="2000" dirty="0" smtClean="0">
                <a:latin typeface="Arial"/>
                <a:cs typeface="Arial"/>
              </a:rPr>
              <a:t>Reglas básicas del acceso a la Justicia de las personas que se encuentran en condición de vulnerabilidad.</a:t>
            </a:r>
          </a:p>
          <a:p>
            <a:pPr algn="just"/>
            <a:endParaRPr lang="es-ES_tradnl" sz="2000" dirty="0">
              <a:latin typeface="Arial"/>
              <a:cs typeface="Arial"/>
            </a:endParaRPr>
          </a:p>
          <a:p>
            <a:pPr algn="just"/>
            <a:endParaRPr lang="es-ES_tradnl" sz="2000" dirty="0" smtClean="0">
              <a:latin typeface="Arial"/>
              <a:cs typeface="Arial"/>
            </a:endParaRPr>
          </a:p>
          <a:p>
            <a:pPr marL="342900" indent="-342900" algn="just">
              <a:buAutoNum type="alphaUcParenR"/>
            </a:pPr>
            <a:r>
              <a:rPr lang="es-ES_tradnl" sz="2000" dirty="0" smtClean="0">
                <a:latin typeface="Arial"/>
                <a:cs typeface="Arial"/>
              </a:rPr>
              <a:t>Reglas </a:t>
            </a:r>
            <a:r>
              <a:rPr lang="es-ES_tradnl" sz="2000" dirty="0">
                <a:latin typeface="Arial"/>
                <a:cs typeface="Arial"/>
              </a:rPr>
              <a:t>aplicables a aquellas personas en condición de vulnerabilidad que han de acceder o han accedido a la justicia, como parte del proceso, para la defensa de sus </a:t>
            </a:r>
            <a:r>
              <a:rPr lang="es-ES_tradnl" sz="2000" dirty="0" smtClean="0">
                <a:latin typeface="Arial"/>
                <a:cs typeface="Arial"/>
              </a:rPr>
              <a:t>derechos.</a:t>
            </a:r>
          </a:p>
          <a:p>
            <a:pPr marL="342900" indent="-342900" algn="just">
              <a:buAutoNum type="alphaUcParenR"/>
            </a:pPr>
            <a:endParaRPr lang="es-ES_tradnl" sz="2000" dirty="0">
              <a:latin typeface="Arial"/>
              <a:cs typeface="Arial"/>
            </a:endParaRPr>
          </a:p>
          <a:p>
            <a:pPr marL="342900" indent="-342900" algn="just">
              <a:buAutoNum type="alphaUcParenR"/>
            </a:pPr>
            <a:r>
              <a:rPr lang="es-ES_tradnl" sz="2000" dirty="0" smtClean="0">
                <a:latin typeface="Arial"/>
                <a:cs typeface="Arial"/>
              </a:rPr>
              <a:t>Reglas </a:t>
            </a:r>
            <a:r>
              <a:rPr lang="es-ES_tradnl" sz="2000" dirty="0">
                <a:latin typeface="Arial"/>
                <a:cs typeface="Arial"/>
              </a:rPr>
              <a:t>de </a:t>
            </a:r>
            <a:r>
              <a:rPr lang="es-ES_tradnl" sz="2000" dirty="0" smtClean="0">
                <a:latin typeface="Arial"/>
                <a:cs typeface="Arial"/>
              </a:rPr>
              <a:t>aplicación </a:t>
            </a:r>
            <a:r>
              <a:rPr lang="es-ES_tradnl" sz="2000" dirty="0">
                <a:latin typeface="Arial"/>
                <a:cs typeface="Arial"/>
              </a:rPr>
              <a:t>a cualquier persona en </a:t>
            </a:r>
            <a:r>
              <a:rPr lang="es-ES_tradnl" sz="2000" dirty="0" smtClean="0">
                <a:latin typeface="Arial"/>
                <a:cs typeface="Arial"/>
              </a:rPr>
              <a:t>condición </a:t>
            </a:r>
            <a:r>
              <a:rPr lang="es-ES_tradnl" sz="2000" dirty="0">
                <a:latin typeface="Arial"/>
                <a:cs typeface="Arial"/>
              </a:rPr>
              <a:t>de vulnerabilidad que participe en un acto judicial, ya sea como parte que ejercita una </a:t>
            </a:r>
            <a:r>
              <a:rPr lang="es-ES_tradnl" sz="2000" dirty="0" smtClean="0">
                <a:latin typeface="Arial"/>
                <a:cs typeface="Arial"/>
              </a:rPr>
              <a:t>acción </a:t>
            </a:r>
            <a:r>
              <a:rPr lang="es-ES_tradnl" sz="2000" dirty="0">
                <a:latin typeface="Arial"/>
                <a:cs typeface="Arial"/>
              </a:rPr>
              <a:t>o que defiende su derecho frente a una </a:t>
            </a:r>
            <a:r>
              <a:rPr lang="es-ES_tradnl" sz="2000" dirty="0" smtClean="0">
                <a:latin typeface="Arial"/>
                <a:cs typeface="Arial"/>
              </a:rPr>
              <a:t>acción, </a:t>
            </a:r>
            <a:r>
              <a:rPr lang="es-ES_tradnl" sz="2000" dirty="0">
                <a:latin typeface="Arial"/>
                <a:cs typeface="Arial"/>
              </a:rPr>
              <a:t>ya sea en calidad de testigo, </a:t>
            </a:r>
            <a:r>
              <a:rPr lang="es-ES_tradnl" sz="2000" dirty="0" smtClean="0">
                <a:latin typeface="Arial"/>
                <a:cs typeface="Arial"/>
              </a:rPr>
              <a:t>víctima </a:t>
            </a:r>
            <a:r>
              <a:rPr lang="es-ES_tradnl" sz="2000" dirty="0">
                <a:latin typeface="Arial"/>
                <a:cs typeface="Arial"/>
              </a:rPr>
              <a:t>o en cualquier otra </a:t>
            </a:r>
            <a:r>
              <a:rPr lang="es-ES_tradnl" sz="2000" dirty="0" smtClean="0">
                <a:latin typeface="Arial"/>
                <a:cs typeface="Arial"/>
              </a:rPr>
              <a:t>condición. </a:t>
            </a:r>
          </a:p>
          <a:p>
            <a:pPr algn="just"/>
            <a:endParaRPr lang="es-ES_tradnl" sz="2000" dirty="0">
              <a:latin typeface="Arial"/>
              <a:cs typeface="Arial"/>
            </a:endParaRPr>
          </a:p>
        </p:txBody>
      </p:sp>
    </p:spTree>
    <p:extLst>
      <p:ext uri="{BB962C8B-B14F-4D97-AF65-F5344CB8AC3E}">
        <p14:creationId xmlns:p14="http://schemas.microsoft.com/office/powerpoint/2010/main" val="1290923664"/>
      </p:ext>
    </p:extLst>
  </p:cSld>
  <p:clrMapOvr>
    <a:masterClrMapping/>
  </p:clrMapOvr>
  <p:transition spd="slow">
    <p:wipe dir="d"/>
  </p:transition>
</p:sld>
</file>

<file path=ppt/theme/theme1.xml><?xml version="1.0" encoding="utf-8"?>
<a:theme xmlns:a="http://schemas.openxmlformats.org/drawingml/2006/main" name="Nuevos empleados en entrenamien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Nuevos empleados en entrenamiento.potx</Template>
  <TotalTime>0</TotalTime>
  <Words>2606</Words>
  <Application>Microsoft Office PowerPoint</Application>
  <PresentationFormat>Presentación en pantalla (4:3)</PresentationFormat>
  <Paragraphs>354</Paragraphs>
  <Slides>28</Slides>
  <Notes>8</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Nuevos empleados en entrenamiento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2015-10-07T00:51:14Z</dcterms:modified>
</cp:coreProperties>
</file>