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80" r:id="rId4"/>
    <p:sldId id="282" r:id="rId5"/>
    <p:sldId id="257" r:id="rId6"/>
    <p:sldId id="258" r:id="rId7"/>
    <p:sldId id="259" r:id="rId8"/>
    <p:sldId id="261" r:id="rId9"/>
    <p:sldId id="262" r:id="rId10"/>
    <p:sldId id="264" r:id="rId11"/>
    <p:sldId id="265" r:id="rId12"/>
    <p:sldId id="263" r:id="rId13"/>
    <p:sldId id="267" r:id="rId14"/>
    <p:sldId id="270" r:id="rId15"/>
    <p:sldId id="271" r:id="rId16"/>
    <p:sldId id="272" r:id="rId17"/>
    <p:sldId id="268" r:id="rId18"/>
    <p:sldId id="269" r:id="rId19"/>
    <p:sldId id="266" r:id="rId20"/>
    <p:sldId id="273" r:id="rId21"/>
    <p:sldId id="274" r:id="rId22"/>
    <p:sldId id="275" r:id="rId23"/>
    <p:sldId id="260" r:id="rId24"/>
    <p:sldId id="276" r:id="rId25"/>
    <p:sldId id="278" r:id="rId2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994E-57BC-4EC9-A6FC-EC017B5FF09C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8B76B15-FF6E-4E5B-BD05-490F852FE9E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994E-57BC-4EC9-A6FC-EC017B5FF09C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6B15-FF6E-4E5B-BD05-490F852FE9E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8B76B15-FF6E-4E5B-BD05-490F852FE9E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994E-57BC-4EC9-A6FC-EC017B5FF09C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994E-57BC-4EC9-A6FC-EC017B5FF09C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8B76B15-FF6E-4E5B-BD05-490F852FE9E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994E-57BC-4EC9-A6FC-EC017B5FF09C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8B76B15-FF6E-4E5B-BD05-490F852FE9E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552994E-57BC-4EC9-A6FC-EC017B5FF09C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6B15-FF6E-4E5B-BD05-490F852FE9E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994E-57BC-4EC9-A6FC-EC017B5FF09C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MX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8B76B15-FF6E-4E5B-BD05-490F852FE9E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994E-57BC-4EC9-A6FC-EC017B5FF09C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8B76B15-FF6E-4E5B-BD05-490F852FE9E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994E-57BC-4EC9-A6FC-EC017B5FF09C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8B76B15-FF6E-4E5B-BD05-490F852FE9E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8B76B15-FF6E-4E5B-BD05-490F852FE9E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994E-57BC-4EC9-A6FC-EC017B5FF09C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8B76B15-FF6E-4E5B-BD05-490F852FE9E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552994E-57BC-4EC9-A6FC-EC017B5FF09C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552994E-57BC-4EC9-A6FC-EC017B5FF09C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8B76B15-FF6E-4E5B-BD05-490F852FE9E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LEY DE JUSTICIA PARA ADOLESCENTES DEL ESTADO DE YUCATÁN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04997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RESPONSABILIDAD LIMITADA.</a:t>
            </a:r>
          </a:p>
          <a:p>
            <a:r>
              <a:rPr lang="es-MX" dirty="0" smtClean="0"/>
              <a:t>PROPORCIONALIDAD.</a:t>
            </a:r>
          </a:p>
          <a:p>
            <a:r>
              <a:rPr lang="es-MX" dirty="0" smtClean="0"/>
              <a:t>REINCORPORACIÓN SOCIAL, FAMILIAR Y CULTURAL.</a:t>
            </a:r>
          </a:p>
          <a:p>
            <a:r>
              <a:rPr lang="es-MX" dirty="0" smtClean="0"/>
              <a:t>CELERIDAD PROCESAL.</a:t>
            </a:r>
          </a:p>
          <a:p>
            <a:r>
              <a:rPr lang="es-MX" dirty="0" smtClean="0"/>
              <a:t>CONCENTRACIÓN.</a:t>
            </a:r>
          </a:p>
          <a:p>
            <a:r>
              <a:rPr lang="es-MX" dirty="0" smtClean="0"/>
              <a:t>CONTRADICCIÓN.</a:t>
            </a:r>
          </a:p>
          <a:p>
            <a:r>
              <a:rPr lang="es-MX" dirty="0" smtClean="0"/>
              <a:t>CONTINUIDAD.</a:t>
            </a:r>
          </a:p>
          <a:p>
            <a:r>
              <a:rPr lang="es-MX" dirty="0" smtClean="0"/>
              <a:t>INMEDIACIÓN.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4110434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ORALIDAD.</a:t>
            </a:r>
          </a:p>
          <a:p>
            <a:r>
              <a:rPr lang="es-MX" dirty="0" smtClean="0"/>
              <a:t>LIBERTAD PROBATORIA Y LA SANA CRÍTICA EN LA VALORACIÓN DE LA PRUEBA.</a:t>
            </a:r>
          </a:p>
          <a:p>
            <a:r>
              <a:rPr lang="es-MX" dirty="0" smtClean="0"/>
              <a:t>ESPECIALIZACIÓN.</a:t>
            </a:r>
          </a:p>
          <a:p>
            <a:r>
              <a:rPr lang="es-MX" dirty="0" smtClean="0"/>
              <a:t>PRESUNCIÓN DE INOCENCIA.</a:t>
            </a:r>
          </a:p>
          <a:p>
            <a:r>
              <a:rPr lang="es-MX" dirty="0" smtClean="0"/>
              <a:t>PRIVACIDAD.</a:t>
            </a:r>
          </a:p>
          <a:p>
            <a:pPr lvl="1" algn="r"/>
            <a:r>
              <a:rPr lang="es-MX" dirty="0" smtClean="0"/>
              <a:t>Art. 5º. L.J.A.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593318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b="1" dirty="0" smtClean="0"/>
              <a:t>INTERPRETACIÓN DE LA LEY</a:t>
            </a:r>
            <a:endParaRPr lang="es-MX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dirty="0" smtClean="0"/>
              <a:t>PRINCIPIOS RECTORES DEL SISTEMA INTEGRAL DE JUSTICIA PARA ADOLESCENTES.</a:t>
            </a:r>
          </a:p>
          <a:p>
            <a:pPr algn="just"/>
            <a:r>
              <a:rPr lang="es-MX" dirty="0" smtClean="0"/>
              <a:t>LA CONSTITUCIÓN DE LA REPÚBLICA.</a:t>
            </a:r>
          </a:p>
          <a:p>
            <a:pPr algn="just"/>
            <a:r>
              <a:rPr lang="es-MX" dirty="0" smtClean="0"/>
              <a:t>LOS INSTRUMENTOS INTERNACIONALES APLICABLES EN LA MATERIA.</a:t>
            </a:r>
          </a:p>
          <a:p>
            <a:pPr algn="just"/>
            <a:r>
              <a:rPr lang="es-MX" dirty="0" smtClean="0"/>
              <a:t>LA CONSTITUCIÓN POLÍTICA DEL ESTADO DE YUCATÁN.</a:t>
            </a:r>
          </a:p>
          <a:p>
            <a:pPr algn="just"/>
            <a:r>
              <a:rPr lang="es-MX" dirty="0" smtClean="0"/>
              <a:t>LEYES PARA LA PROTECCIÓN DE LOS DERECHOS DE NIÑAS, NIÑOS Y ADOLESCENTES (FEDERAL Y LOCAL).</a:t>
            </a:r>
          </a:p>
          <a:p>
            <a:pPr lvl="7" algn="r"/>
            <a:r>
              <a:rPr lang="es-MX" dirty="0" smtClean="0"/>
              <a:t>Art. 6º. L.J.A.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138843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4400" b="1" dirty="0" smtClean="0"/>
              <a:t>SUPLETORIEDAD</a:t>
            </a:r>
            <a:endParaRPr lang="es-MX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s-MX" b="1" dirty="0" smtClean="0"/>
              <a:t>QUE NO SE OPONGAN A LOS PRINCIPIOS RECTORES DEL SISTEMA.</a:t>
            </a:r>
          </a:p>
          <a:p>
            <a:pPr algn="just"/>
            <a:endParaRPr lang="es-MX" b="1" dirty="0" smtClean="0"/>
          </a:p>
          <a:p>
            <a:pPr algn="just"/>
            <a:r>
              <a:rPr lang="es-MX" b="1" dirty="0" smtClean="0"/>
              <a:t>NI A LOS ORDENAMIENTOS APLICABLES.</a:t>
            </a:r>
          </a:p>
          <a:p>
            <a:pPr algn="just"/>
            <a:endParaRPr lang="es-MX" b="1" dirty="0" smtClean="0"/>
          </a:p>
          <a:p>
            <a:pPr algn="just"/>
            <a:r>
              <a:rPr lang="es-MX" b="1" dirty="0" smtClean="0"/>
              <a:t>PROTEGIENDO LA INTEGRIDAD DE LOS DERECHOS Y GARANTÍAS DE LOS ADOLESCENTES Y DE LAS VÍCTIMAS.</a:t>
            </a:r>
          </a:p>
          <a:p>
            <a:pPr lvl="5" algn="r"/>
            <a:r>
              <a:rPr lang="es-MX" b="1" dirty="0" smtClean="0"/>
              <a:t>Art. 7º. L.JA.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415938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b="1" dirty="0" smtClean="0"/>
              <a:t>¿SUPLETORIEDAD?</a:t>
            </a:r>
            <a:endParaRPr lang="es-MX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MX" sz="5400" b="1" dirty="0" smtClean="0"/>
              <a:t>PROCEDIMIENTO ABREVIADO (art. 378 C.P.P.)</a:t>
            </a:r>
          </a:p>
          <a:p>
            <a:pPr algn="just"/>
            <a:r>
              <a:rPr lang="es-MX" sz="5400" b="1" dirty="0" smtClean="0"/>
              <a:t>SUSPENSIÓN DE PLAZOS DE MEDIDAS CAUTELARES (art. 159 C.P.P.)</a:t>
            </a:r>
            <a:endParaRPr lang="es-MX" sz="5400" b="1" dirty="0"/>
          </a:p>
        </p:txBody>
      </p:sp>
    </p:spTree>
    <p:extLst>
      <p:ext uri="{BB962C8B-B14F-4D97-AF65-F5344CB8AC3E}">
        <p14:creationId xmlns:p14="http://schemas.microsoft.com/office/powerpoint/2010/main" xmlns="" val="3664942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4400" b="1" dirty="0" smtClean="0"/>
              <a:t>¿SUPLETORIEDAD?</a:t>
            </a:r>
            <a:endParaRPr lang="es-MX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400" b="1" dirty="0" smtClean="0"/>
              <a:t>EXCEPCIÓN OFICIOSA DE PRISIÓN PREVENTIVA (art. 156 C.P.P.).</a:t>
            </a:r>
            <a:endParaRPr lang="es-MX" sz="4400" b="1" dirty="0"/>
          </a:p>
        </p:txBody>
      </p:sp>
    </p:spTree>
    <p:extLst>
      <p:ext uri="{BB962C8B-B14F-4D97-AF65-F5344CB8AC3E}">
        <p14:creationId xmlns:p14="http://schemas.microsoft.com/office/powerpoint/2010/main" xmlns="" val="3046551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4400" b="1" dirty="0" smtClean="0"/>
              <a:t>¿SUPLETORIEDAD?</a:t>
            </a:r>
            <a:endParaRPr lang="es-MX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000" b="1" dirty="0" smtClean="0"/>
              <a:t>¿SE NECESITA UN PROPIO CÓDIGO SUSTANTIVO?</a:t>
            </a:r>
          </a:p>
          <a:p>
            <a:pPr algn="just"/>
            <a:r>
              <a:rPr lang="es-MX" sz="4000" b="1" dirty="0" smtClean="0"/>
              <a:t>Ejemplos: LA PANDILLA.</a:t>
            </a:r>
            <a:r>
              <a:rPr lang="es-MX" sz="3500" b="1" dirty="0" smtClean="0"/>
              <a:t> </a:t>
            </a:r>
            <a:r>
              <a:rPr lang="es-MX" sz="4000" b="1" dirty="0" smtClean="0"/>
              <a:t>LOS DELITOS CULPOSOS.</a:t>
            </a:r>
          </a:p>
        </p:txBody>
      </p:sp>
    </p:spTree>
    <p:extLst>
      <p:ext uri="{BB962C8B-B14F-4D97-AF65-F5344CB8AC3E}">
        <p14:creationId xmlns:p14="http://schemas.microsoft.com/office/powerpoint/2010/main" xmlns="" val="37510798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2800" b="1" dirty="0" smtClean="0"/>
              <a:t>DERECHOS FUNDAMENTALES DE LOS ADOLESCENTES</a:t>
            </a:r>
            <a:endParaRPr lang="es-MX" sz="2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b="1" dirty="0" smtClean="0"/>
              <a:t>MISMOS DERECHOS Y GARANTÍAS DE LOS ADULTOS.</a:t>
            </a:r>
          </a:p>
          <a:p>
            <a:pPr algn="just"/>
            <a:endParaRPr lang="es-MX" sz="3200" b="1" dirty="0" smtClean="0"/>
          </a:p>
          <a:p>
            <a:pPr algn="just"/>
            <a:r>
              <a:rPr lang="es-MX" sz="3200" b="1" dirty="0" smtClean="0"/>
              <a:t>ADEMÁS DE LOS QUE LES CORRESPONDEN POR SU CONDICIÓN ESPECIAL DERIVADA DE SU EDAD.</a:t>
            </a:r>
          </a:p>
          <a:p>
            <a:pPr lvl="3" algn="r"/>
            <a:r>
              <a:rPr lang="es-MX" b="1" dirty="0" smtClean="0"/>
              <a:t>Art. 10 L.J.A.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xmlns="" val="5945637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es-MX" sz="2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800" b="1" dirty="0"/>
              <a:t>EXCEPCIONALIDAD DE LA RESTRICCIÓN DE LA </a:t>
            </a:r>
            <a:r>
              <a:rPr lang="es-MX" sz="4800" b="1" dirty="0" smtClean="0"/>
              <a:t>LIBERTAD.</a:t>
            </a:r>
          </a:p>
          <a:p>
            <a:pPr lvl="4" algn="r"/>
            <a:r>
              <a:rPr lang="es-MX" sz="3900" b="1" dirty="0" smtClean="0"/>
              <a:t>Art. 12 L.J.A.</a:t>
            </a:r>
            <a:endParaRPr lang="es-MX" sz="3900" dirty="0"/>
          </a:p>
        </p:txBody>
      </p:sp>
    </p:spTree>
    <p:extLst>
      <p:ext uri="{BB962C8B-B14F-4D97-AF65-F5344CB8AC3E}">
        <p14:creationId xmlns:p14="http://schemas.microsoft.com/office/powerpoint/2010/main" xmlns="" val="39020323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b="1" dirty="0" smtClean="0"/>
              <a:t>COMPETENCIA</a:t>
            </a:r>
            <a:endParaRPr lang="es-MX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sz="6000" b="1" dirty="0" smtClean="0"/>
              <a:t>AUTORIDADES ESPECIALIZADAS.</a:t>
            </a:r>
          </a:p>
          <a:p>
            <a:pPr lvl="5" algn="r"/>
            <a:r>
              <a:rPr lang="es-MX" sz="5100" b="1" dirty="0" smtClean="0"/>
              <a:t>ART. 15 L.J.A.</a:t>
            </a:r>
            <a:endParaRPr lang="es-MX" sz="5100" b="1" dirty="0"/>
          </a:p>
        </p:txBody>
      </p:sp>
    </p:spTree>
    <p:extLst>
      <p:ext uri="{BB962C8B-B14F-4D97-AF65-F5344CB8AC3E}">
        <p14:creationId xmlns:p14="http://schemas.microsoft.com/office/powerpoint/2010/main" xmlns="" val="466245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NIÑOS Y ADOLESCENTES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MX" b="1" u="sng" dirty="0" smtClean="0"/>
          </a:p>
          <a:p>
            <a:r>
              <a:rPr lang="es-MX" b="1" u="sng" dirty="0" smtClean="0"/>
              <a:t>NIÑOS</a:t>
            </a:r>
            <a:r>
              <a:rPr lang="es-MX" dirty="0" smtClean="0"/>
              <a:t>.- Menos de doce años.</a:t>
            </a:r>
          </a:p>
          <a:p>
            <a:endParaRPr lang="es-MX" dirty="0" smtClean="0"/>
          </a:p>
          <a:p>
            <a:r>
              <a:rPr lang="es-MX" b="1" u="sng" dirty="0" smtClean="0"/>
              <a:t>ADOLESCENTES</a:t>
            </a:r>
            <a:r>
              <a:rPr lang="es-MX" dirty="0" smtClean="0"/>
              <a:t>.- Entre doce años cumplidos y menos de dieciocho años de edad.</a:t>
            </a:r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880431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sz="5400" b="1" dirty="0" smtClean="0"/>
              <a:t>CONDUCTAS  REALIZADAS POR NIÑAS O NIÑOS.</a:t>
            </a:r>
          </a:p>
          <a:p>
            <a:r>
              <a:rPr lang="es-MX" sz="5400" b="1" dirty="0" smtClean="0"/>
              <a:t>PRODEMEFA.</a:t>
            </a:r>
          </a:p>
          <a:p>
            <a:pPr lvl="8"/>
            <a:r>
              <a:rPr lang="es-MX" sz="4100" b="1" dirty="0" smtClean="0"/>
              <a:t>Art. 17 L.J.A.</a:t>
            </a:r>
            <a:endParaRPr lang="es-MX" sz="4100" b="1" dirty="0"/>
          </a:p>
        </p:txBody>
      </p:sp>
    </p:spTree>
    <p:extLst>
      <p:ext uri="{BB962C8B-B14F-4D97-AF65-F5344CB8AC3E}">
        <p14:creationId xmlns:p14="http://schemas.microsoft.com/office/powerpoint/2010/main" xmlns="" val="30011186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4400" b="1" dirty="0" smtClean="0"/>
              <a:t>ACTOS PROCESALES</a:t>
            </a:r>
            <a:endParaRPr lang="es-MX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MX" sz="4000" b="1" dirty="0" smtClean="0"/>
              <a:t>INMEDIACIÓN.</a:t>
            </a:r>
          </a:p>
          <a:p>
            <a:r>
              <a:rPr lang="es-MX" sz="4000" b="1" dirty="0" smtClean="0"/>
              <a:t>PREFERENCIA DE LA ORALIDAD.</a:t>
            </a:r>
          </a:p>
          <a:p>
            <a:r>
              <a:rPr lang="es-MX" sz="4000" b="1" dirty="0" smtClean="0"/>
              <a:t>IDIOMA OFICIAL. MIEMBROS DE COMUNIDADES INDÍGENAS. (ART. 36 L.J.A.)</a:t>
            </a:r>
            <a:endParaRPr lang="es-MX" sz="4000" b="1" dirty="0"/>
          </a:p>
        </p:txBody>
      </p:sp>
    </p:spTree>
    <p:extLst>
      <p:ext uri="{BB962C8B-B14F-4D97-AF65-F5344CB8AC3E}">
        <p14:creationId xmlns:p14="http://schemas.microsoft.com/office/powerpoint/2010/main" xmlns="" val="8679249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400" b="1" dirty="0" smtClean="0"/>
              <a:t>REGISTRO DE LOS ACTOS PROCESALES Y DE LAS AUDIENCIAS.</a:t>
            </a:r>
            <a:endParaRPr lang="es-MX" sz="4400" b="1" dirty="0"/>
          </a:p>
        </p:txBody>
      </p:sp>
    </p:spTree>
    <p:extLst>
      <p:ext uri="{BB962C8B-B14F-4D97-AF65-F5344CB8AC3E}">
        <p14:creationId xmlns:p14="http://schemas.microsoft.com/office/powerpoint/2010/main" xmlns="" val="37640132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sz="6000" b="1" dirty="0" smtClean="0"/>
              <a:t>NOTIFICACIONES Y CITACIONES</a:t>
            </a:r>
            <a:endParaRPr lang="es-MX" sz="6000" b="1" dirty="0"/>
          </a:p>
        </p:txBody>
      </p:sp>
    </p:spTree>
    <p:extLst>
      <p:ext uri="{BB962C8B-B14F-4D97-AF65-F5344CB8AC3E}">
        <p14:creationId xmlns:p14="http://schemas.microsoft.com/office/powerpoint/2010/main" xmlns="" val="12454039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4400" b="1" dirty="0" smtClean="0"/>
              <a:t>PLAZOS</a:t>
            </a:r>
            <a:endParaRPr lang="es-MX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endParaRPr lang="es-MX" sz="4400" b="1" dirty="0" smtClean="0"/>
          </a:p>
          <a:p>
            <a:pPr algn="just"/>
            <a:endParaRPr lang="es-MX" sz="4400" b="1" dirty="0"/>
          </a:p>
          <a:p>
            <a:pPr algn="just"/>
            <a:r>
              <a:rPr lang="es-MX" sz="4400" b="1" dirty="0" smtClean="0"/>
              <a:t>DÍAS HÁBILES Y DÍAS NATURALES.</a:t>
            </a:r>
          </a:p>
          <a:p>
            <a:pPr algn="just"/>
            <a:endParaRPr lang="es-MX" sz="4400" b="1" dirty="0"/>
          </a:p>
        </p:txBody>
      </p:sp>
    </p:spTree>
    <p:extLst>
      <p:ext uri="{BB962C8B-B14F-4D97-AF65-F5344CB8AC3E}">
        <p14:creationId xmlns:p14="http://schemas.microsoft.com/office/powerpoint/2010/main" xmlns="" val="17115555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DURACIÓN DEL PROCESO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sz="4000" b="1" dirty="0" smtClean="0"/>
              <a:t>NO EXCEDERÁ DE UN PLAZO DE 3 MESES.</a:t>
            </a:r>
          </a:p>
          <a:p>
            <a:r>
              <a:rPr lang="es-MX" sz="4000" b="1" dirty="0" smtClean="0"/>
              <a:t>UN MES ADICIONAL.</a:t>
            </a:r>
          </a:p>
          <a:p>
            <a:pPr lvl="4" algn="r"/>
            <a:r>
              <a:rPr lang="es-MX" sz="3100" b="1" dirty="0" smtClean="0"/>
              <a:t>Art. 92 L.J.A.</a:t>
            </a:r>
            <a:endParaRPr lang="es-MX" sz="3100" b="1" dirty="0"/>
          </a:p>
        </p:txBody>
      </p:sp>
    </p:spTree>
    <p:extLst>
      <p:ext uri="{BB962C8B-B14F-4D97-AF65-F5344CB8AC3E}">
        <p14:creationId xmlns:p14="http://schemas.microsoft.com/office/powerpoint/2010/main" xmlns="" val="2246115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GRUPOS ETARIOS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/>
              <a:t>I.- Entre doce y menos de catorce años de edad.</a:t>
            </a:r>
          </a:p>
          <a:p>
            <a:pPr algn="just"/>
            <a:r>
              <a:rPr lang="es-MX" sz="3600" dirty="0" smtClean="0"/>
              <a:t>II.- Entre catorce y menos de dieciséis años de edad.</a:t>
            </a:r>
          </a:p>
          <a:p>
            <a:pPr algn="just"/>
            <a:r>
              <a:rPr lang="es-MX" sz="3600" dirty="0" smtClean="0"/>
              <a:t>III.- Entre dieciséis y menos de dieciocho años de edad.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xmlns="" val="644563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COMPROBACIÓN DE LA EDAD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s-MX" b="1" dirty="0" smtClean="0"/>
              <a:t>ACTA DE NACIMIENTO.</a:t>
            </a:r>
          </a:p>
          <a:p>
            <a:pPr algn="just"/>
            <a:endParaRPr lang="es-MX" b="1" dirty="0" smtClean="0"/>
          </a:p>
          <a:p>
            <a:pPr algn="just"/>
            <a:r>
              <a:rPr lang="es-MX" b="1" dirty="0" smtClean="0"/>
              <a:t>DICTAMEN MÉDICO RENDIDO POR PERITOS.</a:t>
            </a:r>
          </a:p>
          <a:p>
            <a:pPr algn="just"/>
            <a:endParaRPr lang="es-MX" b="1" dirty="0" smtClean="0"/>
          </a:p>
          <a:p>
            <a:pPr algn="just"/>
            <a:r>
              <a:rPr lang="es-MX" b="1" dirty="0" smtClean="0"/>
              <a:t>CUALQUIER OTRO DOCUMENTO OFICIAL QUE PERMITA DICHA COMPROBACIÓN.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xmlns="" val="271559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OBJETO DEL PROCESO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ESTABLECER LA EXISTENCIA JURÍDICA DE UNA CONDUCTA TIPIFICADA COMO DELITO EN LA LEY.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DETERMINAR QUIEN ES SU AUTOR O PARTÍCIPE, SU RESPONSABILIDAD.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APLICACIÓN DE LAS MEDIDAS QUE COMO CONSECUENCIA LE CORRESPONDEN.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643767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4400" b="1" dirty="0" smtClean="0"/>
              <a:t>EJE RECTOR</a:t>
            </a:r>
            <a:endParaRPr lang="es-MX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MX" dirty="0" smtClean="0"/>
          </a:p>
          <a:p>
            <a:pPr lvl="1" algn="just"/>
            <a:r>
              <a:rPr lang="es-MX" sz="5400" b="1" dirty="0" smtClean="0"/>
              <a:t>REINTEGRACIÓN SOCIAL, FAMILIAR Y CULTURAL DEL ADOLESCENTE.</a:t>
            </a:r>
            <a:endParaRPr lang="es-MX" sz="5400" b="1" dirty="0"/>
          </a:p>
        </p:txBody>
      </p:sp>
    </p:spTree>
    <p:extLst>
      <p:ext uri="{BB962C8B-B14F-4D97-AF65-F5344CB8AC3E}">
        <p14:creationId xmlns:p14="http://schemas.microsoft.com/office/powerpoint/2010/main" xmlns="" val="2107525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b="1" dirty="0" smtClean="0"/>
              <a:t>QUE LOS DAÑOS CAUSADOS SE REPAREN.</a:t>
            </a:r>
          </a:p>
          <a:p>
            <a:pPr algn="just"/>
            <a:r>
              <a:rPr lang="es-MX" sz="3200" b="1" dirty="0" smtClean="0"/>
              <a:t>RESOLVER EL CONFLICTO SURGIDO COMO CONSECUENCIA DE LA CONDUCTA.</a:t>
            </a:r>
          </a:p>
          <a:p>
            <a:pPr algn="just"/>
            <a:r>
              <a:rPr lang="es-MX" sz="3200" b="1" dirty="0" smtClean="0"/>
              <a:t>RESTAURAR LA ARMONÍA SOCIAL.</a:t>
            </a:r>
          </a:p>
          <a:p>
            <a:pPr lvl="6" algn="r"/>
            <a:r>
              <a:rPr lang="es-MX" b="1" dirty="0" smtClean="0"/>
              <a:t>ART. 3º. L.J.A</a:t>
            </a:r>
          </a:p>
          <a:p>
            <a:pPr algn="just"/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xmlns="" val="2921749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CARACTERÍSTICAS DEL PROCESO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6000" b="1" u="sng" dirty="0" smtClean="0"/>
              <a:t>ACUSATORIO</a:t>
            </a:r>
          </a:p>
          <a:p>
            <a:pPr algn="just"/>
            <a:r>
              <a:rPr lang="es-MX" sz="6000" b="1" dirty="0" smtClean="0"/>
              <a:t> Y  </a:t>
            </a:r>
            <a:r>
              <a:rPr lang="es-MX" sz="6000" b="1" u="sng" dirty="0" smtClean="0"/>
              <a:t>ORAL</a:t>
            </a:r>
            <a:r>
              <a:rPr lang="es-MX" sz="6000" b="1" dirty="0" smtClean="0"/>
              <a:t>.</a:t>
            </a:r>
          </a:p>
          <a:p>
            <a:pPr lvl="8" algn="r"/>
            <a:r>
              <a:rPr lang="es-MX" sz="4700" b="1" dirty="0" smtClean="0"/>
              <a:t>Art. 4 L.J.A.</a:t>
            </a:r>
            <a:endParaRPr lang="es-MX" sz="4700" b="1" dirty="0"/>
          </a:p>
        </p:txBody>
      </p:sp>
    </p:spTree>
    <p:extLst>
      <p:ext uri="{BB962C8B-B14F-4D97-AF65-F5344CB8AC3E}">
        <p14:creationId xmlns:p14="http://schemas.microsoft.com/office/powerpoint/2010/main" xmlns="" val="3239712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4400" b="1" dirty="0" smtClean="0"/>
              <a:t>PRINCIPIOS RECTORES</a:t>
            </a:r>
            <a:endParaRPr lang="es-MX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INTERÉS SUPERIOR DEL ADOLESCENTE.</a:t>
            </a:r>
          </a:p>
          <a:p>
            <a:r>
              <a:rPr lang="es-MX" dirty="0" smtClean="0"/>
              <a:t>TRANSVERSALIDAD.</a:t>
            </a:r>
          </a:p>
          <a:p>
            <a:r>
              <a:rPr lang="es-MX" dirty="0" smtClean="0"/>
              <a:t>CERTEZA JURÍDICA.</a:t>
            </a:r>
          </a:p>
          <a:p>
            <a:r>
              <a:rPr lang="es-MX" dirty="0" smtClean="0"/>
              <a:t>FLEXIBILIDAD.</a:t>
            </a:r>
          </a:p>
          <a:p>
            <a:r>
              <a:rPr lang="es-MX" dirty="0" smtClean="0"/>
              <a:t>PROTECCION INTERGRAL DE LOS DERECHOS DEL ADOLESCENTE.</a:t>
            </a:r>
          </a:p>
          <a:p>
            <a:r>
              <a:rPr lang="es-MX" dirty="0" smtClean="0"/>
              <a:t>JURISDICCIONALIDAD.</a:t>
            </a:r>
          </a:p>
          <a:p>
            <a:r>
              <a:rPr lang="es-MX" dirty="0" smtClean="0"/>
              <a:t>MÍNIMA INTERVENCIÓN Y SUBSIDIARIDAD.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5814918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113</TotalTime>
  <Words>554</Words>
  <Application>Microsoft Office PowerPoint</Application>
  <PresentationFormat>Presentación en pantalla (4:3)</PresentationFormat>
  <Paragraphs>104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6" baseType="lpstr">
      <vt:lpstr>Civil</vt:lpstr>
      <vt:lpstr>LEY DE JUSTICIA PARA ADOLESCENTES DEL ESTADO DE YUCATÁN</vt:lpstr>
      <vt:lpstr>NIÑOS Y ADOLESCENTES</vt:lpstr>
      <vt:lpstr>GRUPOS ETARIOS</vt:lpstr>
      <vt:lpstr>COMPROBACIÓN DE LA EDAD</vt:lpstr>
      <vt:lpstr>OBJETO DEL PROCESO</vt:lpstr>
      <vt:lpstr>EJE RECTOR</vt:lpstr>
      <vt:lpstr>Diapositiva 7</vt:lpstr>
      <vt:lpstr>CARACTERÍSTICAS DEL PROCESO</vt:lpstr>
      <vt:lpstr>PRINCIPIOS RECTORES</vt:lpstr>
      <vt:lpstr>Diapositiva 10</vt:lpstr>
      <vt:lpstr>Diapositiva 11</vt:lpstr>
      <vt:lpstr>INTERPRETACIÓN DE LA LEY</vt:lpstr>
      <vt:lpstr>SUPLETORIEDAD</vt:lpstr>
      <vt:lpstr>¿SUPLETORIEDAD?</vt:lpstr>
      <vt:lpstr>¿SUPLETORIEDAD?</vt:lpstr>
      <vt:lpstr>¿SUPLETORIEDAD?</vt:lpstr>
      <vt:lpstr>DERECHOS FUNDAMENTALES DE LOS ADOLESCENTES</vt:lpstr>
      <vt:lpstr>Diapositiva 18</vt:lpstr>
      <vt:lpstr>COMPETENCIA</vt:lpstr>
      <vt:lpstr>Diapositiva 20</vt:lpstr>
      <vt:lpstr>ACTOS PROCESALES</vt:lpstr>
      <vt:lpstr>Diapositiva 22</vt:lpstr>
      <vt:lpstr>Diapositiva 23</vt:lpstr>
      <vt:lpstr>PLAZOS</vt:lpstr>
      <vt:lpstr>DURACIÓN DEL PROCESO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LEY DE JUSTICIA PARA ADOLESCENTES DEL ESTADO DE YUCATÁN</dc:title>
  <dc:creator>Luis Solis</dc:creator>
  <cp:lastModifiedBy>Luis Solis</cp:lastModifiedBy>
  <cp:revision>10</cp:revision>
  <dcterms:created xsi:type="dcterms:W3CDTF">2015-02-20T00:30:10Z</dcterms:created>
  <dcterms:modified xsi:type="dcterms:W3CDTF">2015-03-30T16:33:16Z</dcterms:modified>
</cp:coreProperties>
</file>