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6" r:id="rId21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2C457-376A-413C-BB7B-A73B24820E7A}" type="datetimeFigureOut">
              <a:rPr lang="es-MX" smtClean="0"/>
              <a:pPr/>
              <a:t>30/03/2015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4DA93-5685-4C92-8D1B-9BFF9310000A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2C457-376A-413C-BB7B-A73B24820E7A}" type="datetimeFigureOut">
              <a:rPr lang="es-MX" smtClean="0"/>
              <a:pPr/>
              <a:t>30/03/2015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4DA93-5685-4C92-8D1B-9BFF9310000A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2C457-376A-413C-BB7B-A73B24820E7A}" type="datetimeFigureOut">
              <a:rPr lang="es-MX" smtClean="0"/>
              <a:pPr/>
              <a:t>30/03/2015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4DA93-5685-4C92-8D1B-9BFF9310000A}" type="slidenum">
              <a:rPr lang="es-MX" smtClean="0"/>
              <a:pPr/>
              <a:t>‹Nº›</a:t>
            </a:fld>
            <a:endParaRPr lang="es-MX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2C457-376A-413C-BB7B-A73B24820E7A}" type="datetimeFigureOut">
              <a:rPr lang="es-MX" smtClean="0"/>
              <a:pPr/>
              <a:t>30/03/2015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4DA93-5685-4C92-8D1B-9BFF9310000A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2C457-376A-413C-BB7B-A73B24820E7A}" type="datetimeFigureOut">
              <a:rPr lang="es-MX" smtClean="0"/>
              <a:pPr/>
              <a:t>30/03/2015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4DA93-5685-4C92-8D1B-9BFF9310000A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2C457-376A-413C-BB7B-A73B24820E7A}" type="datetimeFigureOut">
              <a:rPr lang="es-MX" smtClean="0"/>
              <a:pPr/>
              <a:t>30/03/2015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4DA93-5685-4C92-8D1B-9BFF9310000A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2C457-376A-413C-BB7B-A73B24820E7A}" type="datetimeFigureOut">
              <a:rPr lang="es-MX" smtClean="0"/>
              <a:pPr/>
              <a:t>30/03/2015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4DA93-5685-4C92-8D1B-9BFF9310000A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2C457-376A-413C-BB7B-A73B24820E7A}" type="datetimeFigureOut">
              <a:rPr lang="es-MX" smtClean="0"/>
              <a:pPr/>
              <a:t>30/03/2015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4DA93-5685-4C92-8D1B-9BFF9310000A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2C457-376A-413C-BB7B-A73B24820E7A}" type="datetimeFigureOut">
              <a:rPr lang="es-MX" smtClean="0"/>
              <a:pPr/>
              <a:t>30/03/2015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4DA93-5685-4C92-8D1B-9BFF9310000A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2C457-376A-413C-BB7B-A73B24820E7A}" type="datetimeFigureOut">
              <a:rPr lang="es-MX" smtClean="0"/>
              <a:pPr/>
              <a:t>30/03/2015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4DA93-5685-4C92-8D1B-9BFF9310000A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2C457-376A-413C-BB7B-A73B24820E7A}" type="datetimeFigureOut">
              <a:rPr lang="es-MX" smtClean="0"/>
              <a:pPr/>
              <a:t>30/03/2015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4DA93-5685-4C92-8D1B-9BFF9310000A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EF52C457-376A-413C-BB7B-A73B24820E7A}" type="datetimeFigureOut">
              <a:rPr lang="es-MX" smtClean="0"/>
              <a:pPr/>
              <a:t>30/03/2015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18F4DA93-5685-4C92-8D1B-9BFF9310000A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MX" sz="4800" b="1" dirty="0" smtClean="0"/>
              <a:t>INSTRUMENTOS INTERNACIONALES</a:t>
            </a:r>
            <a:endParaRPr lang="es-MX" sz="4800" b="1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42487388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es-MX" dirty="0" smtClean="0"/>
              <a:t>ART. 40.- “</a:t>
            </a:r>
            <a:r>
              <a:rPr lang="es-MX" b="1" i="1" dirty="0" smtClean="0"/>
              <a:t>1. Los Estados Partes reconocen el derecho de todo niño de quien se alegue que ha infringido las leyes penales o a quien se acuse o declare culpable de haber infringido esas leyes a </a:t>
            </a:r>
            <a:r>
              <a:rPr lang="es-MX" b="1" i="1" u="sng" dirty="0" smtClean="0"/>
              <a:t>ser tratado de manera acorde con el fomento de su sentido de la dignidad y el valor, que fortalezca el respeto del niño por los derechos humanos y las libertades fundamentales de terceros y en la que se tengan en cuenta la edad del niño y la importancia de promover la reintegración del niño y de que éste asuma una función constructiva en la sociedad</a:t>
            </a:r>
            <a:r>
              <a:rPr lang="es-MX" b="1" i="1" dirty="0" smtClean="0"/>
              <a:t>. …”</a:t>
            </a:r>
            <a:endParaRPr lang="es-MX" b="1" i="1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36235477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 smtClean="0"/>
              <a:t>“…</a:t>
            </a:r>
            <a:r>
              <a:rPr lang="es-MX" sz="2800" b="1" i="1" dirty="0" smtClean="0"/>
              <a:t>a) Que no se alegue que ningún niño ha infringido las leyes penales, ni se acuse o declare culpable a ningún niño de haber infringido esas leyes, </a:t>
            </a:r>
            <a:r>
              <a:rPr lang="es-MX" sz="2800" b="1" i="1" u="sng" dirty="0" smtClean="0"/>
              <a:t>por actos u omisiones que no estaban prohibidos por las leyes</a:t>
            </a:r>
            <a:r>
              <a:rPr lang="es-MX" sz="2800" b="1" i="1" dirty="0" smtClean="0"/>
              <a:t> nacionales o internacionales en el momento en que se cometieron. …”</a:t>
            </a:r>
            <a:endParaRPr lang="es-MX" sz="2800" b="1" i="1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30987654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es-MX" sz="2800" b="1" i="1" dirty="0" smtClean="0"/>
              <a:t>“b) Que a todo niño del que se alegue que ha infringido las leyes penales o a quien se acuse de haber infringido esas leyes se le garantice, por lo menos, lo siguiente: </a:t>
            </a:r>
          </a:p>
          <a:p>
            <a:pPr algn="just"/>
            <a:r>
              <a:rPr lang="es-MX" sz="2800" b="1" i="1" dirty="0" smtClean="0"/>
              <a:t>i) Que </a:t>
            </a:r>
            <a:r>
              <a:rPr lang="es-MX" sz="2800" b="1" i="1" u="sng" dirty="0" smtClean="0"/>
              <a:t>se lo presumirá inocente </a:t>
            </a:r>
            <a:r>
              <a:rPr lang="es-MX" sz="2800" b="1" i="1" dirty="0" smtClean="0"/>
              <a:t>mientras no  se pruebe su culpabilidad conforme a la ley; …”  </a:t>
            </a:r>
            <a:endParaRPr lang="es-MX" sz="2800" b="1" i="1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38155878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sz="2800" b="1" i="1" dirty="0" smtClean="0"/>
              <a:t>“</a:t>
            </a:r>
            <a:r>
              <a:rPr lang="es-MX" sz="2800" b="1" i="1" dirty="0" err="1" smtClean="0"/>
              <a:t>ii</a:t>
            </a:r>
            <a:r>
              <a:rPr lang="es-MX" sz="2800" b="1" i="1" dirty="0" smtClean="0"/>
              <a:t>) Que </a:t>
            </a:r>
            <a:r>
              <a:rPr lang="es-MX" sz="2800" b="1" i="1" u="sng" dirty="0" smtClean="0"/>
              <a:t>será informado sin demora y directamente</a:t>
            </a:r>
            <a:r>
              <a:rPr lang="es-MX" sz="2800" b="1" i="1" dirty="0" smtClean="0"/>
              <a:t> o, cuando sea procedente, por intermedio de sus padres o sus representantes legales, </a:t>
            </a:r>
            <a:r>
              <a:rPr lang="es-MX" sz="2800" b="1" i="1" u="sng" dirty="0" smtClean="0"/>
              <a:t>de los cargos que pesan contra él y que dispondrá de asistencia jurídica u otra asistencia apropiada en la preparación y presentación de su defensa</a:t>
            </a:r>
            <a:r>
              <a:rPr lang="es-MX" sz="2800" b="1" i="1" dirty="0" smtClean="0"/>
              <a:t>; …” </a:t>
            </a:r>
            <a:endParaRPr lang="es-MX" sz="2800" b="1" i="1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33278758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b="1" i="1" dirty="0" smtClean="0"/>
              <a:t>“</a:t>
            </a:r>
            <a:r>
              <a:rPr lang="es-MX" b="1" i="1" dirty="0" err="1" smtClean="0"/>
              <a:t>iii</a:t>
            </a:r>
            <a:r>
              <a:rPr lang="es-MX" b="1" i="1" dirty="0" smtClean="0"/>
              <a:t>). Que l</a:t>
            </a:r>
            <a:r>
              <a:rPr lang="es-MX" b="1" i="1" u="sng" dirty="0" smtClean="0"/>
              <a:t>a causa será dirimida sin demora por una autoridad u órgano  judicial competente, independiente e imparcial en una audiencia equitativa</a:t>
            </a:r>
            <a:r>
              <a:rPr lang="es-MX" b="1" i="1" dirty="0" smtClean="0"/>
              <a:t> conforme a la ley, en presencia de un asesor jurídico u otro tipo de asesor adecuado y, a menos que se  considere que ello fuere contrario al interés superior del niño, teniendo en cuenta en particular su edad o situación y a sus padres o representantes legales. …”</a:t>
            </a:r>
            <a:endParaRPr lang="es-MX" b="1" i="1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13319009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s-MX" sz="3200" b="1" i="1" dirty="0" smtClean="0"/>
              <a:t>“</a:t>
            </a:r>
            <a:r>
              <a:rPr lang="es-MX" sz="3200" b="1" i="1" dirty="0" err="1" smtClean="0"/>
              <a:t>iv</a:t>
            </a:r>
            <a:r>
              <a:rPr lang="es-MX" sz="3200" b="1" i="1" dirty="0" smtClean="0"/>
              <a:t>).  Que </a:t>
            </a:r>
            <a:r>
              <a:rPr lang="es-MX" sz="3200" b="1" i="1" u="sng" dirty="0" smtClean="0"/>
              <a:t>no será obligado a prestar testimonio o a declararse culpable, que podrá interrogar o hacer que se interrogue a testigos de cargo y obtener la participación y el interrogatorio de testigos de descargo en condiciones de igualdad</a:t>
            </a:r>
            <a:r>
              <a:rPr lang="es-MX" sz="3200" b="1" dirty="0" smtClean="0"/>
              <a:t>. …” </a:t>
            </a:r>
            <a:endParaRPr lang="es-MX" sz="3200" b="1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32895550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s-MX" sz="3200" b="1" i="1" dirty="0" smtClean="0"/>
              <a:t>“v) Si se considera que ha infringido, en efecto, las leyes penales, que esta decisión y toda medida impuesta a consecuencia de ella, </a:t>
            </a:r>
            <a:r>
              <a:rPr lang="es-MX" sz="3200" b="1" i="1" u="sng" dirty="0" smtClean="0"/>
              <a:t>serán sometidas a una autoridad u órgano judicial superior competente, independiente e imparcial</a:t>
            </a:r>
            <a:r>
              <a:rPr lang="es-MX" sz="3200" b="1" i="1" dirty="0" smtClean="0"/>
              <a:t>, conforme a la ley. …”</a:t>
            </a:r>
            <a:endParaRPr lang="es-MX" sz="3200" b="1" i="1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37319458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s-MX" sz="3200" b="1" i="1" dirty="0" smtClean="0"/>
              <a:t>“vi). Que el niño contará con </a:t>
            </a:r>
            <a:r>
              <a:rPr lang="es-MX" sz="3200" b="1" i="1" u="sng" dirty="0" smtClean="0"/>
              <a:t>la asistencia gratuita de un intérprete</a:t>
            </a:r>
            <a:r>
              <a:rPr lang="es-MX" sz="3200" b="1" i="1" dirty="0" smtClean="0"/>
              <a:t> si no comprende o no habla el idioma utilizado;</a:t>
            </a:r>
          </a:p>
          <a:p>
            <a:pPr algn="just"/>
            <a:r>
              <a:rPr lang="es-MX" sz="3200" b="1" i="1" dirty="0"/>
              <a:t>v</a:t>
            </a:r>
            <a:r>
              <a:rPr lang="es-MX" sz="3200" b="1" i="1" dirty="0" smtClean="0"/>
              <a:t>ii).  </a:t>
            </a:r>
            <a:r>
              <a:rPr lang="es-MX" sz="3200" b="1" i="1" u="sng" dirty="0" smtClean="0"/>
              <a:t>Que se respetará plenamente su vida privada en todas las fases del procedimiento</a:t>
            </a:r>
            <a:r>
              <a:rPr lang="es-MX" sz="3200" b="1" i="1" dirty="0" smtClean="0"/>
              <a:t>. …”</a:t>
            </a:r>
            <a:endParaRPr lang="es-MX" sz="3200" b="1" i="1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 dirty="0"/>
          </a:p>
        </p:txBody>
      </p:sp>
    </p:spTree>
    <p:extLst>
      <p:ext uri="{BB962C8B-B14F-4D97-AF65-F5344CB8AC3E}">
        <p14:creationId xmlns="" xmlns:p14="http://schemas.microsoft.com/office/powerpoint/2010/main" val="26277044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es-MX" sz="3200" b="1" i="1" dirty="0" smtClean="0"/>
              <a:t>vi) Que el niño contará con la asistencia gratuita de  un intérprete si no comprende o no habla el idioma utilizado;</a:t>
            </a:r>
          </a:p>
          <a:p>
            <a:pPr algn="just"/>
            <a:r>
              <a:rPr lang="es-MX" sz="3200" b="1" i="1" dirty="0" err="1" smtClean="0"/>
              <a:t>vii</a:t>
            </a:r>
            <a:r>
              <a:rPr lang="es-MX" sz="3200" b="1" i="1" dirty="0" smtClean="0"/>
              <a:t>) Que se respetará plenamente su vida privada en todas las fases del procedimiento. …”</a:t>
            </a:r>
            <a:endParaRPr lang="es-MX" sz="3200" b="1" i="1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b="1" i="1" dirty="0" smtClean="0"/>
              <a:t>“3. Los Estados partes tomarán todas las medidas apropiadas para promover el establecimiento de leyes, procedimientos, autoridades e instituciones específicos para los niños de quienes se alegue que han infringido las leyes penales o a quienes se acuse o declare culpables de haber infringido esas leyes y en particular: …” </a:t>
            </a:r>
            <a:endParaRPr lang="es-MX" b="1" i="1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sz="2800" b="1" dirty="0" smtClean="0"/>
              <a:t>CONVENCIÓN SOBRE LOS DERECHOS DEL NIÑO.</a:t>
            </a:r>
          </a:p>
          <a:p>
            <a:pPr marL="0" indent="0" algn="just">
              <a:buNone/>
            </a:pPr>
            <a:endParaRPr lang="es-MX" sz="2800" b="1" dirty="0" smtClean="0"/>
          </a:p>
          <a:p>
            <a:pPr algn="just"/>
            <a:r>
              <a:rPr lang="es-MX" sz="2800" b="1" dirty="0" smtClean="0"/>
              <a:t>REGLAS MÍNIMAS DE LAS NACIONES UNIDAS PARA LA ADMINISTRACIÓN DE LA JUSTICIA DE MENORES (REGLAS DE BEIJING).</a:t>
            </a:r>
          </a:p>
          <a:p>
            <a:pPr marL="0" indent="0">
              <a:buNone/>
            </a:pPr>
            <a:r>
              <a:rPr lang="es-MX" dirty="0" smtClean="0"/>
              <a:t> </a:t>
            </a:r>
            <a:endParaRPr lang="es-MX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19106471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b="1" i="1" dirty="0" smtClean="0"/>
              <a:t>“… a) El establecimiento de una </a:t>
            </a:r>
            <a:r>
              <a:rPr lang="es-MX" b="1" i="1" u="sng" dirty="0" smtClean="0"/>
              <a:t>edad mínima </a:t>
            </a:r>
            <a:r>
              <a:rPr lang="es-MX" b="1" i="1" dirty="0" smtClean="0"/>
              <a:t>antes de la cual </a:t>
            </a:r>
            <a:r>
              <a:rPr lang="es-MX" b="1" i="1" u="sng" dirty="0" smtClean="0"/>
              <a:t>se presumirá que los niños no tienen  capacidad  para infringir las leyes penales</a:t>
            </a:r>
            <a:r>
              <a:rPr lang="es-MX" b="1" i="1" dirty="0" smtClean="0"/>
              <a:t>;</a:t>
            </a:r>
          </a:p>
          <a:p>
            <a:pPr algn="just">
              <a:buNone/>
            </a:pPr>
            <a:r>
              <a:rPr lang="es-MX" b="1" i="1" dirty="0" smtClean="0"/>
              <a:t>	b) Siempre que sea apropiado y deseable, la adopción de medidas para tratar a esos niños sin recurrir a procedimientos judiciales, en el entendimiento de que se respetarán plenamente los derechos humanos y las garantías  legales. …” </a:t>
            </a:r>
            <a:endParaRPr lang="es-MX" b="1" i="1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b="1" dirty="0"/>
              <a:t>REGLAS DE LAS NACIONES UNIDAS PARA LA PROTECCIÓN DE LOS MENORES PRIVADOS DE LIBERTAD.</a:t>
            </a:r>
          </a:p>
          <a:p>
            <a:pPr algn="just"/>
            <a:endParaRPr lang="es-MX" b="1" dirty="0" smtClean="0"/>
          </a:p>
          <a:p>
            <a:pPr algn="just"/>
            <a:r>
              <a:rPr lang="es-MX" b="1" dirty="0" smtClean="0"/>
              <a:t>DIRECTRICES DE LAS NACIONES UNIDAS PARA LA PREVENCIÓN DE LA DELINCUENCIA JUVENIL (DIRECTRICES DE RIAD)</a:t>
            </a:r>
            <a:endParaRPr lang="es-MX" b="1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766959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b="1" dirty="0" smtClean="0"/>
              <a:t>ADOPTADA POR LA ASAMBLEA GENERAL DE LA ONU, EL 20 DE NOVIEMBRE DE 1989.</a:t>
            </a:r>
          </a:p>
          <a:p>
            <a:pPr marL="0" indent="0" algn="just">
              <a:buNone/>
            </a:pPr>
            <a:endParaRPr lang="es-MX" b="1" dirty="0" smtClean="0"/>
          </a:p>
          <a:p>
            <a:pPr algn="just"/>
            <a:r>
              <a:rPr lang="es-MX" b="1" u="sng" dirty="0" smtClean="0"/>
              <a:t>RATIFICADA POR MÉXICO EL 21 DE SEPTIEMBRE DE 1990</a:t>
            </a:r>
            <a:r>
              <a:rPr lang="es-MX" b="1" dirty="0" smtClean="0"/>
              <a:t>.</a:t>
            </a:r>
          </a:p>
          <a:p>
            <a:pPr algn="just"/>
            <a:r>
              <a:rPr lang="es-MX" b="1" dirty="0" smtClean="0"/>
              <a:t>DECRETO PROMULGATORIO: DOF 25 DE ENERO DE 1991.</a:t>
            </a:r>
            <a:endParaRPr lang="es-MX" b="1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CONVENCIÓN SOBRE LOS DERECHOS DEL NIÑO</a:t>
            </a:r>
            <a:endParaRPr lang="es-MX" dirty="0"/>
          </a:p>
        </p:txBody>
      </p:sp>
    </p:spTree>
    <p:extLst>
      <p:ext uri="{BB962C8B-B14F-4D97-AF65-F5344CB8AC3E}">
        <p14:creationId xmlns="" xmlns:p14="http://schemas.microsoft.com/office/powerpoint/2010/main" val="14746033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sz="3200" dirty="0" smtClean="0"/>
              <a:t>ART. 1.- </a:t>
            </a:r>
            <a:r>
              <a:rPr lang="es-MX" sz="3200" b="1" i="1" dirty="0" smtClean="0"/>
              <a:t>“Para los efectos de la presente Convención, se entiende por niño, </a:t>
            </a:r>
            <a:r>
              <a:rPr lang="es-MX" sz="3200" b="1" i="1" u="sng" dirty="0" smtClean="0"/>
              <a:t>todo ser humano menor de dieciocho años de edad</a:t>
            </a:r>
            <a:r>
              <a:rPr lang="es-MX" sz="3200" b="1" i="1" dirty="0" smtClean="0"/>
              <a:t>, salvo que, en virtud de la ley que le sea aplicable, haya alcanzado antes la mayoría de edad”</a:t>
            </a:r>
            <a:r>
              <a:rPr lang="es-MX" sz="3200" dirty="0" smtClean="0"/>
              <a:t>.</a:t>
            </a:r>
            <a:endParaRPr lang="es-MX" sz="3200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6087601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sz="2800" dirty="0" smtClean="0"/>
              <a:t>ART. 3º.- </a:t>
            </a:r>
            <a:r>
              <a:rPr lang="es-MX" sz="2800" b="1" i="1" dirty="0" smtClean="0"/>
              <a:t>“En todas las medidas concernientes a los niños que tomen las instituciones públicas o privadas de bienestar social, los tribunales, las autoridades administrativas o los órganos legislativos, </a:t>
            </a:r>
            <a:r>
              <a:rPr lang="es-MX" sz="2800" b="1" i="1" u="sng" dirty="0" smtClean="0"/>
              <a:t>una consideración primordial a que se atenderá será el interés superior del niño</a:t>
            </a:r>
            <a:r>
              <a:rPr lang="es-MX" sz="2800" b="1" i="1" dirty="0" smtClean="0"/>
              <a:t>. …”</a:t>
            </a:r>
            <a:r>
              <a:rPr lang="es-MX" sz="2800" dirty="0" smtClean="0"/>
              <a:t>.</a:t>
            </a:r>
            <a:endParaRPr lang="es-MX" sz="2800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33219875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s-MX" sz="2800" dirty="0" smtClean="0"/>
              <a:t>ART. 37.- </a:t>
            </a:r>
            <a:r>
              <a:rPr lang="es-MX" sz="2800" b="1" i="1" dirty="0" smtClean="0"/>
              <a:t>“Los Estados Partes velarán por que: … b) Ningún niño sea privado de su libertad ilegal o arbitrariamente. </a:t>
            </a:r>
            <a:r>
              <a:rPr lang="es-MX" sz="2800" b="1" i="1" u="sng" dirty="0" smtClean="0"/>
              <a:t>La detención, el encarcelamiento o la prisión de un niño se llevará a cabo de conformidad con la ley y se utilizará tan sólo como medida de último recurso y durante el período más breve que proceda</a:t>
            </a:r>
            <a:r>
              <a:rPr lang="es-MX" sz="2800" b="1" i="1" dirty="0" smtClean="0"/>
              <a:t>. …”</a:t>
            </a:r>
            <a:r>
              <a:rPr lang="es-MX" sz="2800" dirty="0" smtClean="0"/>
              <a:t>.</a:t>
            </a:r>
            <a:endParaRPr lang="es-MX" sz="2800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11632775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sz="3200" dirty="0" smtClean="0"/>
              <a:t>“c) </a:t>
            </a:r>
            <a:r>
              <a:rPr lang="es-MX" sz="3200" b="1" i="1" dirty="0" smtClean="0"/>
              <a:t>Todo niño privado de libertad sea tratado con </a:t>
            </a:r>
            <a:r>
              <a:rPr lang="es-MX" sz="3200" b="1" i="1" u="sng" dirty="0" smtClean="0"/>
              <a:t>la humanidad y el respeto que merece la dignidad inherente a la persona humana</a:t>
            </a:r>
            <a:r>
              <a:rPr lang="es-MX" sz="3200" b="1" i="1" dirty="0" smtClean="0"/>
              <a:t>, y de manera que se tengan en cuenta las necesidades de las personas de su edad…”</a:t>
            </a:r>
            <a:endParaRPr lang="es-MX" sz="3200" b="1" i="1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27509147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s-MX" sz="2800" dirty="0" smtClean="0"/>
              <a:t>“d) </a:t>
            </a:r>
            <a:r>
              <a:rPr lang="es-MX" sz="2800" b="1" i="1" dirty="0" smtClean="0"/>
              <a:t>Todo niño privado de su libertad tendrá derecho a un </a:t>
            </a:r>
            <a:r>
              <a:rPr lang="es-MX" sz="2800" b="1" i="1" u="sng" dirty="0" smtClean="0"/>
              <a:t>pronto acceso a la asistencia jurídica y otra asistencia adecuada, así como derecho a impugnar la legalidad de la privación de su libertad</a:t>
            </a:r>
            <a:r>
              <a:rPr lang="es-MX" sz="2800" b="1" i="1" dirty="0" smtClean="0"/>
              <a:t> ante un tribunal u otra autoridad competente, independiente e imparcial y a una pronta decisión sobre dicha acción.” </a:t>
            </a:r>
            <a:endParaRPr lang="es-MX" sz="2800" b="1" i="1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163605709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rma de onda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Forma de onda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Forma de onda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55</TotalTime>
  <Words>974</Words>
  <Application>Microsoft Office PowerPoint</Application>
  <PresentationFormat>Presentación en pantalla (4:3)</PresentationFormat>
  <Paragraphs>33</Paragraphs>
  <Slides>20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20</vt:i4>
      </vt:variant>
    </vt:vector>
  </HeadingPairs>
  <TitlesOfParts>
    <vt:vector size="21" baseType="lpstr">
      <vt:lpstr>Forma de onda</vt:lpstr>
      <vt:lpstr>INSTRUMENTOS INTERNACIONALES</vt:lpstr>
      <vt:lpstr>Diapositiva 2</vt:lpstr>
      <vt:lpstr>Diapositiva 3</vt:lpstr>
      <vt:lpstr>CONVENCIÓN SOBRE LOS DERECHOS DEL NIÑO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INSTRUMENTOS INTERNACIONALES</dc:title>
  <dc:creator>Luis Solis</dc:creator>
  <cp:lastModifiedBy>Luis Solis</cp:lastModifiedBy>
  <cp:revision>7</cp:revision>
  <dcterms:created xsi:type="dcterms:W3CDTF">2015-02-21T13:48:13Z</dcterms:created>
  <dcterms:modified xsi:type="dcterms:W3CDTF">2015-03-30T16:33:51Z</dcterms:modified>
</cp:coreProperties>
</file>