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64" r:id="rId9"/>
    <p:sldId id="260" r:id="rId10"/>
    <p:sldId id="266" r:id="rId11"/>
    <p:sldId id="268" r:id="rId12"/>
    <p:sldId id="267" r:id="rId13"/>
    <p:sldId id="269" r:id="rId14"/>
    <p:sldId id="270" r:id="rId15"/>
    <p:sldId id="265" r:id="rId16"/>
    <p:sldId id="272" r:id="rId17"/>
    <p:sldId id="271" r:id="rId18"/>
    <p:sldId id="273" r:id="rId19"/>
    <p:sldId id="275" r:id="rId20"/>
    <p:sldId id="274" r:id="rId21"/>
    <p:sldId id="277" r:id="rId22"/>
    <p:sldId id="276" r:id="rId23"/>
    <p:sldId id="281" r:id="rId24"/>
    <p:sldId id="278" r:id="rId25"/>
    <p:sldId id="283" r:id="rId26"/>
    <p:sldId id="280" r:id="rId27"/>
    <p:sldId id="284" r:id="rId28"/>
    <p:sldId id="279" r:id="rId29"/>
    <p:sldId id="285" r:id="rId30"/>
    <p:sldId id="286" r:id="rId31"/>
    <p:sldId id="287" r:id="rId32"/>
    <p:sldId id="282" r:id="rId33"/>
    <p:sldId id="289" r:id="rId34"/>
    <p:sldId id="288" r:id="rId35"/>
    <p:sldId id="292" r:id="rId36"/>
    <p:sldId id="294" r:id="rId37"/>
    <p:sldId id="291" r:id="rId38"/>
    <p:sldId id="293" r:id="rId39"/>
    <p:sldId id="290" r:id="rId40"/>
    <p:sldId id="296" r:id="rId41"/>
    <p:sldId id="299" r:id="rId42"/>
    <p:sldId id="300" r:id="rId43"/>
    <p:sldId id="295" r:id="rId44"/>
    <p:sldId id="298" r:id="rId45"/>
    <p:sldId id="297" r:id="rId46"/>
    <p:sldId id="301" r:id="rId47"/>
    <p:sldId id="305" r:id="rId48"/>
    <p:sldId id="306" r:id="rId49"/>
    <p:sldId id="304" r:id="rId5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CE9C265-BA5B-45B3-A342-9BC4E2CC72B9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FD93975-6CA2-4E80-88CE-440A5D5F4DDF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sz="6000" b="0" dirty="0" smtClean="0"/>
              <a:t>Etapa intermedia</a:t>
            </a:r>
            <a:endParaRPr lang="es-MX" sz="6000" b="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33986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7.- EL HECHO DE QUE SE TRATE HAYA SIDO MATERIA DE UN PROCESO EN EL QUE SE HUBIERA DICTADO SENTENCIA EJECUTORIADA RESPECTO DEL ADOLESCENTE.</a:t>
            </a:r>
          </a:p>
          <a:p>
            <a:pPr algn="just"/>
            <a:r>
              <a:rPr lang="es-MX" b="1" dirty="0" smtClean="0"/>
              <a:t>8.- POR DESISTIMIENTO DE LA ACCIÓN DE REMISIÓN POR PARTE DEL MINISTERIO PÚBLICO.</a:t>
            </a:r>
          </a:p>
          <a:p>
            <a:pPr algn="just"/>
            <a:r>
              <a:rPr lang="es-MX" b="1" dirty="0" smtClean="0"/>
              <a:t>9.- EN LOS DEMÁS CASOS EN QUE LO DISPONGA LA LEY.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13112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RECIBIDA LA SOLICITUD DE SOBRESEIMIENTO, EL JUEZ LA NOTIFICARÁ A LAS PARTES Y CITARÁ A UNA AUDIENCIA, SI LO CONSIDERA PERTINENTE, QUE TENDRÁ VERIFICATIVO DENTRO DE LAS CUARENTA Y OCHO HORAS SIGUIENTES.</a:t>
            </a:r>
          </a:p>
          <a:p>
            <a:pPr marL="0" indent="0" algn="just">
              <a:buNone/>
            </a:pPr>
            <a:endParaRPr lang="es-MX" b="1" dirty="0" smtClean="0"/>
          </a:p>
          <a:p>
            <a:pPr algn="just"/>
            <a:r>
              <a:rPr lang="es-MX" b="1" dirty="0" smtClean="0"/>
              <a:t>EN ÉSTA SE RESOLVERÁ LO CONDUCENTE.</a:t>
            </a:r>
          </a:p>
          <a:p>
            <a:pPr marL="0" indent="0" algn="just">
              <a:buNone/>
            </a:pPr>
            <a:endParaRPr lang="es-MX" b="1" dirty="0" smtClean="0"/>
          </a:p>
          <a:p>
            <a:pPr algn="just"/>
            <a:r>
              <a:rPr lang="es-MX" b="1" dirty="0" smtClean="0"/>
              <a:t>ES APELABLE.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11590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Suspensión del proceso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600" b="1" dirty="0" smtClean="0"/>
              <a:t>ART. 306 L.J.A.</a:t>
            </a:r>
          </a:p>
          <a:p>
            <a:pPr algn="just"/>
            <a:r>
              <a:rPr lang="es-MX" b="1" dirty="0" smtClean="0"/>
              <a:t>HIPÓTESIS:</a:t>
            </a:r>
          </a:p>
          <a:p>
            <a:pPr algn="just"/>
            <a:r>
              <a:rPr lang="es-MX" b="1" dirty="0" smtClean="0"/>
              <a:t>1.- NO SE HAYA CUMPLIDO CON ALGUNA DE LAS CONDICIONES DE PROCEDIBILIDAD O QUE PARA EL PROCESO SE REQUIERA LA RESOLUCIÓN PREVIA DE UNA CUESTIÓN CIVIL.</a:t>
            </a:r>
          </a:p>
          <a:p>
            <a:pPr algn="just"/>
            <a:r>
              <a:rPr lang="es-MX" b="1" dirty="0" smtClean="0"/>
              <a:t>2.- SE DECLARE FORMALMENTE AL ADOLESCENTE SUSTRAÍDO A LA ACCIÓN DE LA JUSTICIA.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01642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3.- DESPUÉS DE COMETIDO EL DELITO, EL JOVEN SUFRA TRASTORNO MENTAL TRANSITORIO.</a:t>
            </a:r>
          </a:p>
          <a:p>
            <a:pPr algn="just"/>
            <a:r>
              <a:rPr lang="es-MX" sz="3200" b="1" dirty="0" smtClean="0"/>
              <a:t>4.- CUANDO SE ENCUENTRE EN ESTADO DE COMA O SITUACIÓN SIMILAR.</a:t>
            </a:r>
          </a:p>
          <a:p>
            <a:pPr algn="just"/>
            <a:r>
              <a:rPr lang="es-MX" sz="3200" b="1" dirty="0" smtClean="0"/>
              <a:t>5.- EN LOS DEMÁS CASOS EN QUE ESTA LEY EXPRESAMENTE LO ORDENE.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187054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/>
              <a:t>ACUSACIÓN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600" b="1" dirty="0" smtClean="0"/>
              <a:t>ART. 307 L.J.A.</a:t>
            </a:r>
          </a:p>
          <a:p>
            <a:pPr algn="just"/>
            <a:r>
              <a:rPr lang="es-MX" b="1" dirty="0" smtClean="0"/>
              <a:t>ES LA PRETENSIÓN EJERCIDA POR EL M.P. ANTE EL JUEZ DE CONTROL RESPECTO DE UNA RESOLUCIÓN DEFINITIVA DE RESPONSABILIDAD, MEDIANTE LA APORTACIÓN DE DATOS O MEDIOS DE PRUEBA QUE DESTRUYAN EL PRINCIPIO DE PRESUNCIÓN DE INOCENCIA DEL ADOLESCENTE.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05659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4000" dirty="0" smtClean="0"/>
              <a:t>CONTENIDO DE LA ACUSACIÓN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sz="8000" b="1" dirty="0" smtClean="0"/>
          </a:p>
          <a:p>
            <a:pPr algn="ctr"/>
            <a:r>
              <a:rPr lang="es-MX" sz="8000" b="1" dirty="0" smtClean="0"/>
              <a:t>ART. 308 L.J.A.</a:t>
            </a:r>
            <a:endParaRPr lang="es-MX" sz="8000" b="1" dirty="0"/>
          </a:p>
        </p:txBody>
      </p:sp>
    </p:spTree>
    <p:extLst>
      <p:ext uri="{BB962C8B-B14F-4D97-AF65-F5344CB8AC3E}">
        <p14:creationId xmlns:p14="http://schemas.microsoft.com/office/powerpoint/2010/main" val="4076514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4000" dirty="0" smtClean="0"/>
              <a:t>OFRECIMIENTO DE MEDIOS DE PRUEBA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s-MX" sz="7200" b="1" dirty="0" smtClean="0"/>
          </a:p>
          <a:p>
            <a:pPr algn="ctr"/>
            <a:r>
              <a:rPr lang="es-MX" sz="7200" b="1" dirty="0" smtClean="0"/>
              <a:t>ART. 309 L.J.A.</a:t>
            </a:r>
            <a:endParaRPr lang="es-MX" sz="7200" b="1" dirty="0"/>
          </a:p>
        </p:txBody>
      </p:sp>
    </p:spTree>
    <p:extLst>
      <p:ext uri="{BB962C8B-B14F-4D97-AF65-F5344CB8AC3E}">
        <p14:creationId xmlns:p14="http://schemas.microsoft.com/office/powerpoint/2010/main" val="60808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/>
              <a:t>ETAPA INTERMEDIA</a:t>
            </a:r>
            <a:endParaRPr lang="es-MX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600" b="1" dirty="0" smtClean="0"/>
              <a:t>ART. 310 L.J.A.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b="1" u="sng" dirty="0" smtClean="0"/>
              <a:t>OBJETO</a:t>
            </a:r>
            <a:r>
              <a:rPr lang="es-MX" b="1" dirty="0" smtClean="0"/>
              <a:t>: EL OFRECIMIENTO Y ADMISIÓN DE PRUEBAS, ASÍ COMO LA DEPURACIÓN DE LOS HECHOS CONTROVERTIDOS Y LA DETERMINACIÓN DEL DAÑO CAUSADO POR LA CONDUCTA CONSIDERADA POR LA LEY COMO DELITO, QUE SERÁN MATERIA DE JUICIO ORAL.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0069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 smtClean="0"/>
              <a:t>CITACIÓN A LA AUDIENCIA</a:t>
            </a:r>
            <a:endParaRPr lang="es-MX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600" b="1" dirty="0" smtClean="0"/>
              <a:t>ART. 311 L.J.A.</a:t>
            </a:r>
          </a:p>
          <a:p>
            <a:pPr algn="just"/>
            <a:r>
              <a:rPr lang="es-MX" b="1" u="sng" dirty="0" smtClean="0"/>
              <a:t>PRESENTADA LA ACUSACIÓN, DENTRO DE LAS VEINTICUATRO HORAS SIGUIENTES</a:t>
            </a:r>
            <a:r>
              <a:rPr lang="es-MX" b="1" dirty="0" smtClean="0"/>
              <a:t> EL JUEZ DE CONTROL ORDENARÁ SU NOTIFICACIÓN A LAS PARTES Y EN EL MISMO ACUERDO SE LES CITARÁ A LA AUDIENCIA INTERMEDIA.</a:t>
            </a:r>
          </a:p>
          <a:p>
            <a:pPr algn="just"/>
            <a:r>
              <a:rPr lang="es-MX" b="1" dirty="0" smtClean="0"/>
              <a:t>LA QUE DEBERÁ TENER LUGAR EN UN </a:t>
            </a:r>
            <a:r>
              <a:rPr lang="es-MX" b="1" u="sng" dirty="0" smtClean="0"/>
              <a:t>PLAZO NO MENOR A DIEZ NI MAYOR A QUINCE DÍAS, CONTADOS A PARTIR DE LA NOTIFICACIÓN</a:t>
            </a:r>
            <a:r>
              <a:rPr lang="es-MX" b="1" dirty="0" smtClean="0"/>
              <a:t>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5652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4400" dirty="0" smtClean="0"/>
              <a:t>ACTUACIÓN DE LA PARTE COADYUVANTE</a:t>
            </a:r>
            <a:endParaRPr lang="es-MX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/>
              <a:t>ART. 312 L.J.A.</a:t>
            </a:r>
          </a:p>
          <a:p>
            <a:pPr algn="just"/>
            <a:r>
              <a:rPr lang="es-MX" sz="3200" b="1" u="sng" dirty="0" smtClean="0"/>
              <a:t>HASTA CINCO DÍAS ANTES</a:t>
            </a:r>
            <a:r>
              <a:rPr lang="es-MX" sz="3200" b="1" dirty="0" smtClean="0"/>
              <a:t> DE LA FECHA FIJADA PARA LA REALIZACIÓN DE LA AUDIENCIA INTERMEDIA, LA VÍCTIMA EN SU CALIDAD DE PARTE COADYUVANTE, PODRÁ …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46869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Plazo judicial para el cierre de la investigación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000" b="1" dirty="0" smtClean="0"/>
              <a:t>ART. 301 L.J.A.</a:t>
            </a:r>
          </a:p>
          <a:p>
            <a:pPr marL="0" indent="0" algn="just">
              <a:buNone/>
            </a:pPr>
            <a:endParaRPr lang="es-MX" sz="6000" b="1" dirty="0" smtClean="0"/>
          </a:p>
          <a:p>
            <a:pPr algn="just"/>
            <a:r>
              <a:rPr lang="es-MX" sz="6000" b="1" dirty="0" smtClean="0"/>
              <a:t>PLAZO NO MAYOR A </a:t>
            </a:r>
            <a:r>
              <a:rPr lang="es-MX" sz="6000" b="1" u="sng" dirty="0" smtClean="0"/>
              <a:t>SEIS MESES</a:t>
            </a:r>
            <a:r>
              <a:rPr lang="es-MX" sz="6000" b="1" dirty="0" smtClean="0"/>
              <a:t>.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127678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b="1" dirty="0" smtClean="0"/>
              <a:t>I.- FORMULAR ACUSACIÓN O ADHERIRSE A LA FORMULADA POR EL M.P.</a:t>
            </a:r>
          </a:p>
          <a:p>
            <a:pPr marL="0" indent="0" algn="just">
              <a:buNone/>
            </a:pPr>
            <a:endParaRPr lang="es-MX" sz="3600" b="1" dirty="0" smtClean="0"/>
          </a:p>
          <a:p>
            <a:pPr algn="just"/>
            <a:r>
              <a:rPr lang="es-MX" sz="3600" b="1" dirty="0" smtClean="0"/>
              <a:t>II.- SEÑALAR, EN SU CASO, LOS VICIOS FORMALES DEL ESCRITO DE ACUSACIÓN Y REQUERIR SU CORRECCIÓN.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16115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III.- OFRECER LA PRUEBA QUE ESTIME NECESARIA PARA SUSTENTAR SU ACUSACIÓN  O COMPLEMENTAR LA DEL M.P.</a:t>
            </a:r>
          </a:p>
          <a:p>
            <a:pPr marL="0" indent="0" algn="just">
              <a:buNone/>
            </a:pPr>
            <a:endParaRPr lang="es-MX" sz="2800" b="1" dirty="0" smtClean="0"/>
          </a:p>
          <a:p>
            <a:pPr algn="just"/>
            <a:r>
              <a:rPr lang="es-MX" sz="2800" b="1" dirty="0" smtClean="0"/>
              <a:t>IV.- CONCRETAR SUS PRETENSIONES, OFRECER PRUEBAS PARA EL JUICIO ORAL Y CUANTIFICAR EL MONTO DE LOS DAÑOS Y PERJUICIOS.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90424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b="1" dirty="0" smtClean="0"/>
              <a:t>LAS ACTUACIONES DE LA VÍCTIMA A QUE SE REFIERE EL ART. 312 DE LA LEY, DEBERÁN SER NOTIFICADAS AL ADOLESCENTE, A MÁS TARDAR </a:t>
            </a:r>
            <a:r>
              <a:rPr lang="es-MX" sz="3600" b="1" u="sng" dirty="0" smtClean="0"/>
              <a:t>TRES DÍAS ANTES</a:t>
            </a:r>
            <a:r>
              <a:rPr lang="es-MX" sz="3600" b="1" dirty="0" smtClean="0"/>
              <a:t> DE LA REALIZACIÓN DE LA AUDIENCIA INTERMEDIA.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4732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Actuaciones del adolescente y su defensor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ART. 313 L.J.A.</a:t>
            </a:r>
          </a:p>
          <a:p>
            <a:pPr algn="just"/>
            <a:r>
              <a:rPr lang="es-MX" sz="3600" b="1" dirty="0" smtClean="0"/>
              <a:t>ANTES DEL INICIO DE LA AUDIENCIA INTERMEDIA, POR ESCRITO, O AL INICIO DE LA MISMA, EN FORMA VERBAL, EL JOVEN O SU DEFENSOR PODRÁN: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260071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b="1" dirty="0" smtClean="0"/>
              <a:t>I.- SEÑALAR LOS VICIOS FORMALES DEL ESCRITO DE ACUSACIÓN Y, SI LO CONSIDERA PERTINENTE, SOLICITAR SU CORRECCIÓN.</a:t>
            </a:r>
          </a:p>
          <a:p>
            <a:pPr algn="just"/>
            <a:r>
              <a:rPr lang="es-MX" sz="4000" b="1" dirty="0" smtClean="0"/>
              <a:t>II.- DEDUCIR EXCEPCIONES (DEL ART. 314)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347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200" b="1" dirty="0" smtClean="0"/>
              <a:t>III.- EXPONER LOS ARGUMENTOS DE DEFENSA QUE CONSIDERE NECESARIOS Y OFRECER LOS MEDIOS DE PRUEBA QUE DESEA SE RECIBAN EN LA AUDIENCIA DE JUICIO ORAL (EN LOS TÉRMINOS PREVISTOS PARA LA ACUSACIÓN).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6040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b="1" dirty="0" smtClean="0"/>
              <a:t>IV.- OFRECER LOS MEDIOS DE PRUEBA RELATIVOS A LA INDIVIDUALIZACIÓN DE LA MEDIDA O SUSPENSIÓN DE LA MISMA.</a:t>
            </a:r>
          </a:p>
          <a:p>
            <a:pPr algn="just"/>
            <a:r>
              <a:rPr lang="es-MX" sz="3200" b="1" u="sng" dirty="0" smtClean="0"/>
              <a:t>DICHO OFRECIMIENTO NO CONSTITUYE AUTOINCRIMINACIÓN.</a:t>
            </a:r>
            <a:endParaRPr lang="es-MX" sz="3200" b="1" u="sng" dirty="0"/>
          </a:p>
        </p:txBody>
      </p:sp>
    </p:spTree>
    <p:extLst>
      <p:ext uri="{BB962C8B-B14F-4D97-AF65-F5344CB8AC3E}">
        <p14:creationId xmlns:p14="http://schemas.microsoft.com/office/powerpoint/2010/main" val="350702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b="1" dirty="0" smtClean="0"/>
              <a:t>V.- PROPONER LA SUSPENSIÓN CONDICIONAL DEL PROCESO O ALGUNOS DE LOS MEDIOS DE SOLUCIÓN ALTERNA DE CONTROVERSIAS.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287276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EXCEPCIONES DE PREVIO Y ESPECIAL PRONUNCIAMIENTO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I.- INCOMPETENCIA.</a:t>
            </a:r>
          </a:p>
          <a:p>
            <a:pPr algn="just"/>
            <a:r>
              <a:rPr lang="es-MX" sz="3200" b="1" dirty="0" smtClean="0"/>
              <a:t>II.- LITISPENDENCIA.</a:t>
            </a:r>
          </a:p>
          <a:p>
            <a:pPr algn="just"/>
            <a:r>
              <a:rPr lang="es-MX" sz="3200" b="1" dirty="0" smtClean="0"/>
              <a:t>III.- COSA JUZGADA.</a:t>
            </a:r>
          </a:p>
          <a:p>
            <a:pPr algn="just"/>
            <a:r>
              <a:rPr lang="es-MX" sz="3200" b="1" dirty="0" smtClean="0"/>
              <a:t>IV.- FALTA DE REQUISITO DE PROCEDIBILIDAD, CUANDO LA LEY LO EXIJA.</a:t>
            </a:r>
          </a:p>
          <a:p>
            <a:pPr algn="just"/>
            <a:r>
              <a:rPr lang="es-MX" sz="3200" b="1" dirty="0" smtClean="0"/>
              <a:t>V.- EXTINCIÓN DE LA ACCIÓN DE REMISIÓN.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409972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LAS EXCEPCIONES CONSISTENTES EN:</a:t>
            </a:r>
          </a:p>
          <a:p>
            <a:pPr lvl="1" algn="just"/>
            <a:r>
              <a:rPr lang="es-MX" sz="3200" dirty="0" smtClean="0"/>
              <a:t>A).- COSA JUZGADA y</a:t>
            </a:r>
          </a:p>
          <a:p>
            <a:pPr lvl="1" algn="just"/>
            <a:r>
              <a:rPr lang="es-MX" sz="3200" dirty="0" smtClean="0"/>
              <a:t>B).- EXTINCIÓN DE LA ACCIÓN DE REMISIÓN.</a:t>
            </a:r>
          </a:p>
          <a:p>
            <a:pPr marL="292608" lvl="1" indent="0" algn="just">
              <a:buNone/>
            </a:pPr>
            <a:r>
              <a:rPr lang="es-MX" sz="3200" b="1" dirty="0" smtClean="0"/>
              <a:t>PODRÁN SER PLANTEADAS Y DISCUTIDAS EN LA AUDIENCIA DE JUICIO ORAL.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37872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TRANSCURRIDO EL PLAZO PARA EL CIERRE, EL M.P. DEBE:</a:t>
            </a:r>
          </a:p>
          <a:p>
            <a:pPr marL="0" indent="0" algn="just">
              <a:buNone/>
            </a:pPr>
            <a:endParaRPr lang="es-MX" sz="3200" b="1" dirty="0" smtClean="0"/>
          </a:p>
          <a:p>
            <a:pPr algn="just"/>
            <a:r>
              <a:rPr lang="es-MX" sz="3200" b="1" dirty="0" smtClean="0"/>
              <a:t>A).- CERRAR LA INVESTIGACIÓN.</a:t>
            </a:r>
          </a:p>
          <a:p>
            <a:pPr marL="0" indent="0" algn="just">
              <a:buNone/>
            </a:pPr>
            <a:endParaRPr lang="es-MX" sz="3200" b="1" dirty="0" smtClean="0"/>
          </a:p>
          <a:p>
            <a:pPr algn="just"/>
            <a:r>
              <a:rPr lang="es-MX" sz="3200" b="1" dirty="0" smtClean="0"/>
              <a:t>B).- SOLICITAR JUSTIFICADAMENTE SU PRÓRROGA.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1805784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DESARROLLO DE LA ETAPA INTERMEDIA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sz="7200" b="1" dirty="0" smtClean="0"/>
          </a:p>
          <a:p>
            <a:pPr algn="ctr"/>
            <a:r>
              <a:rPr lang="es-MX" sz="7200" b="1" dirty="0" smtClean="0"/>
              <a:t>ART. 315 L.J.A.</a:t>
            </a:r>
            <a:endParaRPr lang="es-MX" sz="7200" b="1" dirty="0"/>
          </a:p>
        </p:txBody>
      </p:sp>
    </p:spTree>
    <p:extLst>
      <p:ext uri="{BB962C8B-B14F-4D97-AF65-F5344CB8AC3E}">
        <p14:creationId xmlns:p14="http://schemas.microsoft.com/office/powerpoint/2010/main" val="277973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b="1" dirty="0" smtClean="0"/>
              <a:t>DIRIGIDA POR EL JUEZ DE CONTROL.</a:t>
            </a:r>
          </a:p>
          <a:p>
            <a:pPr marL="0" indent="0" algn="just">
              <a:buNone/>
            </a:pPr>
            <a:endParaRPr lang="es-MX" sz="3600" b="1" dirty="0" smtClean="0"/>
          </a:p>
          <a:p>
            <a:pPr algn="just"/>
            <a:r>
              <a:rPr lang="es-MX" sz="3600" b="1" dirty="0" smtClean="0"/>
              <a:t>SE DESARROLLA ORALMENTE.</a:t>
            </a:r>
          </a:p>
          <a:p>
            <a:pPr marL="0" indent="0" algn="just">
              <a:buNone/>
            </a:pPr>
            <a:endParaRPr lang="es-MX" sz="3600" b="1" dirty="0" smtClean="0"/>
          </a:p>
          <a:p>
            <a:pPr algn="just"/>
            <a:r>
              <a:rPr lang="es-MX" sz="3600" b="1" dirty="0" smtClean="0"/>
              <a:t>DURANTE SU REALIZACIÓN NO SE ADMITIRÁ LA PRESENCIA DE ESCRITOS.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241778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b="1" dirty="0" smtClean="0"/>
              <a:t>AL INICIO DE LA AUDIENCIA, EL JUEZ:</a:t>
            </a:r>
          </a:p>
          <a:p>
            <a:pPr lvl="1" algn="just"/>
            <a:r>
              <a:rPr lang="es-MX" sz="2400" b="1" dirty="0" smtClean="0"/>
              <a:t>1.- SEÑALARÁ SU OBJETO.</a:t>
            </a:r>
          </a:p>
          <a:p>
            <a:pPr lvl="1" algn="just"/>
            <a:r>
              <a:rPr lang="es-MX" sz="2400" b="1" dirty="0" smtClean="0"/>
              <a:t>2.- CONCEDERÁ EL USO DE LA PALABRA A CADA PARTE PARA QUE HAGAN UNA EXPOSICIÓN SINTÉTICA DE SU PRESENTACIÓN, EMPEZANDO POR </a:t>
            </a:r>
            <a:r>
              <a:rPr lang="es-MX" sz="2400" b="1" u="sng" dirty="0" smtClean="0"/>
              <a:t>EL PRESENTANTE DEL M.P., PARTE COADYUVANTE, TERCERO OBJETIVAMENTE RESPONSABLE, DEFENSOR Y ADOLESCENTE</a:t>
            </a:r>
            <a:r>
              <a:rPr lang="es-MX" sz="2400" b="1" dirty="0" smtClean="0"/>
              <a:t>.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40012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b="1" dirty="0" smtClean="0"/>
              <a:t>SI EL ADOLESCENTE O SU DEFENSOR NO CONTESTARON LA ACUSACIÓN POR ESCRITO, EL JUEZ LES OTORGARÁ LA OPORTUNIDAD DE HACERLO VERBALMENTE.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217897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CUANDO EL </a:t>
            </a:r>
            <a:r>
              <a:rPr lang="es-MX" b="1" dirty="0" smtClean="0"/>
              <a:t>JUEZ</a:t>
            </a:r>
            <a:r>
              <a:rPr lang="es-MX" b="1" dirty="0" smtClean="0"/>
              <a:t>, DE OFICIO O A PETICIÓN DE PARTE, CONSIDERE QUE LA ACUSACIÓN DEL M.P. O LA DE LA PARTE COADYUVANTE, PRESENTAN VICIOS FORMALES, ORDENARÁ QUE SEAN SUBSANADOS.</a:t>
            </a:r>
          </a:p>
          <a:p>
            <a:pPr algn="just"/>
            <a:r>
              <a:rPr lang="es-MX" b="1" dirty="0" smtClean="0"/>
              <a:t>SI FUERE POSIBLE, SIN SUSPENDER LA AUDIENCIA.</a:t>
            </a:r>
          </a:p>
          <a:p>
            <a:pPr algn="just"/>
            <a:r>
              <a:rPr lang="es-MX" b="1" dirty="0" smtClean="0"/>
              <a:t>SI NO ES POSIBLE, EL JUEZ SEÑALARÁ UN PLAZO QUE NO EXCEDA </a:t>
            </a:r>
            <a:r>
              <a:rPr lang="es-MX" b="1" u="sng" dirty="0" smtClean="0"/>
              <a:t>DE TRES DÍAS PARA SU CONTINUACIÓN</a:t>
            </a:r>
            <a:r>
              <a:rPr lang="es-MX" b="1" dirty="0" smtClean="0"/>
              <a:t>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6483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DE NO SUBSANARSE LA ACUSACIÓN EN EL PLAZO SEÑALADO POR EL JUEZ, SE CONTINUARÁ CON LA SECUELA PROCESAL.</a:t>
            </a:r>
          </a:p>
          <a:p>
            <a:pPr algn="just"/>
            <a:endParaRPr lang="es-MX" sz="2800" b="1" dirty="0" smtClean="0"/>
          </a:p>
          <a:p>
            <a:pPr algn="just"/>
            <a:r>
              <a:rPr lang="es-MX" sz="2800" b="1" dirty="0" smtClean="0"/>
              <a:t>DÁNDOSE VISTA AL FISCAL GENERAL DEL ESTADO, PARA EFECTOS DE LA RESPONSABILIDAD EN QUE SE HUBIERE INCURRIDO.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71361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LA PARTE COADYUVANTE Y EL TERCERO OBJETIVAMENTE RESPONSABLE TAMBIÉN DEBEN CONCURRIR A LA AUDIENCIA.</a:t>
            </a:r>
          </a:p>
          <a:p>
            <a:pPr marL="0" indent="0" algn="just">
              <a:buNone/>
            </a:pPr>
            <a:endParaRPr lang="es-MX" sz="2800" b="1" dirty="0" smtClean="0"/>
          </a:p>
          <a:p>
            <a:pPr algn="just"/>
            <a:r>
              <a:rPr lang="es-MX" sz="2800" b="1" dirty="0" smtClean="0"/>
              <a:t>PERO SU INASISTENCIA NO SUSPENDE EL ACTO.</a:t>
            </a:r>
          </a:p>
          <a:p>
            <a:pPr marL="0" indent="0" algn="just">
              <a:buNone/>
            </a:pPr>
            <a:endParaRPr lang="es-MX" sz="2800" b="1" dirty="0" smtClean="0"/>
          </a:p>
          <a:p>
            <a:pPr algn="just"/>
            <a:r>
              <a:rPr lang="es-MX" sz="2800" b="1" dirty="0" smtClean="0"/>
              <a:t>SE TENDRÁ POR DESISTIDA LA ACUSACIÓN COADYUVANTE.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1535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b="1" dirty="0" smtClean="0"/>
              <a:t>EL JUEZ EVITARÁ QUE, EN LA AUDIENCIA INTERMEDIA, SE DISCUTAN CUESTIONES QUE SON PROPIAS DEL JUICIO ORAL.</a:t>
            </a:r>
            <a:endParaRPr lang="es-MX" sz="4800" b="1" dirty="0"/>
          </a:p>
        </p:txBody>
      </p:sp>
    </p:spTree>
    <p:extLst>
      <p:ext uri="{BB962C8B-B14F-4D97-AF65-F5344CB8AC3E}">
        <p14:creationId xmlns:p14="http://schemas.microsoft.com/office/powerpoint/2010/main" val="29253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RESOLUCIÓN DE EXCEPCIONES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sz="7200" b="1" dirty="0" smtClean="0"/>
          </a:p>
          <a:p>
            <a:pPr algn="ctr"/>
            <a:r>
              <a:rPr lang="es-MX" sz="7200" b="1" dirty="0" smtClean="0"/>
              <a:t>ART. 316 L.J.A.</a:t>
            </a:r>
            <a:endParaRPr lang="es-MX" sz="7200" b="1" dirty="0"/>
          </a:p>
        </p:txBody>
      </p:sp>
    </p:spTree>
    <p:extLst>
      <p:ext uri="{BB962C8B-B14F-4D97-AF65-F5344CB8AC3E}">
        <p14:creationId xmlns:p14="http://schemas.microsoft.com/office/powerpoint/2010/main" val="41070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DEBATE ACERCA DE LAS PRUEBAS OFRECIDAS POR LAS PARTES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sz="7200" b="1" dirty="0" smtClean="0"/>
          </a:p>
          <a:p>
            <a:pPr algn="ctr"/>
            <a:r>
              <a:rPr lang="es-MX" sz="7200" b="1" dirty="0" smtClean="0"/>
              <a:t>ART. 317 L.J.A.</a:t>
            </a:r>
          </a:p>
          <a:p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42390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SI EL M.P. NO DECLARA CERRADA LA INVESTIGACIÓN EN EL PLAZO FIJADO, O NO SOLICITA SU PRÓRROGA, SE LE APLICARÁ LA SANCIÓN ADMINISTRATIVA QUE LA LEY DETERMINE Y LAS PARTES PODRÁN SOLICITAR AL JUEZ QUE LO APERCIBA PARA QUE PROCEDA AL CIERRE.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1190450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CONCILIACIÓN EN LA AUDIENCIA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sz="7200" b="1" dirty="0" smtClean="0"/>
          </a:p>
          <a:p>
            <a:pPr algn="ctr"/>
            <a:r>
              <a:rPr lang="es-MX" sz="7200" b="1" dirty="0" smtClean="0"/>
              <a:t>ART. 318 L.J.A.</a:t>
            </a:r>
            <a:endParaRPr lang="es-MX" sz="7200" b="1" dirty="0"/>
          </a:p>
        </p:txBody>
      </p:sp>
    </p:spTree>
    <p:extLst>
      <p:ext uri="{BB962C8B-B14F-4D97-AF65-F5344CB8AC3E}">
        <p14:creationId xmlns:p14="http://schemas.microsoft.com/office/powerpoint/2010/main" val="304843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dirty="0" smtClean="0"/>
              <a:t>ACUERDOS PROBATORIOS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3600" b="1" dirty="0" smtClean="0"/>
              <a:t>ART. 320 L.J.A.</a:t>
            </a:r>
          </a:p>
          <a:p>
            <a:pPr algn="just"/>
            <a:r>
              <a:rPr lang="es-MX" b="1" dirty="0" smtClean="0"/>
              <a:t>LAS PARTES PODRÁN SOLICITAR CONJUNTAMENTE AL JUEZ QUE </a:t>
            </a:r>
            <a:r>
              <a:rPr lang="es-MX" b="1" u="sng" dirty="0" smtClean="0"/>
              <a:t>DÉ POR ACREDITADOS CIERTOS HECHOS</a:t>
            </a:r>
            <a:r>
              <a:rPr lang="es-MX" b="1" dirty="0" smtClean="0"/>
              <a:t>, QUE NO PODRÁN SER DISCUTIDOS EN EL JUICIO ORAL.</a:t>
            </a:r>
          </a:p>
          <a:p>
            <a:pPr algn="just"/>
            <a:r>
              <a:rPr lang="es-MX" b="1" dirty="0" smtClean="0"/>
              <a:t>EL JUEZ AUTORIZARÁ EL ACUERDO PROBATORIO, SIEMPRE Y CUANDO LO CONSIDERE JUSTIFICADO POR EXISTIR ANTECEDENTES DE LA INVESTIGACIÓN CON LOS QUE SE ACREDITE LA CERTEZA DEL HECHO.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5064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EXCLUSIÓN DE MEDIOS DE PRUEBA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sz="7200" b="1" dirty="0" smtClean="0"/>
          </a:p>
          <a:p>
            <a:pPr algn="ctr"/>
            <a:r>
              <a:rPr lang="es-MX" sz="7200" b="1" dirty="0" smtClean="0"/>
              <a:t>ART. 321 L.J.A.</a:t>
            </a:r>
            <a:endParaRPr lang="es-MX" sz="7200" b="1" dirty="0"/>
          </a:p>
        </p:txBody>
      </p:sp>
    </p:spTree>
    <p:extLst>
      <p:ext uri="{BB962C8B-B14F-4D97-AF65-F5344CB8AC3E}">
        <p14:creationId xmlns:p14="http://schemas.microsoft.com/office/powerpoint/2010/main" val="37227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EXCLUSIÓN DE MEDIOS DE PRUEBA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b="1" dirty="0" smtClean="0"/>
              <a:t>IMPERTINENTES.</a:t>
            </a:r>
          </a:p>
          <a:p>
            <a:pPr marL="0" indent="0" algn="just">
              <a:buNone/>
            </a:pPr>
            <a:endParaRPr lang="es-MX" sz="4800" b="1" dirty="0" smtClean="0"/>
          </a:p>
          <a:p>
            <a:pPr algn="just"/>
            <a:r>
              <a:rPr lang="es-MX" sz="4800" b="1" dirty="0" smtClean="0"/>
              <a:t>LAS QUE TENGAN POR OBJETO ACREDITAR HECHOS PÚBLICOS Y NOTORIOS.</a:t>
            </a:r>
            <a:endParaRPr lang="es-MX" sz="4800" b="1" dirty="0"/>
          </a:p>
        </p:txBody>
      </p:sp>
    </p:spTree>
    <p:extLst>
      <p:ext uri="{BB962C8B-B14F-4D97-AF65-F5344CB8AC3E}">
        <p14:creationId xmlns:p14="http://schemas.microsoft.com/office/powerpoint/2010/main" val="127668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>EXCLUSIÓN DE MEDIOS DE PRUEBA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EFECTOS DILATORIOS (REDUCCIÓN DEL NÚMERO DE TESTIGOS, DOCUMENTOS O PERITOS).</a:t>
            </a:r>
          </a:p>
          <a:p>
            <a:pPr marL="0" indent="0" algn="just">
              <a:buNone/>
            </a:pPr>
            <a:endParaRPr lang="es-MX" sz="2800" b="1" dirty="0" smtClean="0"/>
          </a:p>
          <a:p>
            <a:pPr algn="just"/>
            <a:r>
              <a:rPr lang="es-MX" sz="2800" b="1" dirty="0" smtClean="0"/>
              <a:t>CUANDO MEDIANTE ELLOS DESEE ACREDITAR LOS MISMOS HECHOS O CIRCUNSTANCIAS QUE NO GUARDEN </a:t>
            </a:r>
            <a:r>
              <a:rPr lang="es-MX" sz="2800" b="1" u="sng" dirty="0" smtClean="0"/>
              <a:t>PERTINENCIA SUSTANCIAL</a:t>
            </a:r>
            <a:r>
              <a:rPr lang="es-MX" sz="2800" b="1" dirty="0" smtClean="0"/>
              <a:t> CON LA MATERIA DE JUICIO.</a:t>
            </a:r>
          </a:p>
          <a:p>
            <a:pPr algn="just"/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1568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PRUEBAS QUE PROVEGAN DE ACTUACIONES O DILIGENCIAS QUE HAYAN SIDO DECLARADAS NULAS.</a:t>
            </a:r>
          </a:p>
          <a:p>
            <a:pPr marL="0" indent="0" algn="just">
              <a:buNone/>
            </a:pPr>
            <a:endParaRPr lang="es-MX" sz="3200" b="1" dirty="0"/>
          </a:p>
          <a:p>
            <a:pPr algn="just"/>
            <a:r>
              <a:rPr lang="es-MX" sz="3200" b="1" dirty="0" smtClean="0"/>
              <a:t>Y AQUELLAS QUE HAYAN SIDO OBTENIDAS CON INOBSERVANCIA DE GARANTÍAS FUNDAMENTALES.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52930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b="1" dirty="0" smtClean="0"/>
              <a:t>EN LOS CASOS DE LAS CONDUCTAS CONSIDERADAS COMO DELITOS CONTRA EL LIBRE DESARROLLO DE LA PERSONALIDAD, EL JUEZ EXCLUIRÁ LA PRUEBA QUE PRETENDA RENDIRSE SOBRE LA CONDUCTA SEXUAL ANTERIOR O POSTERIOR DE LA VÍCTIMA.</a:t>
            </a:r>
          </a:p>
          <a:p>
            <a:pPr algn="just"/>
            <a:r>
              <a:rPr lang="es-MX" b="1" dirty="0" smtClean="0"/>
              <a:t>A MENOS QUE SEA ESTRICTAMENTE NECESARIO PARA EL ESCLARECIMIENTO DE LOS HECHOS.</a:t>
            </a:r>
          </a:p>
          <a:p>
            <a:pPr algn="just"/>
            <a:r>
              <a:rPr lang="es-MX" b="1" dirty="0" smtClean="0"/>
              <a:t>SE ADOPTARÁN LAS MEDIDAS DE PROTECCIÓN ADECUADAS PARA LA VÍCTIMA.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705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LAS DEMÁS PRUEBAS QUE SE HAYAN OFRECIDO SERÁN ADMITIDAS POR EL JUEZ DE CONTROL AL DICTAR EL AUTO DE APERTURA DE JUICIO ORAL.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174444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DECISIONES PREVIAS AL AUTO DE APERTURA A JUICIO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sz="7200" b="1" dirty="0" smtClean="0"/>
          </a:p>
          <a:p>
            <a:pPr algn="ctr"/>
            <a:r>
              <a:rPr lang="es-MX" sz="7200" b="1" dirty="0" smtClean="0"/>
              <a:t>ART. 322 L.J.A.</a:t>
            </a:r>
            <a:endParaRPr lang="es-MX" sz="7200" b="1" dirty="0"/>
          </a:p>
        </p:txBody>
      </p:sp>
    </p:spTree>
    <p:extLst>
      <p:ext uri="{BB962C8B-B14F-4D97-AF65-F5344CB8AC3E}">
        <p14:creationId xmlns:p14="http://schemas.microsoft.com/office/powerpoint/2010/main" val="256424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Auto de apertura de juicio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sz="8000" dirty="0" smtClean="0"/>
          </a:p>
          <a:p>
            <a:pPr algn="ctr"/>
            <a:r>
              <a:rPr lang="es-MX" sz="8000" dirty="0" smtClean="0"/>
              <a:t>ART. 323 L.J.A.</a:t>
            </a:r>
            <a:endParaRPr lang="es-MX" sz="8000" dirty="0"/>
          </a:p>
        </p:txBody>
      </p:sp>
    </p:spTree>
    <p:extLst>
      <p:ext uri="{BB962C8B-B14F-4D97-AF65-F5344CB8AC3E}">
        <p14:creationId xmlns:p14="http://schemas.microsoft.com/office/powerpoint/2010/main" val="164995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EL JUEZ DE CONTROL APERCIBIRÁ AL SUPERIOR JERÁRQUICO DEL FISCAL, PARA QUE CIERRE LA INVESTIGACIÓN EN EL PLAZO DE </a:t>
            </a:r>
            <a:r>
              <a:rPr lang="es-MX" sz="4400" b="1" u="sng" dirty="0" smtClean="0"/>
              <a:t>CINCO DÍAS</a:t>
            </a:r>
            <a:r>
              <a:rPr lang="es-MX" sz="4400" b="1" dirty="0" smtClean="0"/>
              <a:t>.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2378885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TRANSCURRIDO ESE PLAZO SIN QUE SE CIERRE LA INVESTIGACIÓN, EL JUEZ:</a:t>
            </a:r>
          </a:p>
          <a:p>
            <a:pPr algn="just"/>
            <a:r>
              <a:rPr lang="es-MX" sz="2800" b="1" dirty="0" smtClean="0"/>
              <a:t>A).- DECLARARÁ EXTINGUIDA LA ACCIÓN DE REMISIÓN.</a:t>
            </a:r>
          </a:p>
          <a:p>
            <a:pPr algn="just"/>
            <a:r>
              <a:rPr lang="es-MX" sz="2800" b="1" dirty="0" smtClean="0"/>
              <a:t>B).- Y DECRETARÁ EL SOBRESEIMIENTO.</a:t>
            </a:r>
          </a:p>
          <a:p>
            <a:pPr algn="just"/>
            <a:r>
              <a:rPr lang="es-MX" sz="2800" b="1" dirty="0" smtClean="0"/>
              <a:t> SIN PERJUICIO DE LA RESPONSABILIDAD PERSONAL DE LOS REPRESENTANTES DEL MINISTERIO PÚBLICO.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519578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CIERRE DE LA INVESTIGACIÓN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4000" b="1" dirty="0" smtClean="0"/>
              <a:t>ART. 302 L.J.A.</a:t>
            </a:r>
          </a:p>
          <a:p>
            <a:pPr algn="just"/>
            <a:r>
              <a:rPr lang="es-MX" b="1" dirty="0" smtClean="0"/>
              <a:t>CERRADA LA INVESTIGACIÓN, EL M.P. DENTRO DE LOS </a:t>
            </a:r>
            <a:r>
              <a:rPr lang="es-MX" b="1" u="sng" dirty="0" smtClean="0"/>
              <a:t>DIEZ DÍAS SIGUIENTES</a:t>
            </a:r>
            <a:r>
              <a:rPr lang="es-MX" b="1" dirty="0" smtClean="0"/>
              <a:t> PODRÁ:</a:t>
            </a:r>
          </a:p>
          <a:p>
            <a:pPr algn="just"/>
            <a:r>
              <a:rPr lang="es-MX" sz="3200" b="1" dirty="0" smtClean="0"/>
              <a:t>I.- FORMULAR ACUSACIÓN.</a:t>
            </a:r>
          </a:p>
          <a:p>
            <a:pPr algn="just"/>
            <a:r>
              <a:rPr lang="es-MX" sz="3200" b="1" dirty="0" smtClean="0"/>
              <a:t>II.- SOLICITAR EL SOBRESEIMIENTO TOTAL O PARCIAL.</a:t>
            </a:r>
          </a:p>
          <a:p>
            <a:pPr algn="just"/>
            <a:r>
              <a:rPr lang="es-MX" sz="3200" b="1" dirty="0" smtClean="0"/>
              <a:t>III.- PEDIR LA SUSPENSIÓN DEL PROCESO.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78991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/>
              <a:t>SOBRESEIMIENTO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600" b="1" dirty="0" smtClean="0"/>
              <a:t>ART. 303 L.J.A.</a:t>
            </a:r>
          </a:p>
          <a:p>
            <a:pPr algn="just"/>
            <a:r>
              <a:rPr lang="es-MX" b="1" dirty="0" smtClean="0"/>
              <a:t>HIPÓTESIS:</a:t>
            </a:r>
          </a:p>
          <a:p>
            <a:pPr algn="just"/>
            <a:r>
              <a:rPr lang="es-MX" b="1" dirty="0" smtClean="0"/>
              <a:t>1.- EL HECHO NO SE COMETIÓ O NO CONSTITUYE UNA CONDUCTA CONSIDERADA POR LA LEY COMO DELITO.</a:t>
            </a:r>
          </a:p>
          <a:p>
            <a:pPr algn="just"/>
            <a:r>
              <a:rPr lang="es-MX" b="1" dirty="0" smtClean="0"/>
              <a:t>2.- APAREZCA CLARAMENTE ESTABLECIDA LA INOCENCIA DEL ADOLESCENTE.</a:t>
            </a:r>
          </a:p>
          <a:p>
            <a:pPr algn="just"/>
            <a:r>
              <a:rPr lang="es-MX" b="1" dirty="0" smtClean="0"/>
              <a:t>3.- EL ADOLESCENTE ESTÉ EXENTO DE RESPONSABILIDAD.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50520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4.- AGOTADA LA INVESTIGACIÓN, EL M.P. ESTIME QUE NO CUENTA CON LOS ELEMENTOS SUFICIENTES PARA FUNDAR UNA ACUSACIÓN.</a:t>
            </a:r>
          </a:p>
          <a:p>
            <a:pPr algn="just"/>
            <a:r>
              <a:rPr lang="es-MX" sz="2800" b="1" dirty="0" smtClean="0"/>
              <a:t>5.- LA ACCIÓN DE REMISIÓN SE HUBIERE EXTINGUIDO POR ALGUNOS DE LOS MOTIVOS ESTABLECIDOS EN LA LEY.</a:t>
            </a:r>
          </a:p>
          <a:p>
            <a:pPr algn="just"/>
            <a:r>
              <a:rPr lang="es-MX" sz="2800" b="1" dirty="0" smtClean="0"/>
              <a:t>6.- UNA LEY POSTERIOR SUPRIMA EL CARÁCTER ILÍCITO DE LA CONDUCTA.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914845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Clarida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701</TotalTime>
  <Words>1604</Words>
  <Application>Microsoft Office PowerPoint</Application>
  <PresentationFormat>Presentación en pantalla (4:3)</PresentationFormat>
  <Paragraphs>154</Paragraphs>
  <Slides>49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0" baseType="lpstr">
      <vt:lpstr>Opulento</vt:lpstr>
      <vt:lpstr>Etapa intermedia</vt:lpstr>
      <vt:lpstr>Plazo judicial para el cierre de la investigación</vt:lpstr>
      <vt:lpstr>Presentación de PowerPoint</vt:lpstr>
      <vt:lpstr>Presentación de PowerPoint</vt:lpstr>
      <vt:lpstr>Presentación de PowerPoint</vt:lpstr>
      <vt:lpstr>Presentación de PowerPoint</vt:lpstr>
      <vt:lpstr>CIERRE DE LA INVESTIGACIÓN</vt:lpstr>
      <vt:lpstr>SOBRESEIMIENTO</vt:lpstr>
      <vt:lpstr>Presentación de PowerPoint</vt:lpstr>
      <vt:lpstr>Presentación de PowerPoint</vt:lpstr>
      <vt:lpstr>Presentación de PowerPoint</vt:lpstr>
      <vt:lpstr>Suspensión del proceso</vt:lpstr>
      <vt:lpstr>Presentación de PowerPoint</vt:lpstr>
      <vt:lpstr>ACUSACIÓN</vt:lpstr>
      <vt:lpstr>CONTENIDO DE LA ACUSACIÓN</vt:lpstr>
      <vt:lpstr>OFRECIMIENTO DE MEDIOS DE PRUEBA</vt:lpstr>
      <vt:lpstr>ETAPA INTERMEDIA</vt:lpstr>
      <vt:lpstr>CITACIÓN A LA AUDIENCIA</vt:lpstr>
      <vt:lpstr>ACTUACIÓN DE LA PARTE COADYUVANTE</vt:lpstr>
      <vt:lpstr>Presentación de PowerPoint</vt:lpstr>
      <vt:lpstr>Presentación de PowerPoint</vt:lpstr>
      <vt:lpstr>Presentación de PowerPoint</vt:lpstr>
      <vt:lpstr>Actuaciones del adolescente y su defensor</vt:lpstr>
      <vt:lpstr>Presentación de PowerPoint</vt:lpstr>
      <vt:lpstr>Presentación de PowerPoint</vt:lpstr>
      <vt:lpstr>Presentación de PowerPoint</vt:lpstr>
      <vt:lpstr>Presentación de PowerPoint</vt:lpstr>
      <vt:lpstr>EXCEPCIONES DE PREVIO Y ESPECIAL PRONUNCIAMIENTO</vt:lpstr>
      <vt:lpstr>Presentación de PowerPoint</vt:lpstr>
      <vt:lpstr>DESARROLLO DE LA ETAPA INTERMEDIA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RESOLUCIÓN DE EXCEPCIONES</vt:lpstr>
      <vt:lpstr>DEBATE ACERCA DE LAS PRUEBAS OFRECIDAS POR LAS PARTES</vt:lpstr>
      <vt:lpstr>CONCILIACIÓN EN LA AUDIENCIA</vt:lpstr>
      <vt:lpstr>ACUERDOS PROBATORIOS</vt:lpstr>
      <vt:lpstr>EXCLUSIÓN DE MEDIOS DE PRUEBA</vt:lpstr>
      <vt:lpstr>EXCLUSIÓN DE MEDIOS DE PRUEBA</vt:lpstr>
      <vt:lpstr>EXCLUSIÓN DE MEDIOS DE PRUEBA</vt:lpstr>
      <vt:lpstr>Presentación de PowerPoint</vt:lpstr>
      <vt:lpstr>Presentación de PowerPoint</vt:lpstr>
      <vt:lpstr>Presentación de PowerPoint</vt:lpstr>
      <vt:lpstr>DECISIONES PREVIAS AL AUTO DE APERTURA A JUICIO</vt:lpstr>
      <vt:lpstr>Auto de apertura de juicio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Etapa intermedia</dc:title>
  <dc:creator>Luis Solis</dc:creator>
  <cp:lastModifiedBy>capacitacion</cp:lastModifiedBy>
  <cp:revision>25</cp:revision>
  <dcterms:created xsi:type="dcterms:W3CDTF">2015-03-25T15:30:09Z</dcterms:created>
  <dcterms:modified xsi:type="dcterms:W3CDTF">2015-03-28T18:50:30Z</dcterms:modified>
</cp:coreProperties>
</file>