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83" r:id="rId2"/>
    <p:sldId id="282" r:id="rId3"/>
    <p:sldId id="281" r:id="rId4"/>
    <p:sldId id="280" r:id="rId5"/>
    <p:sldId id="286" r:id="rId6"/>
    <p:sldId id="279" r:id="rId7"/>
    <p:sldId id="278" r:id="rId8"/>
    <p:sldId id="277" r:id="rId9"/>
    <p:sldId id="276" r:id="rId10"/>
    <p:sldId id="275" r:id="rId11"/>
    <p:sldId id="274" r:id="rId12"/>
    <p:sldId id="285" r:id="rId13"/>
    <p:sldId id="284" r:id="rId14"/>
    <p:sldId id="273" r:id="rId15"/>
    <p:sldId id="272" r:id="rId16"/>
    <p:sldId id="256" r:id="rId17"/>
    <p:sldId id="259" r:id="rId18"/>
    <p:sldId id="257" r:id="rId19"/>
    <p:sldId id="258" r:id="rId20"/>
    <p:sldId id="260" r:id="rId21"/>
    <p:sldId id="261" r:id="rId22"/>
    <p:sldId id="262" r:id="rId23"/>
    <p:sldId id="263" r:id="rId24"/>
    <p:sldId id="264" r:id="rId25"/>
    <p:sldId id="265" r:id="rId26"/>
    <p:sldId id="266" r:id="rId27"/>
    <p:sldId id="267" r:id="rId28"/>
    <p:sldId id="268" r:id="rId29"/>
    <p:sldId id="270"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269" r:id="rId5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ED7D"/>
    <a:srgbClr val="F7A7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75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_rels/data2.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C53787-EA18-4DEB-9440-F030DD74F396}" type="doc">
      <dgm:prSet loTypeId="urn:microsoft.com/office/officeart/2005/8/layout/hProcess9" loCatId="process" qsTypeId="urn:microsoft.com/office/officeart/2005/8/quickstyle/simple1" qsCatId="simple" csTypeId="urn:microsoft.com/office/officeart/2005/8/colors/accent1_2" csCatId="accent1" phldr="1"/>
      <dgm:spPr/>
    </dgm:pt>
    <dgm:pt modelId="{E1F796C4-3E67-46B4-A257-E4083E1A1706}">
      <dgm:prSet phldrT="[Texto]" custT="1"/>
      <dgm:spPr>
        <a:blipFill dpi="0" rotWithShape="0">
          <a:blip xmlns:r="http://schemas.openxmlformats.org/officeDocument/2006/relationships" r:embed="rId1">
            <a:alphaModFix amt="16000"/>
          </a:blip>
          <a:srcRect/>
          <a:stretch>
            <a:fillRect/>
          </a:stretch>
        </a:blipFill>
      </dgm:spPr>
      <dgm:t>
        <a:bodyPr/>
        <a:lstStyle/>
        <a:p>
          <a:r>
            <a:rPr lang="es-MX" sz="1600" dirty="0" smtClean="0">
              <a:solidFill>
                <a:schemeClr val="tx1"/>
              </a:solidFill>
              <a:latin typeface="Times New Roman" pitchFamily="18" charset="0"/>
              <a:cs typeface="Times New Roman" pitchFamily="18" charset="0"/>
            </a:rPr>
            <a:t>FILTRO EN EL CUAL SE </a:t>
          </a:r>
          <a:r>
            <a:rPr lang="es-MX" sz="1600" b="1" dirty="0" smtClean="0">
              <a:solidFill>
                <a:schemeClr val="tx1"/>
              </a:solidFill>
              <a:latin typeface="Times New Roman" pitchFamily="18" charset="0"/>
              <a:cs typeface="Times New Roman" pitchFamily="18" charset="0"/>
            </a:rPr>
            <a:t>DETERMINA</a:t>
          </a:r>
          <a:r>
            <a:rPr lang="es-MX" sz="1600" dirty="0" smtClean="0">
              <a:solidFill>
                <a:schemeClr val="tx1"/>
              </a:solidFill>
              <a:latin typeface="Times New Roman" pitchFamily="18" charset="0"/>
              <a:cs typeface="Times New Roman" pitchFamily="18" charset="0"/>
            </a:rPr>
            <a:t> SI LA SOLICITUD DEL USUARIO, CORRESPONDE A LOS SERVICIOS QUE BRINDA LA DIRECCIÓN O EN SU DEFECTO CANALIZAR AL USUARIO AL AREA CORRESPONDIENTE DE LA FISCALÍA.</a:t>
          </a:r>
          <a:endParaRPr lang="es-MX" sz="1600" dirty="0">
            <a:solidFill>
              <a:schemeClr val="tx1"/>
            </a:solidFill>
            <a:latin typeface="Times New Roman" pitchFamily="18" charset="0"/>
            <a:cs typeface="Times New Roman" pitchFamily="18" charset="0"/>
          </a:endParaRPr>
        </a:p>
      </dgm:t>
    </dgm:pt>
    <dgm:pt modelId="{355FA836-B61A-460E-81D9-81278A25AB70}" type="parTrans" cxnId="{37D5771E-8663-46FF-B8DF-9576067BD723}">
      <dgm:prSet/>
      <dgm:spPr/>
      <dgm:t>
        <a:bodyPr/>
        <a:lstStyle/>
        <a:p>
          <a:endParaRPr lang="es-MX"/>
        </a:p>
      </dgm:t>
    </dgm:pt>
    <dgm:pt modelId="{B06E52CE-EEB7-4BC1-BB5D-A5CAFE61770D}" type="sibTrans" cxnId="{37D5771E-8663-46FF-B8DF-9576067BD723}">
      <dgm:prSet/>
      <dgm:spPr/>
      <dgm:t>
        <a:bodyPr/>
        <a:lstStyle/>
        <a:p>
          <a:endParaRPr lang="es-MX"/>
        </a:p>
      </dgm:t>
    </dgm:pt>
    <dgm:pt modelId="{1084A8C9-F785-474E-B65A-F454B789536E}">
      <dgm:prSet phldrT="[Texto]" custT="1"/>
      <dgm:spPr>
        <a:blipFill dpi="0" rotWithShape="0">
          <a:blip xmlns:r="http://schemas.openxmlformats.org/officeDocument/2006/relationships" r:embed="rId1">
            <a:alphaModFix amt="16000"/>
          </a:blip>
          <a:srcRect/>
          <a:stretch>
            <a:fillRect/>
          </a:stretch>
        </a:blipFill>
      </dgm:spPr>
      <dgm:t>
        <a:bodyPr/>
        <a:lstStyle/>
        <a:p>
          <a:r>
            <a:rPr lang="es-MX" sz="1600" dirty="0" smtClean="0">
              <a:solidFill>
                <a:schemeClr val="tx1"/>
              </a:solidFill>
              <a:latin typeface="Times New Roman" pitchFamily="18" charset="0"/>
              <a:cs typeface="Times New Roman" pitchFamily="18" charset="0"/>
            </a:rPr>
            <a:t>SI ES EL CASO EN QUE SE REQUIERA, SE LE TURNARÁ CON UN ASESOR JURÍDICO, SALVO EN LOS CASOS QUE DE LA SIMPLE OBSERVACIÓN O SOLICITUD YA HECHA, SE PUEDA INFERIR QUE NECESITA PREVAMENTE EL APOYO PSICOLÓGICO PARA PODER SEGUIR CON EL PROCESO </a:t>
          </a:r>
          <a:endParaRPr lang="es-MX" sz="1600" dirty="0">
            <a:solidFill>
              <a:schemeClr val="tx1"/>
            </a:solidFill>
            <a:latin typeface="Times New Roman" pitchFamily="18" charset="0"/>
            <a:cs typeface="Times New Roman" pitchFamily="18" charset="0"/>
          </a:endParaRPr>
        </a:p>
      </dgm:t>
    </dgm:pt>
    <dgm:pt modelId="{79B0C7CC-FD04-4288-86A4-4357D69E9EA1}" type="parTrans" cxnId="{877EED00-DA61-48C1-B066-C6BF883FA2AE}">
      <dgm:prSet/>
      <dgm:spPr/>
      <dgm:t>
        <a:bodyPr/>
        <a:lstStyle/>
        <a:p>
          <a:endParaRPr lang="es-MX"/>
        </a:p>
      </dgm:t>
    </dgm:pt>
    <dgm:pt modelId="{24155352-5922-4964-8CCA-0707CC12EA8B}" type="sibTrans" cxnId="{877EED00-DA61-48C1-B066-C6BF883FA2AE}">
      <dgm:prSet/>
      <dgm:spPr/>
      <dgm:t>
        <a:bodyPr/>
        <a:lstStyle/>
        <a:p>
          <a:endParaRPr lang="es-MX"/>
        </a:p>
      </dgm:t>
    </dgm:pt>
    <dgm:pt modelId="{B801D29C-9EA0-47C2-A3D0-A6090D94E644}">
      <dgm:prSet phldrT="[Texto]" custT="1"/>
      <dgm:spPr>
        <a:blipFill dpi="0" rotWithShape="0">
          <a:blip xmlns:r="http://schemas.openxmlformats.org/officeDocument/2006/relationships" r:embed="rId1">
            <a:alphaModFix amt="16000"/>
          </a:blip>
          <a:srcRect/>
          <a:stretch>
            <a:fillRect/>
          </a:stretch>
        </a:blipFill>
      </dgm:spPr>
      <dgm:t>
        <a:bodyPr/>
        <a:lstStyle/>
        <a:p>
          <a:r>
            <a:rPr lang="es-MX" sz="3600" dirty="0" smtClean="0">
              <a:solidFill>
                <a:schemeClr val="tx1"/>
              </a:solidFill>
              <a:latin typeface="Times New Roman" pitchFamily="18" charset="0"/>
              <a:cs typeface="Times New Roman" pitchFamily="18" charset="0"/>
            </a:rPr>
            <a:t>ASESORÍA JURÍDICA</a:t>
          </a:r>
          <a:endParaRPr lang="es-MX" sz="3600" dirty="0">
            <a:solidFill>
              <a:schemeClr val="tx1"/>
            </a:solidFill>
            <a:latin typeface="Times New Roman" pitchFamily="18" charset="0"/>
            <a:cs typeface="Times New Roman" pitchFamily="18" charset="0"/>
          </a:endParaRPr>
        </a:p>
      </dgm:t>
    </dgm:pt>
    <dgm:pt modelId="{F8D87FB4-8D68-4880-9018-836EF11307B0}" type="parTrans" cxnId="{946D6A56-4A41-44CA-95D2-3EDD724B059D}">
      <dgm:prSet/>
      <dgm:spPr/>
      <dgm:t>
        <a:bodyPr/>
        <a:lstStyle/>
        <a:p>
          <a:endParaRPr lang="es-MX"/>
        </a:p>
      </dgm:t>
    </dgm:pt>
    <dgm:pt modelId="{7669EEAA-273A-495F-A547-4B0614ABC3F5}" type="sibTrans" cxnId="{946D6A56-4A41-44CA-95D2-3EDD724B059D}">
      <dgm:prSet/>
      <dgm:spPr/>
      <dgm:t>
        <a:bodyPr/>
        <a:lstStyle/>
        <a:p>
          <a:endParaRPr lang="es-MX"/>
        </a:p>
      </dgm:t>
    </dgm:pt>
    <dgm:pt modelId="{E0356BF1-A1AF-459D-80D0-58C2BB9EB61E}" type="pres">
      <dgm:prSet presAssocID="{79C53787-EA18-4DEB-9440-F030DD74F396}" presName="CompostProcess" presStyleCnt="0">
        <dgm:presLayoutVars>
          <dgm:dir/>
          <dgm:resizeHandles val="exact"/>
        </dgm:presLayoutVars>
      </dgm:prSet>
      <dgm:spPr/>
    </dgm:pt>
    <dgm:pt modelId="{6FCF7DE1-BE90-4677-AEC1-717905B40466}" type="pres">
      <dgm:prSet presAssocID="{79C53787-EA18-4DEB-9440-F030DD74F396}" presName="arrow" presStyleLbl="bgShp" presStyleIdx="0" presStyleCnt="1" custLinFactNeighborX="-8824" custLinFactNeighborY="341"/>
      <dgm:spPr>
        <a:solidFill>
          <a:schemeClr val="accent3">
            <a:lumMod val="60000"/>
            <a:lumOff val="40000"/>
          </a:schemeClr>
        </a:solidFill>
      </dgm:spPr>
    </dgm:pt>
    <dgm:pt modelId="{1CACE196-2ADD-4F9F-A2C3-67515619F783}" type="pres">
      <dgm:prSet presAssocID="{79C53787-EA18-4DEB-9440-F030DD74F396}" presName="linearProcess" presStyleCnt="0"/>
      <dgm:spPr/>
    </dgm:pt>
    <dgm:pt modelId="{F40D7698-E769-4171-9DD3-497304D851E4}" type="pres">
      <dgm:prSet presAssocID="{E1F796C4-3E67-46B4-A257-E4083E1A1706}" presName="textNode" presStyleLbl="node1" presStyleIdx="0" presStyleCnt="3" custScaleX="99043" custScaleY="112987" custLinFactNeighborX="-1750" custLinFactNeighborY="-325">
        <dgm:presLayoutVars>
          <dgm:bulletEnabled val="1"/>
        </dgm:presLayoutVars>
      </dgm:prSet>
      <dgm:spPr/>
      <dgm:t>
        <a:bodyPr/>
        <a:lstStyle/>
        <a:p>
          <a:endParaRPr lang="es-MX"/>
        </a:p>
      </dgm:t>
    </dgm:pt>
    <dgm:pt modelId="{6D864FD7-60AF-4721-9789-21CEBF1A3532}" type="pres">
      <dgm:prSet presAssocID="{B06E52CE-EEB7-4BC1-BB5D-A5CAFE61770D}" presName="sibTrans" presStyleCnt="0"/>
      <dgm:spPr/>
    </dgm:pt>
    <dgm:pt modelId="{DA9817E6-6091-4815-A607-562BADA7A4F5}" type="pres">
      <dgm:prSet presAssocID="{1084A8C9-F785-474E-B65A-F454B789536E}" presName="textNode" presStyleLbl="node1" presStyleIdx="1" presStyleCnt="3" custScaleX="100130" custScaleY="120130">
        <dgm:presLayoutVars>
          <dgm:bulletEnabled val="1"/>
        </dgm:presLayoutVars>
      </dgm:prSet>
      <dgm:spPr/>
      <dgm:t>
        <a:bodyPr/>
        <a:lstStyle/>
        <a:p>
          <a:endParaRPr lang="es-MX"/>
        </a:p>
      </dgm:t>
    </dgm:pt>
    <dgm:pt modelId="{F3336EE4-8A6E-4D0E-89FA-A5E94599D6A6}" type="pres">
      <dgm:prSet presAssocID="{24155352-5922-4964-8CCA-0707CC12EA8B}" presName="sibTrans" presStyleCnt="0"/>
      <dgm:spPr/>
    </dgm:pt>
    <dgm:pt modelId="{1EC7E3E6-C590-4B07-8E3F-C565D0B026FC}" type="pres">
      <dgm:prSet presAssocID="{B801D29C-9EA0-47C2-A3D0-A6090D94E644}" presName="textNode" presStyleLbl="node1" presStyleIdx="2" presStyleCnt="3">
        <dgm:presLayoutVars>
          <dgm:bulletEnabled val="1"/>
        </dgm:presLayoutVars>
      </dgm:prSet>
      <dgm:spPr/>
      <dgm:t>
        <a:bodyPr/>
        <a:lstStyle/>
        <a:p>
          <a:endParaRPr lang="es-MX"/>
        </a:p>
      </dgm:t>
    </dgm:pt>
  </dgm:ptLst>
  <dgm:cxnLst>
    <dgm:cxn modelId="{37D5771E-8663-46FF-B8DF-9576067BD723}" srcId="{79C53787-EA18-4DEB-9440-F030DD74F396}" destId="{E1F796C4-3E67-46B4-A257-E4083E1A1706}" srcOrd="0" destOrd="0" parTransId="{355FA836-B61A-460E-81D9-81278A25AB70}" sibTransId="{B06E52CE-EEB7-4BC1-BB5D-A5CAFE61770D}"/>
    <dgm:cxn modelId="{0EE4EF64-167D-4CBD-AB0F-E247F890130C}" type="presOf" srcId="{E1F796C4-3E67-46B4-A257-E4083E1A1706}" destId="{F40D7698-E769-4171-9DD3-497304D851E4}" srcOrd="0" destOrd="0" presId="urn:microsoft.com/office/officeart/2005/8/layout/hProcess9"/>
    <dgm:cxn modelId="{31D9B847-F78D-40C7-884B-4EFFCA1AA1BC}" type="presOf" srcId="{1084A8C9-F785-474E-B65A-F454B789536E}" destId="{DA9817E6-6091-4815-A607-562BADA7A4F5}" srcOrd="0" destOrd="0" presId="urn:microsoft.com/office/officeart/2005/8/layout/hProcess9"/>
    <dgm:cxn modelId="{8C41AB85-9E5B-45DE-BDF1-4A409FC5AD02}" type="presOf" srcId="{79C53787-EA18-4DEB-9440-F030DD74F396}" destId="{E0356BF1-A1AF-459D-80D0-58C2BB9EB61E}" srcOrd="0" destOrd="0" presId="urn:microsoft.com/office/officeart/2005/8/layout/hProcess9"/>
    <dgm:cxn modelId="{946D6A56-4A41-44CA-95D2-3EDD724B059D}" srcId="{79C53787-EA18-4DEB-9440-F030DD74F396}" destId="{B801D29C-9EA0-47C2-A3D0-A6090D94E644}" srcOrd="2" destOrd="0" parTransId="{F8D87FB4-8D68-4880-9018-836EF11307B0}" sibTransId="{7669EEAA-273A-495F-A547-4B0614ABC3F5}"/>
    <dgm:cxn modelId="{877EED00-DA61-48C1-B066-C6BF883FA2AE}" srcId="{79C53787-EA18-4DEB-9440-F030DD74F396}" destId="{1084A8C9-F785-474E-B65A-F454B789536E}" srcOrd="1" destOrd="0" parTransId="{79B0C7CC-FD04-4288-86A4-4357D69E9EA1}" sibTransId="{24155352-5922-4964-8CCA-0707CC12EA8B}"/>
    <dgm:cxn modelId="{9704C130-0767-43EC-8CD3-C6FF44335D29}" type="presOf" srcId="{B801D29C-9EA0-47C2-A3D0-A6090D94E644}" destId="{1EC7E3E6-C590-4B07-8E3F-C565D0B026FC}" srcOrd="0" destOrd="0" presId="urn:microsoft.com/office/officeart/2005/8/layout/hProcess9"/>
    <dgm:cxn modelId="{95158254-1A9C-4186-9C69-9C5BECCBDE35}" type="presParOf" srcId="{E0356BF1-A1AF-459D-80D0-58C2BB9EB61E}" destId="{6FCF7DE1-BE90-4677-AEC1-717905B40466}" srcOrd="0" destOrd="0" presId="urn:microsoft.com/office/officeart/2005/8/layout/hProcess9"/>
    <dgm:cxn modelId="{74C1A44D-EF50-4D9B-8C1D-F110F85A9404}" type="presParOf" srcId="{E0356BF1-A1AF-459D-80D0-58C2BB9EB61E}" destId="{1CACE196-2ADD-4F9F-A2C3-67515619F783}" srcOrd="1" destOrd="0" presId="urn:microsoft.com/office/officeart/2005/8/layout/hProcess9"/>
    <dgm:cxn modelId="{7F3C2986-D9D8-47E7-B448-3D1E9EDF1767}" type="presParOf" srcId="{1CACE196-2ADD-4F9F-A2C3-67515619F783}" destId="{F40D7698-E769-4171-9DD3-497304D851E4}" srcOrd="0" destOrd="0" presId="urn:microsoft.com/office/officeart/2005/8/layout/hProcess9"/>
    <dgm:cxn modelId="{52955EAC-2CE5-496F-B294-8353FCF3CA6F}" type="presParOf" srcId="{1CACE196-2ADD-4F9F-A2C3-67515619F783}" destId="{6D864FD7-60AF-4721-9789-21CEBF1A3532}" srcOrd="1" destOrd="0" presId="urn:microsoft.com/office/officeart/2005/8/layout/hProcess9"/>
    <dgm:cxn modelId="{0CFE6877-DC84-44F6-9B77-E040A0A2808C}" type="presParOf" srcId="{1CACE196-2ADD-4F9F-A2C3-67515619F783}" destId="{DA9817E6-6091-4815-A607-562BADA7A4F5}" srcOrd="2" destOrd="0" presId="urn:microsoft.com/office/officeart/2005/8/layout/hProcess9"/>
    <dgm:cxn modelId="{0302FCD8-74DF-486B-88E9-45AAE49827BA}" type="presParOf" srcId="{1CACE196-2ADD-4F9F-A2C3-67515619F783}" destId="{F3336EE4-8A6E-4D0E-89FA-A5E94599D6A6}" srcOrd="3" destOrd="0" presId="urn:microsoft.com/office/officeart/2005/8/layout/hProcess9"/>
    <dgm:cxn modelId="{70E6CBF2-81ED-4120-901F-078BF3530F33}" type="presParOf" srcId="{1CACE196-2ADD-4F9F-A2C3-67515619F783}" destId="{1EC7E3E6-C590-4B07-8E3F-C565D0B026FC}" srcOrd="4" destOrd="0" presId="urn:microsoft.com/office/officeart/2005/8/layout/hProcess9"/>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AB4269-49EB-44CF-8520-46A3FC10CF38}" type="doc">
      <dgm:prSet loTypeId="urn:microsoft.com/office/officeart/2005/8/layout/process2" loCatId="process" qsTypeId="urn:microsoft.com/office/officeart/2005/8/quickstyle/simple1" qsCatId="simple" csTypeId="urn:microsoft.com/office/officeart/2005/8/colors/accent1_2" csCatId="accent1" phldr="1"/>
      <dgm:spPr/>
    </dgm:pt>
    <dgm:pt modelId="{6D30DC7A-119D-43D4-A10E-749F842ACB1A}">
      <dgm:prSet phldrT="[Texto]"/>
      <dgm:spPr>
        <a:solidFill>
          <a:schemeClr val="accent3">
            <a:lumMod val="60000"/>
            <a:lumOff val="40000"/>
          </a:schemeClr>
        </a:solidFill>
      </dgm:spPr>
      <dgm:t>
        <a:bodyPr/>
        <a:lstStyle/>
        <a:p>
          <a:r>
            <a:rPr lang="es-MX" b="1" dirty="0" smtClean="0">
              <a:solidFill>
                <a:schemeClr val="tx1">
                  <a:lumMod val="85000"/>
                  <a:lumOff val="15000"/>
                </a:schemeClr>
              </a:solidFill>
              <a:latin typeface="Times New Roman" pitchFamily="18" charset="0"/>
              <a:cs typeface="Times New Roman" pitchFamily="18" charset="0"/>
            </a:rPr>
            <a:t>CALIFICACIÓN INICIAL Y ADECUACIÓN DE MEDIDA DE ATENCIÓN POR PARTE DEL ASESOR</a:t>
          </a:r>
          <a:endParaRPr lang="es-MX" b="1" dirty="0">
            <a:solidFill>
              <a:schemeClr val="tx1">
                <a:lumMod val="85000"/>
                <a:lumOff val="15000"/>
              </a:schemeClr>
            </a:solidFill>
            <a:latin typeface="Times New Roman" pitchFamily="18" charset="0"/>
            <a:cs typeface="Times New Roman" pitchFamily="18" charset="0"/>
          </a:endParaRPr>
        </a:p>
      </dgm:t>
    </dgm:pt>
    <dgm:pt modelId="{DF027950-366B-4162-8F78-C5BCD6E1BB82}" type="parTrans" cxnId="{10C0FB29-0228-4103-8033-C1E657AA1916}">
      <dgm:prSet/>
      <dgm:spPr/>
      <dgm:t>
        <a:bodyPr/>
        <a:lstStyle/>
        <a:p>
          <a:endParaRPr lang="es-MX"/>
        </a:p>
      </dgm:t>
    </dgm:pt>
    <dgm:pt modelId="{D84E6390-9C60-414D-91AF-119F65729977}" type="sibTrans" cxnId="{10C0FB29-0228-4103-8033-C1E657AA1916}">
      <dgm:prSet/>
      <dgm:spPr/>
      <dgm:t>
        <a:bodyPr/>
        <a:lstStyle/>
        <a:p>
          <a:endParaRPr lang="es-MX"/>
        </a:p>
      </dgm:t>
    </dgm:pt>
    <dgm:pt modelId="{9DAF0634-507B-4E55-9FDB-84D21B6961C6}">
      <dgm:prSet custT="1"/>
      <dgm:spPr>
        <a:solidFill>
          <a:schemeClr val="accent3">
            <a:lumMod val="50000"/>
          </a:schemeClr>
        </a:solidFill>
      </dgm:spPr>
      <dgm:t>
        <a:bodyPr/>
        <a:lstStyle/>
        <a:p>
          <a:r>
            <a:rPr lang="es-MX" sz="1600" b="1" dirty="0" smtClean="0">
              <a:latin typeface="Times New Roman" pitchFamily="18" charset="0"/>
              <a:cs typeface="Times New Roman" pitchFamily="18" charset="0"/>
            </a:rPr>
            <a:t>RELATO DE HECHOS POSIBLEMENTE DELICTUOSOS </a:t>
          </a:r>
        </a:p>
        <a:p>
          <a:r>
            <a:rPr lang="es-MX" sz="1600" b="1" dirty="0" smtClean="0">
              <a:latin typeface="Times New Roman" pitchFamily="18" charset="0"/>
              <a:cs typeface="Times New Roman" pitchFamily="18" charset="0"/>
            </a:rPr>
            <a:t>LECTURA DE DERECHOS A LA VÍCTIMA (Art. 12 de la L.G.V.)</a:t>
          </a:r>
        </a:p>
        <a:p>
          <a:r>
            <a:rPr lang="es-MX" sz="1600" b="1" dirty="0" smtClean="0">
              <a:latin typeface="Times New Roman" pitchFamily="18" charset="0"/>
              <a:cs typeface="Times New Roman" pitchFamily="18" charset="0"/>
            </a:rPr>
            <a:t>PROPORCIÓN DE PERITO INTERPRETE EN CASO DE HABLAR UN IDIOMA DIFERENTE AL ESPAÑOL </a:t>
          </a:r>
        </a:p>
      </dgm:t>
    </dgm:pt>
    <dgm:pt modelId="{4D25BFE7-694C-40CD-9BF1-109ACA632E3C}" type="parTrans" cxnId="{1A2612EE-12B7-4F30-BB86-B9D7DBEF5C48}">
      <dgm:prSet/>
      <dgm:spPr/>
      <dgm:t>
        <a:bodyPr/>
        <a:lstStyle/>
        <a:p>
          <a:endParaRPr lang="es-MX"/>
        </a:p>
      </dgm:t>
    </dgm:pt>
    <dgm:pt modelId="{9E7930E2-082E-4E4F-8EFA-4C812CB8EB5B}" type="sibTrans" cxnId="{1A2612EE-12B7-4F30-BB86-B9D7DBEF5C48}">
      <dgm:prSet/>
      <dgm:spPr>
        <a:solidFill>
          <a:schemeClr val="bg2">
            <a:lumMod val="25000"/>
          </a:schemeClr>
        </a:solidFill>
      </dgm:spPr>
      <dgm:t>
        <a:bodyPr/>
        <a:lstStyle/>
        <a:p>
          <a:endParaRPr lang="es-MX"/>
        </a:p>
      </dgm:t>
    </dgm:pt>
    <dgm:pt modelId="{6AE28DFC-9188-49BD-8D74-F3C1C946D749}">
      <dgm:prSet custT="1"/>
      <dgm:spPr>
        <a:solidFill>
          <a:schemeClr val="accent3">
            <a:lumMod val="75000"/>
          </a:schemeClr>
        </a:solidFill>
      </dgm:spPr>
      <dgm:t>
        <a:bodyPr/>
        <a:lstStyle/>
        <a:p>
          <a:r>
            <a:rPr lang="es-MX" sz="2000" b="1" dirty="0" smtClean="0">
              <a:latin typeface="Times New Roman" pitchFamily="18" charset="0"/>
              <a:cs typeface="Times New Roman" pitchFamily="18" charset="0"/>
            </a:rPr>
            <a:t>REGISTRO DE DATOS PARA CONTROL DEL CASO, DESCRIBIENDO BREVEMENTE EL HECHO, EL PROCEDIMIENTO A SEGUIR Y ALGUNAS OBSERVACIONES PERTINENTES</a:t>
          </a:r>
          <a:endParaRPr lang="es-MX" sz="2000" b="1" dirty="0">
            <a:latin typeface="Times New Roman" pitchFamily="18" charset="0"/>
            <a:cs typeface="Times New Roman" pitchFamily="18" charset="0"/>
          </a:endParaRPr>
        </a:p>
      </dgm:t>
    </dgm:pt>
    <dgm:pt modelId="{4F526079-9A37-408C-A14E-A159F12E8C81}" type="parTrans" cxnId="{432CFAD1-0387-43B4-AD29-78811358A452}">
      <dgm:prSet/>
      <dgm:spPr/>
      <dgm:t>
        <a:bodyPr/>
        <a:lstStyle/>
        <a:p>
          <a:endParaRPr lang="es-MX"/>
        </a:p>
      </dgm:t>
    </dgm:pt>
    <dgm:pt modelId="{AEF52116-7704-4CF7-B256-58B313B566B8}" type="sibTrans" cxnId="{432CFAD1-0387-43B4-AD29-78811358A452}">
      <dgm:prSet/>
      <dgm:spPr>
        <a:solidFill>
          <a:schemeClr val="bg2">
            <a:lumMod val="25000"/>
          </a:schemeClr>
        </a:solidFill>
      </dgm:spPr>
      <dgm:t>
        <a:bodyPr/>
        <a:lstStyle/>
        <a:p>
          <a:endParaRPr lang="es-MX"/>
        </a:p>
      </dgm:t>
    </dgm:pt>
    <dgm:pt modelId="{80E2FEDD-61E4-4AA3-8B43-6ECE016F35B1}" type="pres">
      <dgm:prSet presAssocID="{1FAB4269-49EB-44CF-8520-46A3FC10CF38}" presName="linearFlow" presStyleCnt="0">
        <dgm:presLayoutVars>
          <dgm:resizeHandles val="exact"/>
        </dgm:presLayoutVars>
      </dgm:prSet>
      <dgm:spPr/>
    </dgm:pt>
    <dgm:pt modelId="{63F67707-59C1-47F2-A06C-CB4288A3DF14}" type="pres">
      <dgm:prSet presAssocID="{9DAF0634-507B-4E55-9FDB-84D21B6961C6}" presName="node" presStyleLbl="node1" presStyleIdx="0" presStyleCnt="3" custScaleX="150651">
        <dgm:presLayoutVars>
          <dgm:bulletEnabled val="1"/>
        </dgm:presLayoutVars>
      </dgm:prSet>
      <dgm:spPr/>
      <dgm:t>
        <a:bodyPr/>
        <a:lstStyle/>
        <a:p>
          <a:endParaRPr lang="es-MX"/>
        </a:p>
      </dgm:t>
    </dgm:pt>
    <dgm:pt modelId="{68CEF4B9-8CDF-4CE1-8067-7175021532D2}" type="pres">
      <dgm:prSet presAssocID="{9E7930E2-082E-4E4F-8EFA-4C812CB8EB5B}" presName="sibTrans" presStyleLbl="sibTrans2D1" presStyleIdx="0" presStyleCnt="2"/>
      <dgm:spPr/>
      <dgm:t>
        <a:bodyPr/>
        <a:lstStyle/>
        <a:p>
          <a:endParaRPr lang="es-MX"/>
        </a:p>
      </dgm:t>
    </dgm:pt>
    <dgm:pt modelId="{05D713E1-A239-4EB5-8D71-96C27539A887}" type="pres">
      <dgm:prSet presAssocID="{9E7930E2-082E-4E4F-8EFA-4C812CB8EB5B}" presName="connectorText" presStyleLbl="sibTrans2D1" presStyleIdx="0" presStyleCnt="2"/>
      <dgm:spPr/>
      <dgm:t>
        <a:bodyPr/>
        <a:lstStyle/>
        <a:p>
          <a:endParaRPr lang="es-MX"/>
        </a:p>
      </dgm:t>
    </dgm:pt>
    <dgm:pt modelId="{EC8457AF-E3B1-4E85-BF1C-2C201336117F}" type="pres">
      <dgm:prSet presAssocID="{6AE28DFC-9188-49BD-8D74-F3C1C946D749}" presName="node" presStyleLbl="node1" presStyleIdx="1" presStyleCnt="3" custScaleX="133352">
        <dgm:presLayoutVars>
          <dgm:bulletEnabled val="1"/>
        </dgm:presLayoutVars>
      </dgm:prSet>
      <dgm:spPr/>
      <dgm:t>
        <a:bodyPr/>
        <a:lstStyle/>
        <a:p>
          <a:endParaRPr lang="es-MX"/>
        </a:p>
      </dgm:t>
    </dgm:pt>
    <dgm:pt modelId="{5157412D-764E-469D-9CA8-679D77B26D35}" type="pres">
      <dgm:prSet presAssocID="{AEF52116-7704-4CF7-B256-58B313B566B8}" presName="sibTrans" presStyleLbl="sibTrans2D1" presStyleIdx="1" presStyleCnt="2"/>
      <dgm:spPr/>
      <dgm:t>
        <a:bodyPr/>
        <a:lstStyle/>
        <a:p>
          <a:endParaRPr lang="es-MX"/>
        </a:p>
      </dgm:t>
    </dgm:pt>
    <dgm:pt modelId="{1267683A-372C-49CC-8E84-5DAC4368A617}" type="pres">
      <dgm:prSet presAssocID="{AEF52116-7704-4CF7-B256-58B313B566B8}" presName="connectorText" presStyleLbl="sibTrans2D1" presStyleIdx="1" presStyleCnt="2"/>
      <dgm:spPr/>
      <dgm:t>
        <a:bodyPr/>
        <a:lstStyle/>
        <a:p>
          <a:endParaRPr lang="es-MX"/>
        </a:p>
      </dgm:t>
    </dgm:pt>
    <dgm:pt modelId="{295BD920-9C66-4D40-BAD6-F47E30319C7D}" type="pres">
      <dgm:prSet presAssocID="{6D30DC7A-119D-43D4-A10E-749F842ACB1A}" presName="node" presStyleLbl="node1" presStyleIdx="2" presStyleCnt="3">
        <dgm:presLayoutVars>
          <dgm:bulletEnabled val="1"/>
        </dgm:presLayoutVars>
      </dgm:prSet>
      <dgm:spPr/>
      <dgm:t>
        <a:bodyPr/>
        <a:lstStyle/>
        <a:p>
          <a:endParaRPr lang="es-MX"/>
        </a:p>
      </dgm:t>
    </dgm:pt>
  </dgm:ptLst>
  <dgm:cxnLst>
    <dgm:cxn modelId="{F98977E3-8AFD-4999-8C79-8DD0E4E082D8}" type="presOf" srcId="{9E7930E2-082E-4E4F-8EFA-4C812CB8EB5B}" destId="{68CEF4B9-8CDF-4CE1-8067-7175021532D2}" srcOrd="0" destOrd="0" presId="urn:microsoft.com/office/officeart/2005/8/layout/process2"/>
    <dgm:cxn modelId="{10C0FB29-0228-4103-8033-C1E657AA1916}" srcId="{1FAB4269-49EB-44CF-8520-46A3FC10CF38}" destId="{6D30DC7A-119D-43D4-A10E-749F842ACB1A}" srcOrd="2" destOrd="0" parTransId="{DF027950-366B-4162-8F78-C5BCD6E1BB82}" sibTransId="{D84E6390-9C60-414D-91AF-119F65729977}"/>
    <dgm:cxn modelId="{6238C6E9-A2C4-4D5F-A3DD-553AB4CA446A}" type="presOf" srcId="{6D30DC7A-119D-43D4-A10E-749F842ACB1A}" destId="{295BD920-9C66-4D40-BAD6-F47E30319C7D}" srcOrd="0" destOrd="0" presId="urn:microsoft.com/office/officeart/2005/8/layout/process2"/>
    <dgm:cxn modelId="{C3EDBC35-040A-48FD-94E8-8E9A71BA0EDC}" type="presOf" srcId="{1FAB4269-49EB-44CF-8520-46A3FC10CF38}" destId="{80E2FEDD-61E4-4AA3-8B43-6ECE016F35B1}" srcOrd="0" destOrd="0" presId="urn:microsoft.com/office/officeart/2005/8/layout/process2"/>
    <dgm:cxn modelId="{ACD3317E-1E40-47AE-96A6-7740A2A12B05}" type="presOf" srcId="{AEF52116-7704-4CF7-B256-58B313B566B8}" destId="{1267683A-372C-49CC-8E84-5DAC4368A617}" srcOrd="1" destOrd="0" presId="urn:microsoft.com/office/officeart/2005/8/layout/process2"/>
    <dgm:cxn modelId="{A4F3F196-C2BF-4DC1-8933-CABD71CB1CCE}" type="presOf" srcId="{6AE28DFC-9188-49BD-8D74-F3C1C946D749}" destId="{EC8457AF-E3B1-4E85-BF1C-2C201336117F}" srcOrd="0" destOrd="0" presId="urn:microsoft.com/office/officeart/2005/8/layout/process2"/>
    <dgm:cxn modelId="{1A2612EE-12B7-4F30-BB86-B9D7DBEF5C48}" srcId="{1FAB4269-49EB-44CF-8520-46A3FC10CF38}" destId="{9DAF0634-507B-4E55-9FDB-84D21B6961C6}" srcOrd="0" destOrd="0" parTransId="{4D25BFE7-694C-40CD-9BF1-109ACA632E3C}" sibTransId="{9E7930E2-082E-4E4F-8EFA-4C812CB8EB5B}"/>
    <dgm:cxn modelId="{B80EBC36-E75C-472A-949D-44F306C94F34}" type="presOf" srcId="{AEF52116-7704-4CF7-B256-58B313B566B8}" destId="{5157412D-764E-469D-9CA8-679D77B26D35}" srcOrd="0" destOrd="0" presId="urn:microsoft.com/office/officeart/2005/8/layout/process2"/>
    <dgm:cxn modelId="{1926D16D-B087-4247-BD1D-DA928BC5496E}" type="presOf" srcId="{9E7930E2-082E-4E4F-8EFA-4C812CB8EB5B}" destId="{05D713E1-A239-4EB5-8D71-96C27539A887}" srcOrd="1" destOrd="0" presId="urn:microsoft.com/office/officeart/2005/8/layout/process2"/>
    <dgm:cxn modelId="{432CFAD1-0387-43B4-AD29-78811358A452}" srcId="{1FAB4269-49EB-44CF-8520-46A3FC10CF38}" destId="{6AE28DFC-9188-49BD-8D74-F3C1C946D749}" srcOrd="1" destOrd="0" parTransId="{4F526079-9A37-408C-A14E-A159F12E8C81}" sibTransId="{AEF52116-7704-4CF7-B256-58B313B566B8}"/>
    <dgm:cxn modelId="{E0F6ED21-7272-4C7C-874E-01CA105E5B41}" type="presOf" srcId="{9DAF0634-507B-4E55-9FDB-84D21B6961C6}" destId="{63F67707-59C1-47F2-A06C-CB4288A3DF14}" srcOrd="0" destOrd="0" presId="urn:microsoft.com/office/officeart/2005/8/layout/process2"/>
    <dgm:cxn modelId="{7BB3581D-B574-453D-9C18-C99386FEE804}" type="presParOf" srcId="{80E2FEDD-61E4-4AA3-8B43-6ECE016F35B1}" destId="{63F67707-59C1-47F2-A06C-CB4288A3DF14}" srcOrd="0" destOrd="0" presId="urn:microsoft.com/office/officeart/2005/8/layout/process2"/>
    <dgm:cxn modelId="{50962AD2-3390-4928-AFDE-F49263CFD450}" type="presParOf" srcId="{80E2FEDD-61E4-4AA3-8B43-6ECE016F35B1}" destId="{68CEF4B9-8CDF-4CE1-8067-7175021532D2}" srcOrd="1" destOrd="0" presId="urn:microsoft.com/office/officeart/2005/8/layout/process2"/>
    <dgm:cxn modelId="{C6CCD88F-33E7-44C5-B66B-5E8F7216C7D3}" type="presParOf" srcId="{68CEF4B9-8CDF-4CE1-8067-7175021532D2}" destId="{05D713E1-A239-4EB5-8D71-96C27539A887}" srcOrd="0" destOrd="0" presId="urn:microsoft.com/office/officeart/2005/8/layout/process2"/>
    <dgm:cxn modelId="{6BA71CDF-106A-4C11-BFFA-B46FF918E234}" type="presParOf" srcId="{80E2FEDD-61E4-4AA3-8B43-6ECE016F35B1}" destId="{EC8457AF-E3B1-4E85-BF1C-2C201336117F}" srcOrd="2" destOrd="0" presId="urn:microsoft.com/office/officeart/2005/8/layout/process2"/>
    <dgm:cxn modelId="{CE11AB1C-31DA-4CDD-A196-D01428DB97E7}" type="presParOf" srcId="{80E2FEDD-61E4-4AA3-8B43-6ECE016F35B1}" destId="{5157412D-764E-469D-9CA8-679D77B26D35}" srcOrd="3" destOrd="0" presId="urn:microsoft.com/office/officeart/2005/8/layout/process2"/>
    <dgm:cxn modelId="{3C39F907-7CC9-4102-9D74-CABEC5EDBA8B}" type="presParOf" srcId="{5157412D-764E-469D-9CA8-679D77B26D35}" destId="{1267683A-372C-49CC-8E84-5DAC4368A617}" srcOrd="0" destOrd="0" presId="urn:microsoft.com/office/officeart/2005/8/layout/process2"/>
    <dgm:cxn modelId="{EC002C7D-C2E9-4084-9D73-DF6E36D51A12}" type="presParOf" srcId="{80E2FEDD-61E4-4AA3-8B43-6ECE016F35B1}" destId="{295BD920-9C66-4D40-BAD6-F47E30319C7D}" srcOrd="4" destOrd="0" presId="urn:microsoft.com/office/officeart/2005/8/layout/process2"/>
  </dgm:cxnLst>
  <dgm:bg>
    <a:blipFill dpi="0" rotWithShape="1">
      <a:blip xmlns:r="http://schemas.openxmlformats.org/officeDocument/2006/relationships" r:embed="rId1">
        <a:alphaModFix amt="16000"/>
      </a:blip>
      <a:srcRect/>
      <a:stretch>
        <a:fillRect/>
      </a:stretch>
    </a:blip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DBE068-A0C2-4383-9507-7629092B666B}"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s-MX"/>
        </a:p>
      </dgm:t>
    </dgm:pt>
    <dgm:pt modelId="{8E2915B0-4801-4351-B4C4-FDDA7235D43B}">
      <dgm:prSet phldrT="[Texto]" custT="1"/>
      <dgm:spPr>
        <a:solidFill>
          <a:schemeClr val="accent3">
            <a:lumMod val="50000"/>
          </a:schemeClr>
        </a:solidFill>
      </dgm:spPr>
      <dgm:t>
        <a:bodyPr/>
        <a:lstStyle/>
        <a:p>
          <a:r>
            <a:rPr lang="es-MX" sz="2000" b="1" dirty="0" smtClean="0">
              <a:latin typeface="Times New Roman" pitchFamily="18" charset="0"/>
              <a:cs typeface="Times New Roman" pitchFamily="18" charset="0"/>
            </a:rPr>
            <a:t>CALIFICACIÓN INICIAL DEL ASESOR, SOBRE EL HECHO</a:t>
          </a:r>
          <a:endParaRPr lang="es-MX" sz="2000" b="1" dirty="0">
            <a:latin typeface="Times New Roman" pitchFamily="18" charset="0"/>
            <a:cs typeface="Times New Roman" pitchFamily="18" charset="0"/>
          </a:endParaRPr>
        </a:p>
      </dgm:t>
    </dgm:pt>
    <dgm:pt modelId="{ECF8C94D-8B63-48CB-A622-756EB68133DF}" type="parTrans" cxnId="{7E761E6D-B791-4756-88F0-3790BF7C2B78}">
      <dgm:prSet/>
      <dgm:spPr/>
      <dgm:t>
        <a:bodyPr/>
        <a:lstStyle/>
        <a:p>
          <a:endParaRPr lang="es-MX"/>
        </a:p>
      </dgm:t>
    </dgm:pt>
    <dgm:pt modelId="{B9632318-E779-4A1D-BD13-FED2667528EA}" type="sibTrans" cxnId="{7E761E6D-B791-4756-88F0-3790BF7C2B78}">
      <dgm:prSet/>
      <dgm:spPr/>
      <dgm:t>
        <a:bodyPr/>
        <a:lstStyle/>
        <a:p>
          <a:endParaRPr lang="es-MX"/>
        </a:p>
      </dgm:t>
    </dgm:pt>
    <dgm:pt modelId="{A8C68DFF-F1D3-44D2-815B-55908EFBCAB7}">
      <dgm:prSet phldrT="[Texto]" custT="1"/>
      <dgm:spPr>
        <a:solidFill>
          <a:schemeClr val="accent3">
            <a:lumMod val="75000"/>
          </a:schemeClr>
        </a:solidFill>
      </dgm:spPr>
      <dgm:t>
        <a:bodyPr/>
        <a:lstStyle/>
        <a:p>
          <a:r>
            <a:rPr lang="es-MX" sz="2800" b="1" dirty="0" smtClean="0">
              <a:latin typeface="Times New Roman" pitchFamily="18" charset="0"/>
              <a:cs typeface="Times New Roman" pitchFamily="18" charset="0"/>
            </a:rPr>
            <a:t>ASUNTO PENAL</a:t>
          </a:r>
          <a:endParaRPr lang="es-MX" sz="2800" b="1" dirty="0">
            <a:latin typeface="Times New Roman" pitchFamily="18" charset="0"/>
            <a:cs typeface="Times New Roman" pitchFamily="18" charset="0"/>
          </a:endParaRPr>
        </a:p>
      </dgm:t>
    </dgm:pt>
    <dgm:pt modelId="{827BBB67-32D3-441E-B552-80FE000148F9}" type="parTrans" cxnId="{0DFA1E00-436A-49F5-91F0-A67237B3F50C}">
      <dgm:prSet/>
      <dgm:spPr>
        <a:solidFill>
          <a:schemeClr val="bg2">
            <a:lumMod val="25000"/>
          </a:schemeClr>
        </a:solidFill>
      </dgm:spPr>
      <dgm:t>
        <a:bodyPr/>
        <a:lstStyle/>
        <a:p>
          <a:endParaRPr lang="es-MX"/>
        </a:p>
      </dgm:t>
    </dgm:pt>
    <dgm:pt modelId="{44CBB96F-EEDC-4213-B9F3-4D5A36DF2067}" type="sibTrans" cxnId="{0DFA1E00-436A-49F5-91F0-A67237B3F50C}">
      <dgm:prSet/>
      <dgm:spPr/>
      <dgm:t>
        <a:bodyPr/>
        <a:lstStyle/>
        <a:p>
          <a:endParaRPr lang="es-MX"/>
        </a:p>
      </dgm:t>
    </dgm:pt>
    <dgm:pt modelId="{9EF68829-D2F1-4515-B2EB-BE0AC2A5D506}">
      <dgm:prSet phldrT="[Texto]" custT="1"/>
      <dgm:spPr>
        <a:solidFill>
          <a:schemeClr val="bg2">
            <a:lumMod val="50000"/>
          </a:schemeClr>
        </a:solidFill>
      </dgm:spPr>
      <dgm:t>
        <a:bodyPr/>
        <a:lstStyle/>
        <a:p>
          <a:r>
            <a:rPr lang="es-MX" sz="1600" b="1" dirty="0" smtClean="0">
              <a:latin typeface="Times New Roman" pitchFamily="18" charset="0"/>
              <a:cs typeface="Times New Roman" pitchFamily="18" charset="0"/>
            </a:rPr>
            <a:t>CANALIZACIÓN A INSTANCIA CORRESPONDIENTE</a:t>
          </a:r>
          <a:endParaRPr lang="es-MX" sz="1600" b="1" dirty="0">
            <a:latin typeface="Times New Roman" pitchFamily="18" charset="0"/>
            <a:cs typeface="Times New Roman" pitchFamily="18" charset="0"/>
          </a:endParaRPr>
        </a:p>
      </dgm:t>
    </dgm:pt>
    <dgm:pt modelId="{255EBA94-5051-4B40-AD32-8F583B3F1409}" type="parTrans" cxnId="{DAAC9917-3543-4E14-BF15-6EE22F502427}">
      <dgm:prSet/>
      <dgm:spPr>
        <a:solidFill>
          <a:schemeClr val="bg2">
            <a:lumMod val="50000"/>
          </a:schemeClr>
        </a:solidFill>
      </dgm:spPr>
      <dgm:t>
        <a:bodyPr/>
        <a:lstStyle/>
        <a:p>
          <a:endParaRPr lang="es-MX"/>
        </a:p>
      </dgm:t>
    </dgm:pt>
    <dgm:pt modelId="{80E8C5C4-6C4F-462D-92C1-0A50FFA30F6E}" type="sibTrans" cxnId="{DAAC9917-3543-4E14-BF15-6EE22F502427}">
      <dgm:prSet/>
      <dgm:spPr/>
      <dgm:t>
        <a:bodyPr/>
        <a:lstStyle/>
        <a:p>
          <a:endParaRPr lang="es-MX"/>
        </a:p>
      </dgm:t>
    </dgm:pt>
    <dgm:pt modelId="{171E509E-EE11-48ED-A0BC-73AF3DB91DC8}">
      <dgm:prSet phldrT="[Texto]" custT="1"/>
      <dgm:spPr>
        <a:solidFill>
          <a:schemeClr val="bg2">
            <a:lumMod val="50000"/>
          </a:schemeClr>
        </a:solidFill>
      </dgm:spPr>
      <dgm:t>
        <a:bodyPr/>
        <a:lstStyle/>
        <a:p>
          <a:r>
            <a:rPr lang="es-MX" sz="1600" b="1" dirty="0" smtClean="0">
              <a:latin typeface="Times New Roman" pitchFamily="18" charset="0"/>
              <a:cs typeface="Times New Roman" pitchFamily="18" charset="0"/>
            </a:rPr>
            <a:t>JUSTICIA</a:t>
          </a:r>
        </a:p>
        <a:p>
          <a:r>
            <a:rPr lang="es-MX" sz="1600" b="1" dirty="0" smtClean="0">
              <a:latin typeface="Times New Roman" pitchFamily="18" charset="0"/>
              <a:cs typeface="Times New Roman" pitchFamily="18" charset="0"/>
            </a:rPr>
            <a:t>ALTERNATIVA</a:t>
          </a:r>
          <a:endParaRPr lang="es-MX" sz="1600" b="1" dirty="0">
            <a:latin typeface="Times New Roman" pitchFamily="18" charset="0"/>
            <a:cs typeface="Times New Roman" pitchFamily="18" charset="0"/>
          </a:endParaRPr>
        </a:p>
      </dgm:t>
    </dgm:pt>
    <dgm:pt modelId="{4245B261-708A-44BD-B70C-D471416DC3D1}" type="parTrans" cxnId="{7B7259AA-8C0A-4B6A-9508-476D5D9BCCD6}">
      <dgm:prSet/>
      <dgm:spPr>
        <a:solidFill>
          <a:schemeClr val="bg2">
            <a:lumMod val="50000"/>
          </a:schemeClr>
        </a:solidFill>
      </dgm:spPr>
      <dgm:t>
        <a:bodyPr/>
        <a:lstStyle/>
        <a:p>
          <a:endParaRPr lang="es-MX"/>
        </a:p>
      </dgm:t>
    </dgm:pt>
    <dgm:pt modelId="{5ACA46F0-1827-4701-89D1-A35B50914388}" type="sibTrans" cxnId="{7B7259AA-8C0A-4B6A-9508-476D5D9BCCD6}">
      <dgm:prSet/>
      <dgm:spPr/>
      <dgm:t>
        <a:bodyPr/>
        <a:lstStyle/>
        <a:p>
          <a:endParaRPr lang="es-MX"/>
        </a:p>
      </dgm:t>
    </dgm:pt>
    <dgm:pt modelId="{F572018D-D02D-45DA-BFDD-59D155C74732}" type="pres">
      <dgm:prSet presAssocID="{2DDBE068-A0C2-4383-9507-7629092B666B}" presName="Name0" presStyleCnt="0">
        <dgm:presLayoutVars>
          <dgm:chMax val="1"/>
          <dgm:dir/>
          <dgm:animLvl val="ctr"/>
          <dgm:resizeHandles val="exact"/>
        </dgm:presLayoutVars>
      </dgm:prSet>
      <dgm:spPr/>
      <dgm:t>
        <a:bodyPr/>
        <a:lstStyle/>
        <a:p>
          <a:endParaRPr lang="es-MX"/>
        </a:p>
      </dgm:t>
    </dgm:pt>
    <dgm:pt modelId="{9F540B4E-50C8-46C5-B495-362B666F8779}" type="pres">
      <dgm:prSet presAssocID="{8E2915B0-4801-4351-B4C4-FDDA7235D43B}" presName="centerShape" presStyleLbl="node0" presStyleIdx="0" presStyleCnt="1" custScaleX="236428" custLinFactNeighborX="-386" custLinFactNeighborY="-46802"/>
      <dgm:spPr/>
      <dgm:t>
        <a:bodyPr/>
        <a:lstStyle/>
        <a:p>
          <a:endParaRPr lang="es-MX"/>
        </a:p>
      </dgm:t>
    </dgm:pt>
    <dgm:pt modelId="{E11B0D35-970A-499E-A8A1-68BA515ED9F3}" type="pres">
      <dgm:prSet presAssocID="{827BBB67-32D3-441E-B552-80FE000148F9}" presName="parTrans" presStyleLbl="sibTrans2D1" presStyleIdx="0" presStyleCnt="3"/>
      <dgm:spPr/>
      <dgm:t>
        <a:bodyPr/>
        <a:lstStyle/>
        <a:p>
          <a:endParaRPr lang="es-MX"/>
        </a:p>
      </dgm:t>
    </dgm:pt>
    <dgm:pt modelId="{C6F2F2B7-7DA9-4B0C-9E50-F5D587627EDB}" type="pres">
      <dgm:prSet presAssocID="{827BBB67-32D3-441E-B552-80FE000148F9}" presName="connectorText" presStyleLbl="sibTrans2D1" presStyleIdx="0" presStyleCnt="3"/>
      <dgm:spPr/>
      <dgm:t>
        <a:bodyPr/>
        <a:lstStyle/>
        <a:p>
          <a:endParaRPr lang="es-MX"/>
        </a:p>
      </dgm:t>
    </dgm:pt>
    <dgm:pt modelId="{7507C04C-E2C0-45BD-9B42-BC227DCAAEB4}" type="pres">
      <dgm:prSet presAssocID="{A8C68DFF-F1D3-44D2-815B-55908EFBCAB7}" presName="node" presStyleLbl="node1" presStyleIdx="0" presStyleCnt="3" custScaleX="141294" custRadScaleRad="50251" custRadScaleInc="294403">
        <dgm:presLayoutVars>
          <dgm:bulletEnabled val="1"/>
        </dgm:presLayoutVars>
      </dgm:prSet>
      <dgm:spPr/>
      <dgm:t>
        <a:bodyPr/>
        <a:lstStyle/>
        <a:p>
          <a:endParaRPr lang="es-MX"/>
        </a:p>
      </dgm:t>
    </dgm:pt>
    <dgm:pt modelId="{26FB24DB-D45D-4B4F-A3E9-24889903BD03}" type="pres">
      <dgm:prSet presAssocID="{255EBA94-5051-4B40-AD32-8F583B3F1409}" presName="parTrans" presStyleLbl="sibTrans2D1" presStyleIdx="1" presStyleCnt="3"/>
      <dgm:spPr/>
      <dgm:t>
        <a:bodyPr/>
        <a:lstStyle/>
        <a:p>
          <a:endParaRPr lang="es-MX"/>
        </a:p>
      </dgm:t>
    </dgm:pt>
    <dgm:pt modelId="{9E77F773-2DCF-4CCF-9538-C7D890291173}" type="pres">
      <dgm:prSet presAssocID="{255EBA94-5051-4B40-AD32-8F583B3F1409}" presName="connectorText" presStyleLbl="sibTrans2D1" presStyleIdx="1" presStyleCnt="3"/>
      <dgm:spPr/>
      <dgm:t>
        <a:bodyPr/>
        <a:lstStyle/>
        <a:p>
          <a:endParaRPr lang="es-MX"/>
        </a:p>
      </dgm:t>
    </dgm:pt>
    <dgm:pt modelId="{D272334E-CF0F-4C02-9C08-2349505716FF}" type="pres">
      <dgm:prSet presAssocID="{9EF68829-D2F1-4515-B2EB-BE0AC2A5D506}" presName="node" presStyleLbl="node1" presStyleIdx="1" presStyleCnt="3" custScaleX="161466" custRadScaleRad="174796" custRadScaleInc="-65359">
        <dgm:presLayoutVars>
          <dgm:bulletEnabled val="1"/>
        </dgm:presLayoutVars>
      </dgm:prSet>
      <dgm:spPr/>
      <dgm:t>
        <a:bodyPr/>
        <a:lstStyle/>
        <a:p>
          <a:endParaRPr lang="es-MX"/>
        </a:p>
      </dgm:t>
    </dgm:pt>
    <dgm:pt modelId="{51350C04-2741-493B-84F6-DF95D945A04A}" type="pres">
      <dgm:prSet presAssocID="{4245B261-708A-44BD-B70C-D471416DC3D1}" presName="parTrans" presStyleLbl="sibTrans2D1" presStyleIdx="2" presStyleCnt="3"/>
      <dgm:spPr/>
      <dgm:t>
        <a:bodyPr/>
        <a:lstStyle/>
        <a:p>
          <a:endParaRPr lang="es-MX"/>
        </a:p>
      </dgm:t>
    </dgm:pt>
    <dgm:pt modelId="{E517037A-ABE5-4937-B9BE-5189BA537EFD}" type="pres">
      <dgm:prSet presAssocID="{4245B261-708A-44BD-B70C-D471416DC3D1}" presName="connectorText" presStyleLbl="sibTrans2D1" presStyleIdx="2" presStyleCnt="3"/>
      <dgm:spPr/>
      <dgm:t>
        <a:bodyPr/>
        <a:lstStyle/>
        <a:p>
          <a:endParaRPr lang="es-MX"/>
        </a:p>
      </dgm:t>
    </dgm:pt>
    <dgm:pt modelId="{F90680A3-D143-476A-88D3-58F3E6901CCD}" type="pres">
      <dgm:prSet presAssocID="{171E509E-EE11-48ED-A0BC-73AF3DB91DC8}" presName="node" presStyleLbl="node1" presStyleIdx="2" presStyleCnt="3" custScaleX="133937" custRadScaleRad="174301" custRadScaleInc="63585">
        <dgm:presLayoutVars>
          <dgm:bulletEnabled val="1"/>
        </dgm:presLayoutVars>
      </dgm:prSet>
      <dgm:spPr/>
      <dgm:t>
        <a:bodyPr/>
        <a:lstStyle/>
        <a:p>
          <a:endParaRPr lang="es-MX"/>
        </a:p>
      </dgm:t>
    </dgm:pt>
  </dgm:ptLst>
  <dgm:cxnLst>
    <dgm:cxn modelId="{8A25C8C4-2678-42DE-99FC-6AF8A5E9F575}" type="presOf" srcId="{9EF68829-D2F1-4515-B2EB-BE0AC2A5D506}" destId="{D272334E-CF0F-4C02-9C08-2349505716FF}" srcOrd="0" destOrd="0" presId="urn:microsoft.com/office/officeart/2005/8/layout/radial5"/>
    <dgm:cxn modelId="{F9A8DE62-0C61-48F7-8388-41814FA0546F}" type="presOf" srcId="{A8C68DFF-F1D3-44D2-815B-55908EFBCAB7}" destId="{7507C04C-E2C0-45BD-9B42-BC227DCAAEB4}" srcOrd="0" destOrd="0" presId="urn:microsoft.com/office/officeart/2005/8/layout/radial5"/>
    <dgm:cxn modelId="{46053187-1D5E-4C72-AC1A-FDD1FC819363}" type="presOf" srcId="{4245B261-708A-44BD-B70C-D471416DC3D1}" destId="{E517037A-ABE5-4937-B9BE-5189BA537EFD}" srcOrd="1" destOrd="0" presId="urn:microsoft.com/office/officeart/2005/8/layout/radial5"/>
    <dgm:cxn modelId="{40ADE9DA-E9F8-4220-9B39-BB919128CEEB}" type="presOf" srcId="{255EBA94-5051-4B40-AD32-8F583B3F1409}" destId="{9E77F773-2DCF-4CCF-9538-C7D890291173}" srcOrd="1" destOrd="0" presId="urn:microsoft.com/office/officeart/2005/8/layout/radial5"/>
    <dgm:cxn modelId="{0DFA1E00-436A-49F5-91F0-A67237B3F50C}" srcId="{8E2915B0-4801-4351-B4C4-FDDA7235D43B}" destId="{A8C68DFF-F1D3-44D2-815B-55908EFBCAB7}" srcOrd="0" destOrd="0" parTransId="{827BBB67-32D3-441E-B552-80FE000148F9}" sibTransId="{44CBB96F-EEDC-4213-B9F3-4D5A36DF2067}"/>
    <dgm:cxn modelId="{ADDD8BC3-5F69-4790-9E4D-E0D04C46A8B5}" type="presOf" srcId="{827BBB67-32D3-441E-B552-80FE000148F9}" destId="{C6F2F2B7-7DA9-4B0C-9E50-F5D587627EDB}" srcOrd="1" destOrd="0" presId="urn:microsoft.com/office/officeart/2005/8/layout/radial5"/>
    <dgm:cxn modelId="{33353643-26A7-490D-A5A6-2B7672276F06}" type="presOf" srcId="{171E509E-EE11-48ED-A0BC-73AF3DB91DC8}" destId="{F90680A3-D143-476A-88D3-58F3E6901CCD}" srcOrd="0" destOrd="0" presId="urn:microsoft.com/office/officeart/2005/8/layout/radial5"/>
    <dgm:cxn modelId="{7B7259AA-8C0A-4B6A-9508-476D5D9BCCD6}" srcId="{8E2915B0-4801-4351-B4C4-FDDA7235D43B}" destId="{171E509E-EE11-48ED-A0BC-73AF3DB91DC8}" srcOrd="2" destOrd="0" parTransId="{4245B261-708A-44BD-B70C-D471416DC3D1}" sibTransId="{5ACA46F0-1827-4701-89D1-A35B50914388}"/>
    <dgm:cxn modelId="{342C1BEB-1BD8-43AF-9D71-1889F80311BA}" type="presOf" srcId="{255EBA94-5051-4B40-AD32-8F583B3F1409}" destId="{26FB24DB-D45D-4B4F-A3E9-24889903BD03}" srcOrd="0" destOrd="0" presId="urn:microsoft.com/office/officeart/2005/8/layout/radial5"/>
    <dgm:cxn modelId="{7E761E6D-B791-4756-88F0-3790BF7C2B78}" srcId="{2DDBE068-A0C2-4383-9507-7629092B666B}" destId="{8E2915B0-4801-4351-B4C4-FDDA7235D43B}" srcOrd="0" destOrd="0" parTransId="{ECF8C94D-8B63-48CB-A622-756EB68133DF}" sibTransId="{B9632318-E779-4A1D-BD13-FED2667528EA}"/>
    <dgm:cxn modelId="{9A92A1B6-FBC2-4950-9702-A7AA4E7050F5}" type="presOf" srcId="{4245B261-708A-44BD-B70C-D471416DC3D1}" destId="{51350C04-2741-493B-84F6-DF95D945A04A}" srcOrd="0" destOrd="0" presId="urn:microsoft.com/office/officeart/2005/8/layout/radial5"/>
    <dgm:cxn modelId="{2A9BCF78-8D37-4331-92BA-09797497EB24}" type="presOf" srcId="{2DDBE068-A0C2-4383-9507-7629092B666B}" destId="{F572018D-D02D-45DA-BFDD-59D155C74732}" srcOrd="0" destOrd="0" presId="urn:microsoft.com/office/officeart/2005/8/layout/radial5"/>
    <dgm:cxn modelId="{1926B335-A2D3-4989-B7BC-1E80742CD4DD}" type="presOf" srcId="{8E2915B0-4801-4351-B4C4-FDDA7235D43B}" destId="{9F540B4E-50C8-46C5-B495-362B666F8779}" srcOrd="0" destOrd="0" presId="urn:microsoft.com/office/officeart/2005/8/layout/radial5"/>
    <dgm:cxn modelId="{EB1C1858-477C-4311-8BB0-B8E12A3D814A}" type="presOf" srcId="{827BBB67-32D3-441E-B552-80FE000148F9}" destId="{E11B0D35-970A-499E-A8A1-68BA515ED9F3}" srcOrd="0" destOrd="0" presId="urn:microsoft.com/office/officeart/2005/8/layout/radial5"/>
    <dgm:cxn modelId="{DAAC9917-3543-4E14-BF15-6EE22F502427}" srcId="{8E2915B0-4801-4351-B4C4-FDDA7235D43B}" destId="{9EF68829-D2F1-4515-B2EB-BE0AC2A5D506}" srcOrd="1" destOrd="0" parTransId="{255EBA94-5051-4B40-AD32-8F583B3F1409}" sibTransId="{80E8C5C4-6C4F-462D-92C1-0A50FFA30F6E}"/>
    <dgm:cxn modelId="{323E9890-4EEE-4AA0-A982-EAA4EA30274E}" type="presParOf" srcId="{F572018D-D02D-45DA-BFDD-59D155C74732}" destId="{9F540B4E-50C8-46C5-B495-362B666F8779}" srcOrd="0" destOrd="0" presId="urn:microsoft.com/office/officeart/2005/8/layout/radial5"/>
    <dgm:cxn modelId="{4C479360-02B1-4E09-9A85-2A92521F3963}" type="presParOf" srcId="{F572018D-D02D-45DA-BFDD-59D155C74732}" destId="{E11B0D35-970A-499E-A8A1-68BA515ED9F3}" srcOrd="1" destOrd="0" presId="urn:microsoft.com/office/officeart/2005/8/layout/radial5"/>
    <dgm:cxn modelId="{B9F73393-A012-4517-A47B-8A31F67C6393}" type="presParOf" srcId="{E11B0D35-970A-499E-A8A1-68BA515ED9F3}" destId="{C6F2F2B7-7DA9-4B0C-9E50-F5D587627EDB}" srcOrd="0" destOrd="0" presId="urn:microsoft.com/office/officeart/2005/8/layout/radial5"/>
    <dgm:cxn modelId="{77A6945D-23F8-47F4-9B12-87BA3C5CDE05}" type="presParOf" srcId="{F572018D-D02D-45DA-BFDD-59D155C74732}" destId="{7507C04C-E2C0-45BD-9B42-BC227DCAAEB4}" srcOrd="2" destOrd="0" presId="urn:microsoft.com/office/officeart/2005/8/layout/radial5"/>
    <dgm:cxn modelId="{DAC6F68E-9529-45E9-81B5-D2B95B06A4F9}" type="presParOf" srcId="{F572018D-D02D-45DA-BFDD-59D155C74732}" destId="{26FB24DB-D45D-4B4F-A3E9-24889903BD03}" srcOrd="3" destOrd="0" presId="urn:microsoft.com/office/officeart/2005/8/layout/radial5"/>
    <dgm:cxn modelId="{56AC645E-5D62-4F59-96BE-6C7715067301}" type="presParOf" srcId="{26FB24DB-D45D-4B4F-A3E9-24889903BD03}" destId="{9E77F773-2DCF-4CCF-9538-C7D890291173}" srcOrd="0" destOrd="0" presId="urn:microsoft.com/office/officeart/2005/8/layout/radial5"/>
    <dgm:cxn modelId="{1F6BF6C6-2B7C-4A4D-8AA8-9E2DC00BC54A}" type="presParOf" srcId="{F572018D-D02D-45DA-BFDD-59D155C74732}" destId="{D272334E-CF0F-4C02-9C08-2349505716FF}" srcOrd="4" destOrd="0" presId="urn:microsoft.com/office/officeart/2005/8/layout/radial5"/>
    <dgm:cxn modelId="{CE25D25F-0027-4A9F-8B13-8B65F1F6A2A5}" type="presParOf" srcId="{F572018D-D02D-45DA-BFDD-59D155C74732}" destId="{51350C04-2741-493B-84F6-DF95D945A04A}" srcOrd="5" destOrd="0" presId="urn:microsoft.com/office/officeart/2005/8/layout/radial5"/>
    <dgm:cxn modelId="{3CA2BBE5-D486-47BE-9A13-AFC79F319EFE}" type="presParOf" srcId="{51350C04-2741-493B-84F6-DF95D945A04A}" destId="{E517037A-ABE5-4937-B9BE-5189BA537EFD}" srcOrd="0" destOrd="0" presId="urn:microsoft.com/office/officeart/2005/8/layout/radial5"/>
    <dgm:cxn modelId="{A80EBBB5-CBB4-4A1C-8323-42292A764AD9}" type="presParOf" srcId="{F572018D-D02D-45DA-BFDD-59D155C74732}" destId="{F90680A3-D143-476A-88D3-58F3E6901CCD}" srcOrd="6" destOrd="0" presId="urn:microsoft.com/office/officeart/2005/8/layout/radial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E3B322-A7FE-4FA8-B5C2-CC9D05A80C5F}" type="datetimeFigureOut">
              <a:rPr lang="es-MX" smtClean="0"/>
              <a:pPr/>
              <a:t>17/09/2015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101AC5-533C-407D-9EAA-D155AE582B10}" type="slidenum">
              <a:rPr lang="es-MX" smtClean="0"/>
              <a:pPr/>
              <a:t>‹Nº›</a:t>
            </a:fld>
            <a:endParaRPr lang="es-MX"/>
          </a:p>
        </p:txBody>
      </p:sp>
    </p:spTree>
    <p:extLst>
      <p:ext uri="{BB962C8B-B14F-4D97-AF65-F5344CB8AC3E}">
        <p14:creationId xmlns:p14="http://schemas.microsoft.com/office/powerpoint/2010/main" val="4290850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2E16098-BCAD-41EF-8465-A8CE2BCBAEE2}" type="datetimeFigureOut">
              <a:rPr lang="es-MX" smtClean="0"/>
              <a:pPr/>
              <a:t>17/09/2015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98C188A-A2B8-46E0-9EDD-D5629F9B1109}"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2E16098-BCAD-41EF-8465-A8CE2BCBAEE2}" type="datetimeFigureOut">
              <a:rPr lang="es-MX" smtClean="0"/>
              <a:pPr/>
              <a:t>17/09/2015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98C188A-A2B8-46E0-9EDD-D5629F9B1109}"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2E16098-BCAD-41EF-8465-A8CE2BCBAEE2}" type="datetimeFigureOut">
              <a:rPr lang="es-MX" smtClean="0"/>
              <a:pPr/>
              <a:t>17/09/2015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98C188A-A2B8-46E0-9EDD-D5629F9B1109}"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2E16098-BCAD-41EF-8465-A8CE2BCBAEE2}" type="datetimeFigureOut">
              <a:rPr lang="es-MX" smtClean="0"/>
              <a:pPr/>
              <a:t>17/09/2015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98C188A-A2B8-46E0-9EDD-D5629F9B1109}"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2E16098-BCAD-41EF-8465-A8CE2BCBAEE2}" type="datetimeFigureOut">
              <a:rPr lang="es-MX" smtClean="0"/>
              <a:pPr/>
              <a:t>17/09/2015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98C188A-A2B8-46E0-9EDD-D5629F9B1109}"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2E16098-BCAD-41EF-8465-A8CE2BCBAEE2}" type="datetimeFigureOut">
              <a:rPr lang="es-MX" smtClean="0"/>
              <a:pPr/>
              <a:t>17/09/2015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98C188A-A2B8-46E0-9EDD-D5629F9B1109}"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2E16098-BCAD-41EF-8465-A8CE2BCBAEE2}" type="datetimeFigureOut">
              <a:rPr lang="es-MX" smtClean="0"/>
              <a:pPr/>
              <a:t>17/09/2015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298C188A-A2B8-46E0-9EDD-D5629F9B1109}"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2E16098-BCAD-41EF-8465-A8CE2BCBAEE2}" type="datetimeFigureOut">
              <a:rPr lang="es-MX" smtClean="0"/>
              <a:pPr/>
              <a:t>17/09/2015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298C188A-A2B8-46E0-9EDD-D5629F9B1109}"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2E16098-BCAD-41EF-8465-A8CE2BCBAEE2}" type="datetimeFigureOut">
              <a:rPr lang="es-MX" smtClean="0"/>
              <a:pPr/>
              <a:t>17/09/2015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298C188A-A2B8-46E0-9EDD-D5629F9B1109}"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2E16098-BCAD-41EF-8465-A8CE2BCBAEE2}" type="datetimeFigureOut">
              <a:rPr lang="es-MX" smtClean="0"/>
              <a:pPr/>
              <a:t>17/09/2015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98C188A-A2B8-46E0-9EDD-D5629F9B1109}"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2E16098-BCAD-41EF-8465-A8CE2BCBAEE2}" type="datetimeFigureOut">
              <a:rPr lang="es-MX" smtClean="0"/>
              <a:pPr/>
              <a:t>17/09/2015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98C188A-A2B8-46E0-9EDD-D5629F9B1109}"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E16098-BCAD-41EF-8465-A8CE2BCBAEE2}" type="datetimeFigureOut">
              <a:rPr lang="es-MX" smtClean="0"/>
              <a:pPr/>
              <a:t>17/09/2015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C188A-A2B8-46E0-9EDD-D5629F9B1109}"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jpeg"/><Relationship Id="rId7" Type="http://schemas.openxmlformats.org/officeDocument/2006/relationships/diagramQuickStyle" Target="../diagrams/quickStyle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jpeg"/><Relationship Id="rId9" Type="http://schemas.microsoft.com/office/2007/relationships/diagramDrawing" Target="../diagrams/drawing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1.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jpeg"/><Relationship Id="rId7" Type="http://schemas.openxmlformats.org/officeDocument/2006/relationships/diagramColors" Target="../diagrams/colors3.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
        <p:nvSpPr>
          <p:cNvPr id="6" name="5 CuadroTexto"/>
          <p:cNvSpPr txBox="1"/>
          <p:nvPr/>
        </p:nvSpPr>
        <p:spPr>
          <a:xfrm>
            <a:off x="611560" y="1772816"/>
            <a:ext cx="8208912" cy="3170099"/>
          </a:xfrm>
          <a:prstGeom prst="rect">
            <a:avLst/>
          </a:prstGeom>
          <a:noFill/>
          <a:ln w="177800" cmpd="tri">
            <a:solidFill>
              <a:schemeClr val="accent3">
                <a:lumMod val="75000"/>
              </a:schemeClr>
            </a:solidFill>
          </a:ln>
        </p:spPr>
        <p:txBody>
          <a:bodyPr wrap="square" rtlCol="0">
            <a:spAutoFit/>
          </a:bodyPr>
          <a:lstStyle/>
          <a:p>
            <a:pPr algn="ctr"/>
            <a:r>
              <a:rPr lang="es-MX" sz="4000" dirty="0" smtClean="0">
                <a:latin typeface="Times New Roman" pitchFamily="18" charset="0"/>
                <a:cs typeface="Times New Roman" pitchFamily="18" charset="0"/>
              </a:rPr>
              <a:t>FUNDAMENTO Y OPERACIÓN </a:t>
            </a:r>
          </a:p>
          <a:p>
            <a:pPr algn="ctr"/>
            <a:r>
              <a:rPr lang="es-MX" sz="4000" dirty="0" smtClean="0">
                <a:latin typeface="Times New Roman" pitchFamily="18" charset="0"/>
                <a:cs typeface="Times New Roman" pitchFamily="18" charset="0"/>
              </a:rPr>
              <a:t>DEL ÁREA JURÍDICA  </a:t>
            </a:r>
          </a:p>
          <a:p>
            <a:pPr algn="ctr"/>
            <a:r>
              <a:rPr lang="es-MX" sz="4000" dirty="0" smtClean="0">
                <a:latin typeface="Times New Roman" pitchFamily="18" charset="0"/>
                <a:cs typeface="Times New Roman" pitchFamily="18" charset="0"/>
              </a:rPr>
              <a:t>DE LA DIRECCIÓN DE ATENCIÓN A VÍCTIMAS DEL DELITO </a:t>
            </a:r>
          </a:p>
          <a:p>
            <a:pPr algn="ctr"/>
            <a:r>
              <a:rPr lang="es-MX" sz="4000" dirty="0" smtClean="0">
                <a:latin typeface="Times New Roman" pitchFamily="18" charset="0"/>
                <a:cs typeface="Times New Roman" pitchFamily="18" charset="0"/>
              </a:rPr>
              <a:t>FISCALÍA GENERAL DEL ESTADO</a:t>
            </a:r>
            <a:endParaRPr lang="es-MX"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0" y="0"/>
            <a:ext cx="1115616" cy="1076569"/>
          </a:xfrm>
          <a:prstGeom prst="rect">
            <a:avLst/>
          </a:prstGeom>
        </p:spPr>
      </p:pic>
      <p:sp>
        <p:nvSpPr>
          <p:cNvPr id="7" name="6 Rectángulo"/>
          <p:cNvSpPr/>
          <p:nvPr/>
        </p:nvSpPr>
        <p:spPr>
          <a:xfrm>
            <a:off x="467544" y="1102578"/>
            <a:ext cx="8136904" cy="5755422"/>
          </a:xfrm>
          <a:prstGeom prst="rect">
            <a:avLst/>
          </a:prstGeom>
        </p:spPr>
        <p:txBody>
          <a:bodyPr wrap="square">
            <a:spAutoFit/>
          </a:bodyPr>
          <a:lstStyle/>
          <a:p>
            <a:pPr algn="just"/>
            <a:r>
              <a:rPr lang="es-MX" sz="2300" b="1" dirty="0" smtClean="0">
                <a:latin typeface="Times New Roman" pitchFamily="18" charset="0"/>
                <a:cs typeface="Times New Roman" pitchFamily="18" charset="0"/>
              </a:rPr>
              <a:t>II</a:t>
            </a:r>
            <a:r>
              <a:rPr lang="es-MX" sz="2300" dirty="0" smtClean="0">
                <a:latin typeface="Times New Roman" pitchFamily="18" charset="0"/>
                <a:cs typeface="Times New Roman" pitchFamily="18" charset="0"/>
              </a:rPr>
              <a:t>.- A que se les repare el daño en forma expedita, proporcional y justa en los términos a que se refiere el artículo 64 de esta Ley y de la legislación aplicable. En los casos en que la autoridad judicial dicte una sentencia condenatoria no podrá absolver al responsable de dicha reparación. Si la víctima o su Asesor Jurídico no solicitaran la reparación del daño, el Ministerio Público está obligado a hacerlo; </a:t>
            </a:r>
          </a:p>
          <a:p>
            <a:pPr algn="just"/>
            <a:r>
              <a:rPr lang="es-MX" sz="2300" dirty="0" smtClean="0">
                <a:latin typeface="Times New Roman" pitchFamily="18" charset="0"/>
                <a:cs typeface="Times New Roman" pitchFamily="18" charset="0"/>
              </a:rPr>
              <a:t> </a:t>
            </a:r>
          </a:p>
          <a:p>
            <a:pPr algn="just"/>
            <a:r>
              <a:rPr lang="es-MX" sz="2300" b="1" dirty="0" smtClean="0">
                <a:latin typeface="Times New Roman" pitchFamily="18" charset="0"/>
                <a:cs typeface="Times New Roman" pitchFamily="18" charset="0"/>
              </a:rPr>
              <a:t>III</a:t>
            </a:r>
            <a:r>
              <a:rPr lang="es-MX" sz="2300" dirty="0" smtClean="0">
                <a:latin typeface="Times New Roman" pitchFamily="18" charset="0"/>
                <a:cs typeface="Times New Roman" pitchFamily="18" charset="0"/>
              </a:rPr>
              <a:t>.- A coadyuvar con el Ministerio Público; a que se les reciban todos los datos o elementos de prueba con los que cuenten, tanto en la investigación como en el proceso, a que se desahoguen las diligencias correspondientes, y a intervenir en el juicio como partes plenas ejerciendo durante el mismo sus derechos los cuales en ningún caso podrán ser menores a los del imputado. Asimismo, tendrán derecho a que se les otorguen todas las facilidades para la presentación de denuncias o querellas; </a:t>
            </a:r>
            <a:endParaRPr lang="es-MX" sz="23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0" y="0"/>
            <a:ext cx="1115616" cy="1076569"/>
          </a:xfrm>
          <a:prstGeom prst="rect">
            <a:avLst/>
          </a:prstGeom>
        </p:spPr>
      </p:pic>
      <p:sp>
        <p:nvSpPr>
          <p:cNvPr id="7" name="6 Rectángulo"/>
          <p:cNvSpPr/>
          <p:nvPr/>
        </p:nvSpPr>
        <p:spPr>
          <a:xfrm>
            <a:off x="1043608" y="748635"/>
            <a:ext cx="7848872" cy="6109365"/>
          </a:xfrm>
          <a:prstGeom prst="rect">
            <a:avLst/>
          </a:prstGeom>
        </p:spPr>
        <p:txBody>
          <a:bodyPr wrap="square">
            <a:spAutoFit/>
          </a:bodyPr>
          <a:lstStyle/>
          <a:p>
            <a:pPr algn="just"/>
            <a:r>
              <a:rPr lang="es-MX" sz="2300" b="1" dirty="0" smtClean="0">
                <a:latin typeface="Times New Roman" pitchFamily="18" charset="0"/>
                <a:cs typeface="Times New Roman" pitchFamily="18" charset="0"/>
              </a:rPr>
              <a:t>IV.</a:t>
            </a:r>
            <a:r>
              <a:rPr lang="es-MX" sz="2300" dirty="0" smtClean="0">
                <a:latin typeface="Times New Roman" pitchFamily="18" charset="0"/>
                <a:cs typeface="Times New Roman" pitchFamily="18" charset="0"/>
              </a:rPr>
              <a:t>-A ser asesoradas y representadas dentro de la investigación y el proceso por un Asesor Jurídico. En los casos en que no quieran o no puedan contratar un abogado, les será proporcionado por el Estado, de acuerdo al procedimiento que determine esta Ley y su Reglamento; esto incluirá su derecho a elegir libremente a su representante legal; </a:t>
            </a:r>
          </a:p>
          <a:p>
            <a:pPr algn="just"/>
            <a:endParaRPr lang="es-MX" sz="2300" dirty="0" smtClean="0">
              <a:latin typeface="Times New Roman" pitchFamily="18" charset="0"/>
              <a:cs typeface="Times New Roman" pitchFamily="18" charset="0"/>
            </a:endParaRPr>
          </a:p>
          <a:p>
            <a:pPr algn="just"/>
            <a:r>
              <a:rPr lang="es-MX" sz="2300" b="1" dirty="0" smtClean="0">
                <a:latin typeface="Times New Roman" pitchFamily="18" charset="0"/>
                <a:cs typeface="Times New Roman" pitchFamily="18" charset="0"/>
              </a:rPr>
              <a:t>V.-</a:t>
            </a:r>
            <a:r>
              <a:rPr lang="es-MX" sz="2300" dirty="0" smtClean="0">
                <a:latin typeface="Times New Roman" pitchFamily="18" charset="0"/>
                <a:cs typeface="Times New Roman" pitchFamily="18" charset="0"/>
              </a:rPr>
              <a:t> A impugnar ante la autoridad judicial las omisiones del Ministerio Público en la investigación de los delitos, así como las resoluciones de reserva, no ejercicio, desistimiento de la acción penal o suspensión del procedimiento, con independencia de que se haya reparado o no el daño;</a:t>
            </a:r>
          </a:p>
          <a:p>
            <a:pPr algn="just"/>
            <a:endParaRPr lang="es-MX" sz="2300" dirty="0" smtClean="0">
              <a:latin typeface="Times New Roman" pitchFamily="18" charset="0"/>
              <a:cs typeface="Times New Roman" pitchFamily="18" charset="0"/>
            </a:endParaRPr>
          </a:p>
          <a:p>
            <a:pPr algn="just"/>
            <a:r>
              <a:rPr lang="es-MX" sz="2300" b="1" dirty="0" smtClean="0">
                <a:latin typeface="Times New Roman" pitchFamily="18" charset="0"/>
                <a:cs typeface="Times New Roman" pitchFamily="18" charset="0"/>
              </a:rPr>
              <a:t>VI.- </a:t>
            </a:r>
            <a:r>
              <a:rPr lang="es-MX" sz="2300" dirty="0" smtClean="0">
                <a:latin typeface="Times New Roman" pitchFamily="18" charset="0"/>
                <a:cs typeface="Times New Roman" pitchFamily="18" charset="0"/>
              </a:rPr>
              <a:t>A comparecer en la fase de la investigación o al juicio y a que sean adoptadas medidas para minimizar las molestias causadas, proteger su intimidad, identidad y otros datos personales;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0" y="0"/>
            <a:ext cx="1270000" cy="1225550"/>
          </a:xfrm>
          <a:prstGeom prst="rect">
            <a:avLst/>
          </a:prstGeom>
        </p:spPr>
      </p:pic>
      <p:sp>
        <p:nvSpPr>
          <p:cNvPr id="7" name="6 Rectángulo"/>
          <p:cNvSpPr/>
          <p:nvPr/>
        </p:nvSpPr>
        <p:spPr>
          <a:xfrm>
            <a:off x="467544" y="1102578"/>
            <a:ext cx="8208912" cy="5755422"/>
          </a:xfrm>
          <a:prstGeom prst="rect">
            <a:avLst/>
          </a:prstGeom>
        </p:spPr>
        <p:txBody>
          <a:bodyPr wrap="square">
            <a:spAutoFit/>
          </a:bodyPr>
          <a:lstStyle/>
          <a:p>
            <a:pPr algn="just"/>
            <a:r>
              <a:rPr lang="es-MX" sz="2300" b="1" dirty="0" smtClean="0">
                <a:latin typeface="Times New Roman" pitchFamily="18" charset="0"/>
                <a:cs typeface="Times New Roman" pitchFamily="18" charset="0"/>
              </a:rPr>
              <a:t>VII.-</a:t>
            </a:r>
            <a:r>
              <a:rPr lang="es-MX" sz="2300" dirty="0" smtClean="0">
                <a:latin typeface="Times New Roman" pitchFamily="18" charset="0"/>
                <a:cs typeface="Times New Roman" pitchFamily="18" charset="0"/>
              </a:rPr>
              <a:t>A que se garantice su seguridad, así como la de sus familiares y la de los testigos en su favor contra todo acto de amenaza, intimidación o represalia; </a:t>
            </a:r>
          </a:p>
          <a:p>
            <a:pPr algn="just"/>
            <a:endParaRPr lang="es-MX" sz="2300" dirty="0" smtClean="0">
              <a:latin typeface="Times New Roman" pitchFamily="18" charset="0"/>
              <a:cs typeface="Times New Roman" pitchFamily="18" charset="0"/>
            </a:endParaRPr>
          </a:p>
          <a:p>
            <a:pPr algn="just"/>
            <a:r>
              <a:rPr lang="es-MX" sz="2300" b="1" dirty="0" smtClean="0">
                <a:latin typeface="Times New Roman" pitchFamily="18" charset="0"/>
                <a:cs typeface="Times New Roman" pitchFamily="18" charset="0"/>
              </a:rPr>
              <a:t>VIII.- </a:t>
            </a:r>
            <a:r>
              <a:rPr lang="es-MX" sz="2300" dirty="0" smtClean="0">
                <a:latin typeface="Times New Roman" pitchFamily="18" charset="0"/>
                <a:cs typeface="Times New Roman" pitchFamily="18" charset="0"/>
              </a:rPr>
              <a:t>A rendir o ampliar sus declaraciones sin ser identificados dentro de la audiencia, teniendo la obligación el juez de resguardar sus datos personales y, si lo solicitan, hacerlo por medios electrónicos; </a:t>
            </a:r>
          </a:p>
          <a:p>
            <a:pPr algn="just"/>
            <a:endParaRPr lang="es-MX" sz="2300" dirty="0" smtClean="0">
              <a:latin typeface="Times New Roman" pitchFamily="18" charset="0"/>
              <a:cs typeface="Times New Roman" pitchFamily="18" charset="0"/>
            </a:endParaRPr>
          </a:p>
          <a:p>
            <a:pPr algn="just"/>
            <a:r>
              <a:rPr lang="es-MX" sz="2300" b="1" dirty="0" smtClean="0">
                <a:latin typeface="Times New Roman" pitchFamily="18" charset="0"/>
                <a:cs typeface="Times New Roman" pitchFamily="18" charset="0"/>
              </a:rPr>
              <a:t>IX.- </a:t>
            </a:r>
            <a:r>
              <a:rPr lang="es-MX" sz="2300" dirty="0" smtClean="0">
                <a:latin typeface="Times New Roman" pitchFamily="18" charset="0"/>
                <a:cs typeface="Times New Roman" pitchFamily="18" charset="0"/>
              </a:rPr>
              <a:t>A obtener copia simple gratuita y de inmediato de las diligencias en las que intervengan; </a:t>
            </a:r>
          </a:p>
          <a:p>
            <a:pPr algn="just"/>
            <a:endParaRPr lang="es-MX" sz="2300" dirty="0" smtClean="0">
              <a:latin typeface="Times New Roman" pitchFamily="18" charset="0"/>
              <a:cs typeface="Times New Roman" pitchFamily="18" charset="0"/>
            </a:endParaRPr>
          </a:p>
          <a:p>
            <a:pPr algn="just"/>
            <a:r>
              <a:rPr lang="es-MX" sz="2300" b="1" dirty="0" smtClean="0">
                <a:latin typeface="Times New Roman" pitchFamily="18" charset="0"/>
                <a:cs typeface="Times New Roman" pitchFamily="18" charset="0"/>
              </a:rPr>
              <a:t>X.- </a:t>
            </a:r>
            <a:r>
              <a:rPr lang="es-MX" sz="2300" dirty="0" smtClean="0">
                <a:latin typeface="Times New Roman" pitchFamily="18" charset="0"/>
                <a:cs typeface="Times New Roman" pitchFamily="18" charset="0"/>
              </a:rPr>
              <a:t>A solicitar medidas precautorias o cautelares para la seguridad y protección de las víctimas, ofendidos y testigos de cargo, para la investigación y persecución de los probables responsables del delito y para el aseguramiento de bienes para la reparación del daño; </a:t>
            </a:r>
            <a:endParaRPr lang="es-MX" sz="23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0" y="0"/>
            <a:ext cx="1270000" cy="1225550"/>
          </a:xfrm>
          <a:prstGeom prst="rect">
            <a:avLst/>
          </a:prstGeom>
        </p:spPr>
      </p:pic>
      <p:sp>
        <p:nvSpPr>
          <p:cNvPr id="7" name="6 Rectángulo"/>
          <p:cNvSpPr/>
          <p:nvPr/>
        </p:nvSpPr>
        <p:spPr>
          <a:xfrm>
            <a:off x="395536" y="1225689"/>
            <a:ext cx="8136904" cy="5632311"/>
          </a:xfrm>
          <a:prstGeom prst="rect">
            <a:avLst/>
          </a:prstGeom>
        </p:spPr>
        <p:txBody>
          <a:bodyPr wrap="square">
            <a:spAutoFit/>
          </a:bodyPr>
          <a:lstStyle/>
          <a:p>
            <a:pPr algn="just"/>
            <a:r>
              <a:rPr lang="es-MX" sz="2400" b="1" dirty="0" smtClean="0">
                <a:latin typeface="Times New Roman" pitchFamily="18" charset="0"/>
                <a:cs typeface="Times New Roman" pitchFamily="18" charset="0"/>
              </a:rPr>
              <a:t>XI. </a:t>
            </a:r>
            <a:r>
              <a:rPr lang="es-MX" sz="2400" dirty="0" smtClean="0">
                <a:latin typeface="Times New Roman" pitchFamily="18" charset="0"/>
                <a:cs typeface="Times New Roman" pitchFamily="18" charset="0"/>
              </a:rPr>
              <a:t>A que se les informe sobre la realización de las audiencias donde se vaya a resolver sobre sus derechos y a estar presentes en las mismas; </a:t>
            </a:r>
          </a:p>
          <a:p>
            <a:pPr algn="just"/>
            <a:endParaRPr lang="es-MX" sz="2400" dirty="0" smtClean="0">
              <a:latin typeface="Times New Roman" pitchFamily="18" charset="0"/>
              <a:cs typeface="Times New Roman" pitchFamily="18" charset="0"/>
            </a:endParaRPr>
          </a:p>
          <a:p>
            <a:pPr algn="just"/>
            <a:r>
              <a:rPr lang="es-MX" sz="2400" b="1" dirty="0" smtClean="0">
                <a:latin typeface="Times New Roman" pitchFamily="18" charset="0"/>
                <a:cs typeface="Times New Roman" pitchFamily="18" charset="0"/>
              </a:rPr>
              <a:t>XII. </a:t>
            </a:r>
            <a:r>
              <a:rPr lang="es-MX" sz="2400" dirty="0" smtClean="0">
                <a:latin typeface="Times New Roman" pitchFamily="18" charset="0"/>
                <a:cs typeface="Times New Roman" pitchFamily="18" charset="0"/>
              </a:rPr>
              <a:t>A que se les notifique toda resolución que pueda afectar sus derechos y a impugnar dicha resolución, y </a:t>
            </a:r>
          </a:p>
          <a:p>
            <a:pPr algn="just"/>
            <a:endParaRPr lang="es-MX" sz="2400" dirty="0" smtClean="0">
              <a:latin typeface="Times New Roman" pitchFamily="18" charset="0"/>
              <a:cs typeface="Times New Roman" pitchFamily="18" charset="0"/>
            </a:endParaRPr>
          </a:p>
          <a:p>
            <a:pPr algn="just"/>
            <a:r>
              <a:rPr lang="es-MX" sz="2400" b="1" dirty="0" smtClean="0">
                <a:latin typeface="Times New Roman" pitchFamily="18" charset="0"/>
                <a:cs typeface="Times New Roman" pitchFamily="18" charset="0"/>
              </a:rPr>
              <a:t>XIII. </a:t>
            </a:r>
            <a:r>
              <a:rPr lang="es-MX" sz="2400" dirty="0" smtClean="0">
                <a:latin typeface="Times New Roman" pitchFamily="18" charset="0"/>
                <a:cs typeface="Times New Roman" pitchFamily="18" charset="0"/>
              </a:rPr>
              <a:t>En los casos que impliquen graves violaciones a los derechos humanos, a solicitar la intervención de expertos independientes, a fin de que colaboren con las autoridades competentes en la investigación de los hechos y la realización de peritajes. Las organizaciones de la sociedad civil o grupos de víctimas podrán solicitar que grupos de esos expertos revisen, informen y emitan recomendaciones para lograr el acceso a la justicia y a la verdad para las víctimas</a:t>
            </a:r>
            <a:r>
              <a:rPr lang="es-MX" sz="2400" b="1" dirty="0" smtClean="0">
                <a:latin typeface="Times New Roman" pitchFamily="18" charset="0"/>
                <a:cs typeface="Times New Roman" pitchFamily="18" charset="0"/>
              </a:rPr>
              <a:t>. </a:t>
            </a:r>
            <a:endParaRPr lang="es-MX"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
        <p:nvSpPr>
          <p:cNvPr id="7" name="2 Subtítulo"/>
          <p:cNvSpPr>
            <a:spLocks noGrp="1"/>
          </p:cNvSpPr>
          <p:nvPr>
            <p:ph type="subTitle" idx="1"/>
          </p:nvPr>
        </p:nvSpPr>
        <p:spPr>
          <a:xfrm>
            <a:off x="539552" y="1772816"/>
            <a:ext cx="8208912" cy="4752528"/>
          </a:xfrm>
        </p:spPr>
        <p:txBody>
          <a:bodyPr>
            <a:normAutofit fontScale="32500" lnSpcReduction="20000"/>
          </a:bodyPr>
          <a:lstStyle/>
          <a:p>
            <a:pPr algn="just"/>
            <a:r>
              <a:rPr lang="es-MX" sz="2000" dirty="0" smtClean="0">
                <a:solidFill>
                  <a:schemeClr val="tx1"/>
                </a:solidFill>
              </a:rPr>
              <a:t>	</a:t>
            </a:r>
            <a:endParaRPr lang="es-MX" sz="3600" b="1" dirty="0" smtClean="0">
              <a:solidFill>
                <a:schemeClr val="tx1"/>
              </a:solidFill>
              <a:latin typeface="Agency FB" pitchFamily="34" charset="0"/>
            </a:endParaRPr>
          </a:p>
          <a:p>
            <a:pPr algn="just"/>
            <a:r>
              <a:rPr lang="es-MX" sz="6200" b="1" dirty="0" smtClean="0">
                <a:solidFill>
                  <a:schemeClr val="tx1"/>
                </a:solidFill>
                <a:latin typeface="Times New Roman" pitchFamily="18" charset="0"/>
                <a:cs typeface="Times New Roman" pitchFamily="18" charset="0"/>
              </a:rPr>
              <a:t>Art. 125.</a:t>
            </a:r>
            <a:r>
              <a:rPr lang="es-MX" sz="6200" dirty="0" smtClean="0">
                <a:solidFill>
                  <a:schemeClr val="tx1"/>
                </a:solidFill>
                <a:latin typeface="Times New Roman" pitchFamily="18" charset="0"/>
                <a:cs typeface="Times New Roman" pitchFamily="18" charset="0"/>
              </a:rPr>
              <a:t> Corresponde al Asesor Jurídico de las Víctimas: </a:t>
            </a:r>
          </a:p>
          <a:p>
            <a:pPr algn="just"/>
            <a:endParaRPr lang="es-MX" sz="6200" dirty="0" smtClean="0">
              <a:solidFill>
                <a:schemeClr val="tx1"/>
              </a:solidFill>
              <a:latin typeface="Times New Roman" pitchFamily="18" charset="0"/>
              <a:cs typeface="Times New Roman" pitchFamily="18" charset="0"/>
            </a:endParaRPr>
          </a:p>
          <a:p>
            <a:pPr marL="857250" indent="-857250" algn="just">
              <a:buAutoNum type="romanUcPeriod"/>
            </a:pPr>
            <a:r>
              <a:rPr lang="es-MX" sz="6200" dirty="0" smtClean="0">
                <a:solidFill>
                  <a:schemeClr val="tx1"/>
                </a:solidFill>
                <a:latin typeface="Times New Roman" pitchFamily="18" charset="0"/>
                <a:cs typeface="Times New Roman" pitchFamily="18" charset="0"/>
              </a:rPr>
              <a:t>Procurar hacer efectivos cada uno de los derechos y garantías de la víctima, en especial el derecho a la protección, la verdad, la justicia y a la reparación integral; </a:t>
            </a:r>
          </a:p>
          <a:p>
            <a:pPr marL="857250" indent="-857250" algn="just"/>
            <a:endParaRPr lang="es-MX" sz="6200" dirty="0" smtClean="0">
              <a:solidFill>
                <a:schemeClr val="tx1"/>
              </a:solidFill>
              <a:latin typeface="Times New Roman" pitchFamily="18" charset="0"/>
              <a:cs typeface="Times New Roman" pitchFamily="18" charset="0"/>
            </a:endParaRPr>
          </a:p>
          <a:p>
            <a:pPr algn="just"/>
            <a:r>
              <a:rPr lang="es-MX" sz="6200" dirty="0" smtClean="0">
                <a:solidFill>
                  <a:schemeClr val="tx1"/>
                </a:solidFill>
                <a:latin typeface="Times New Roman" pitchFamily="18" charset="0"/>
                <a:cs typeface="Times New Roman" pitchFamily="18" charset="0"/>
              </a:rPr>
              <a:t>II. 	Brindar a la víctima información clara, accesible y oportuna sobre los 	derechos, garantías, mecanismos y procedimientos que reconoce esta 	Ley;</a:t>
            </a:r>
          </a:p>
          <a:p>
            <a:pPr algn="just"/>
            <a:r>
              <a:rPr lang="es-MX" sz="6200" dirty="0" smtClean="0">
                <a:solidFill>
                  <a:schemeClr val="tx1"/>
                </a:solidFill>
                <a:latin typeface="Times New Roman" pitchFamily="18" charset="0"/>
                <a:cs typeface="Times New Roman" pitchFamily="18" charset="0"/>
              </a:rPr>
              <a:t> </a:t>
            </a:r>
          </a:p>
          <a:p>
            <a:pPr algn="just"/>
            <a:r>
              <a:rPr lang="es-MX" sz="6200" dirty="0" smtClean="0">
                <a:solidFill>
                  <a:schemeClr val="tx1"/>
                </a:solidFill>
                <a:latin typeface="Times New Roman" pitchFamily="18" charset="0"/>
                <a:cs typeface="Times New Roman" pitchFamily="18" charset="0"/>
              </a:rPr>
              <a:t>III. 	Asesorar y asistir a las víctimas en todo acto o procedimiento ante la 	autoridad;</a:t>
            </a:r>
          </a:p>
          <a:p>
            <a:pPr algn="just"/>
            <a:endParaRPr lang="es-MX" sz="6200" dirty="0" smtClean="0">
              <a:solidFill>
                <a:schemeClr val="tx1"/>
              </a:solidFill>
              <a:latin typeface="Times New Roman" pitchFamily="18" charset="0"/>
              <a:cs typeface="Times New Roman" pitchFamily="18" charset="0"/>
            </a:endParaRPr>
          </a:p>
          <a:p>
            <a:pPr algn="just"/>
            <a:r>
              <a:rPr lang="es-MX" sz="6200" dirty="0" smtClean="0">
                <a:solidFill>
                  <a:schemeClr val="tx1"/>
                </a:solidFill>
                <a:latin typeface="Times New Roman" pitchFamily="18" charset="0"/>
                <a:cs typeface="Times New Roman" pitchFamily="18" charset="0"/>
              </a:rPr>
              <a:t> IV. 	Formular denuncias o querellas; </a:t>
            </a:r>
          </a:p>
          <a:p>
            <a:pPr algn="just"/>
            <a:endParaRPr lang="es-MX" sz="6200" dirty="0" smtClean="0">
              <a:solidFill>
                <a:schemeClr val="tx1"/>
              </a:solidFill>
              <a:latin typeface="Times New Roman" pitchFamily="18" charset="0"/>
              <a:cs typeface="Times New Roman" pitchFamily="18" charset="0"/>
            </a:endParaRPr>
          </a:p>
          <a:p>
            <a:pPr algn="just"/>
            <a:r>
              <a:rPr lang="es-MX" sz="6200" dirty="0" smtClean="0">
                <a:solidFill>
                  <a:schemeClr val="tx1"/>
                </a:solidFill>
                <a:latin typeface="Times New Roman" pitchFamily="18" charset="0"/>
                <a:cs typeface="Times New Roman" pitchFamily="18" charset="0"/>
              </a:rPr>
              <a:t>V. 	Representar a la víctima en todo procedimiento penal; </a:t>
            </a:r>
          </a:p>
        </p:txBody>
      </p:sp>
      <p:sp>
        <p:nvSpPr>
          <p:cNvPr id="8" name="7 CuadroTexto"/>
          <p:cNvSpPr txBox="1"/>
          <p:nvPr/>
        </p:nvSpPr>
        <p:spPr>
          <a:xfrm>
            <a:off x="2123728" y="332656"/>
            <a:ext cx="7020272" cy="1077218"/>
          </a:xfrm>
          <a:prstGeom prst="rect">
            <a:avLst/>
          </a:prstGeom>
          <a:solidFill>
            <a:schemeClr val="accent3">
              <a:lumMod val="60000"/>
              <a:lumOff val="40000"/>
            </a:schemeClr>
          </a:solidFill>
        </p:spPr>
        <p:txBody>
          <a:bodyPr wrap="square" rtlCol="0">
            <a:spAutoFit/>
          </a:bodyPr>
          <a:lstStyle/>
          <a:p>
            <a:r>
              <a:rPr lang="es-MX" sz="3200" b="1" dirty="0" smtClean="0">
                <a:latin typeface="Times New Roman" pitchFamily="18" charset="0"/>
                <a:cs typeface="Times New Roman" pitchFamily="18" charset="0"/>
              </a:rPr>
              <a:t>DEL ASESOR JURÍDICO DE LAS VÍCTIMAS.</a:t>
            </a:r>
            <a:endParaRPr lang="es-MX" sz="3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sp>
        <p:nvSpPr>
          <p:cNvPr id="7" name="2 Marcador de contenido"/>
          <p:cNvSpPr txBox="1">
            <a:spLocks/>
          </p:cNvSpPr>
          <p:nvPr/>
        </p:nvSpPr>
        <p:spPr>
          <a:xfrm>
            <a:off x="467544" y="1772816"/>
            <a:ext cx="8229600" cy="4525963"/>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2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2 Marcador de contenido"/>
          <p:cNvSpPr txBox="1">
            <a:spLocks/>
          </p:cNvSpPr>
          <p:nvPr/>
        </p:nvSpPr>
        <p:spPr>
          <a:xfrm>
            <a:off x="611560" y="1700808"/>
            <a:ext cx="8229600" cy="4525963"/>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2300" b="0" i="0" u="none" strike="noStrike" kern="1200" cap="none" spc="0" normalizeH="0" baseline="0" noProof="0" dirty="0" smtClean="0">
                <a:ln>
                  <a:noFill/>
                </a:ln>
                <a:effectLst/>
                <a:uLnTx/>
                <a:uFillTx/>
                <a:latin typeface="Times New Roman" pitchFamily="18" charset="0"/>
                <a:cs typeface="Times New Roman" pitchFamily="18" charset="0"/>
              </a:rPr>
              <a:t>VI. 	Informar y asesorar a la víctima sobre las medidas alternativas de 	resolución de conflictos, y velar por que las mismas se realicen en 	estricto respeto de los principios que sustentan la justicia restaurativa, 	en especial, la voluntariedad, y </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23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2300" b="0" i="0" u="none" strike="noStrike" kern="1200" cap="none" spc="0" normalizeH="0" baseline="0" noProof="0" dirty="0" smtClean="0">
                <a:ln>
                  <a:noFill/>
                </a:ln>
                <a:effectLst/>
                <a:uLnTx/>
                <a:uFillTx/>
                <a:latin typeface="Times New Roman" pitchFamily="18" charset="0"/>
                <a:cs typeface="Times New Roman" pitchFamily="18" charset="0"/>
              </a:rPr>
              <a:t>VII. 	Vigilar la efectiva protección y goce de los derechos de las víctimas en 	las actuaciones del Ministerio Público en todas y cada una de las etapas 	del procedimiento penal y, cuando lo amerite, suplir las deficiencias de 	éste ante la autoridad jurisdiccional correspondiente cuando el Asesor 	Jurídico de las Víctimas considere que no se vela efectivamente por la 	tutela de los derechos de las víctimas por parte del Ministerio Público. </a:t>
            </a:r>
            <a:endParaRPr kumimoji="0" lang="es-MX" sz="2300" b="0" i="0" u="none" strike="noStrike" kern="1200" cap="none" spc="0" normalizeH="0" baseline="0" noProof="0" dirty="0">
              <a:ln>
                <a:noFill/>
              </a:ln>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
        <p:nvSpPr>
          <p:cNvPr id="6" name="5 CuadroTexto"/>
          <p:cNvSpPr txBox="1"/>
          <p:nvPr/>
        </p:nvSpPr>
        <p:spPr>
          <a:xfrm>
            <a:off x="611560" y="2060848"/>
            <a:ext cx="8208912" cy="2800767"/>
          </a:xfrm>
          <a:prstGeom prst="rect">
            <a:avLst/>
          </a:prstGeom>
          <a:noFill/>
          <a:ln w="177800" cmpd="tri">
            <a:solidFill>
              <a:schemeClr val="accent3">
                <a:lumMod val="75000"/>
              </a:schemeClr>
            </a:solidFill>
          </a:ln>
        </p:spPr>
        <p:txBody>
          <a:bodyPr wrap="square" rtlCol="0">
            <a:spAutoFit/>
          </a:bodyPr>
          <a:lstStyle/>
          <a:p>
            <a:pPr algn="ctr"/>
            <a:r>
              <a:rPr lang="es-MX" sz="4400" dirty="0" smtClean="0">
                <a:latin typeface="Times New Roman" pitchFamily="18" charset="0"/>
                <a:cs typeface="Times New Roman" pitchFamily="18" charset="0"/>
              </a:rPr>
              <a:t>PROCEDIMIENTO PARA LA ATENCIÓN JURÍDICA INTEGRAL  A LAS VÍCTIMAS DEL DELITO</a:t>
            </a:r>
            <a:endParaRPr lang="es-MX"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
        <p:nvSpPr>
          <p:cNvPr id="7" name="6 CuadroTexto"/>
          <p:cNvSpPr txBox="1"/>
          <p:nvPr/>
        </p:nvSpPr>
        <p:spPr>
          <a:xfrm>
            <a:off x="2519264" y="332656"/>
            <a:ext cx="6624736" cy="1200329"/>
          </a:xfrm>
          <a:prstGeom prst="rect">
            <a:avLst/>
          </a:prstGeom>
          <a:solidFill>
            <a:schemeClr val="accent3">
              <a:lumMod val="60000"/>
              <a:lumOff val="40000"/>
            </a:schemeClr>
          </a:solidFill>
        </p:spPr>
        <p:txBody>
          <a:bodyPr wrap="square" rtlCol="0">
            <a:spAutoFit/>
          </a:bodyPr>
          <a:lstStyle/>
          <a:p>
            <a:r>
              <a:rPr lang="es-MX" sz="2400" b="1" dirty="0" smtClean="0">
                <a:latin typeface="Times New Roman" pitchFamily="18" charset="0"/>
                <a:cs typeface="Times New Roman" pitchFamily="18" charset="0"/>
              </a:rPr>
              <a:t>MEDIOS POR EL CUAL EL USUARIO ADQUIERE CONOCIMIENTO DE LA DIRECCIÓN DE ATENCIÓN A VÍCITMAS</a:t>
            </a:r>
            <a:endParaRPr lang="es-MX" sz="2400" b="1" dirty="0">
              <a:latin typeface="Times New Roman" pitchFamily="18" charset="0"/>
              <a:cs typeface="Times New Roman" pitchFamily="18" charset="0"/>
            </a:endParaRPr>
          </a:p>
        </p:txBody>
      </p:sp>
      <p:sp>
        <p:nvSpPr>
          <p:cNvPr id="8" name="7 CuadroTexto"/>
          <p:cNvSpPr txBox="1"/>
          <p:nvPr/>
        </p:nvSpPr>
        <p:spPr>
          <a:xfrm>
            <a:off x="395536" y="1844824"/>
            <a:ext cx="8352928" cy="4401205"/>
          </a:xfrm>
          <a:prstGeom prst="rect">
            <a:avLst/>
          </a:prstGeom>
          <a:noFill/>
        </p:spPr>
        <p:txBody>
          <a:bodyPr wrap="square" rtlCol="0">
            <a:spAutoFit/>
          </a:bodyPr>
          <a:lstStyle/>
          <a:p>
            <a:pPr algn="just"/>
            <a:r>
              <a:rPr lang="es-MX" sz="2800" dirty="0" smtClean="0">
                <a:latin typeface="Times New Roman" pitchFamily="18" charset="0"/>
                <a:cs typeface="Times New Roman" pitchFamily="18" charset="0"/>
              </a:rPr>
              <a:t>Partiendo de la fracción primera del Art. 20 de la Constitución Política de los Estados Unidos Mexicanos en su literal “C”; y promoviendo, a las víctimas del delito, sus derechos, nos encontramos a las diferentes Dependencias, Asociaciones Civiles, la Consejería Jurídica, Audiencia Pública y en la misma Fiscalía General del Estado por medio de su módulo de información, oficialía de partes, en la recepción de denuncias, Fiscalías/Agencias investigadoras del Ministerio Público, locales y foráneas.</a:t>
            </a:r>
            <a:endParaRPr lang="es-MX"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
        <p:nvSpPr>
          <p:cNvPr id="8" name="7 CuadroTexto"/>
          <p:cNvSpPr txBox="1"/>
          <p:nvPr/>
        </p:nvSpPr>
        <p:spPr>
          <a:xfrm>
            <a:off x="467544" y="1844824"/>
            <a:ext cx="1512168" cy="2585323"/>
          </a:xfrm>
          <a:prstGeom prst="rect">
            <a:avLst/>
          </a:prstGeom>
          <a:noFill/>
        </p:spPr>
        <p:txBody>
          <a:bodyPr wrap="square" rtlCol="0">
            <a:spAutoFit/>
          </a:bodyPr>
          <a:lstStyle/>
          <a:p>
            <a:r>
              <a:rPr lang="es-MX" dirty="0" smtClean="0">
                <a:latin typeface="Times New Roman" pitchFamily="18" charset="0"/>
                <a:cs typeface="Times New Roman" pitchFamily="18" charset="0"/>
              </a:rPr>
              <a:t>RECEPCIÓN</a:t>
            </a:r>
          </a:p>
          <a:p>
            <a:r>
              <a:rPr lang="es-MX" dirty="0" smtClean="0">
                <a:latin typeface="Times New Roman" pitchFamily="18" charset="0"/>
                <a:cs typeface="Times New Roman" pitchFamily="18" charset="0"/>
              </a:rPr>
              <a:t>DE LA</a:t>
            </a:r>
          </a:p>
          <a:p>
            <a:r>
              <a:rPr lang="es-MX" dirty="0" smtClean="0">
                <a:latin typeface="Times New Roman" pitchFamily="18" charset="0"/>
                <a:cs typeface="Times New Roman" pitchFamily="18" charset="0"/>
              </a:rPr>
              <a:t>VÍCTIMA</a:t>
            </a:r>
          </a:p>
          <a:p>
            <a:r>
              <a:rPr lang="es-MX" dirty="0" smtClean="0">
                <a:latin typeface="Times New Roman" pitchFamily="18" charset="0"/>
                <a:cs typeface="Times New Roman" pitchFamily="18" charset="0"/>
              </a:rPr>
              <a:t>EN LA </a:t>
            </a:r>
          </a:p>
          <a:p>
            <a:r>
              <a:rPr lang="es-MX" dirty="0" smtClean="0">
                <a:latin typeface="Times New Roman" pitchFamily="18" charset="0"/>
                <a:cs typeface="Times New Roman" pitchFamily="18" charset="0"/>
              </a:rPr>
              <a:t>DIRECCIÓN</a:t>
            </a:r>
          </a:p>
          <a:p>
            <a:r>
              <a:rPr lang="es-MX" dirty="0" smtClean="0">
                <a:latin typeface="Times New Roman" pitchFamily="18" charset="0"/>
                <a:cs typeface="Times New Roman" pitchFamily="18" charset="0"/>
              </a:rPr>
              <a:t>DE</a:t>
            </a:r>
          </a:p>
          <a:p>
            <a:r>
              <a:rPr lang="es-MX" dirty="0" smtClean="0">
                <a:latin typeface="Times New Roman" pitchFamily="18" charset="0"/>
                <a:cs typeface="Times New Roman" pitchFamily="18" charset="0"/>
              </a:rPr>
              <a:t>ATENCIÓN A</a:t>
            </a:r>
          </a:p>
          <a:p>
            <a:r>
              <a:rPr lang="es-MX" dirty="0" smtClean="0">
                <a:latin typeface="Times New Roman" pitchFamily="18" charset="0"/>
                <a:cs typeface="Times New Roman" pitchFamily="18" charset="0"/>
              </a:rPr>
              <a:t>VÍCTIMAS</a:t>
            </a:r>
            <a:endParaRPr lang="es-MX" dirty="0">
              <a:latin typeface="Times New Roman" pitchFamily="18" charset="0"/>
              <a:cs typeface="Times New Roman" pitchFamily="18" charset="0"/>
            </a:endParaRPr>
          </a:p>
        </p:txBody>
      </p:sp>
      <p:sp>
        <p:nvSpPr>
          <p:cNvPr id="9" name="8 CuadroTexto"/>
          <p:cNvSpPr txBox="1"/>
          <p:nvPr/>
        </p:nvSpPr>
        <p:spPr>
          <a:xfrm>
            <a:off x="2987824" y="2708920"/>
            <a:ext cx="1224136" cy="615553"/>
          </a:xfrm>
          <a:prstGeom prst="rect">
            <a:avLst/>
          </a:prstGeom>
          <a:noFill/>
        </p:spPr>
        <p:txBody>
          <a:bodyPr wrap="square" rtlCol="0">
            <a:spAutoFit/>
          </a:bodyPr>
          <a:lstStyle/>
          <a:p>
            <a:r>
              <a:rPr lang="es-MX" sz="1700" dirty="0" smtClean="0">
                <a:latin typeface="Times New Roman" pitchFamily="18" charset="0"/>
                <a:cs typeface="Times New Roman" pitchFamily="18" charset="0"/>
              </a:rPr>
              <a:t>ASESOR JURÍDICO</a:t>
            </a:r>
            <a:endParaRPr lang="es-MX" sz="1700" dirty="0">
              <a:latin typeface="Times New Roman" pitchFamily="18" charset="0"/>
              <a:cs typeface="Times New Roman" pitchFamily="18" charset="0"/>
            </a:endParaRPr>
          </a:p>
        </p:txBody>
      </p:sp>
      <p:sp>
        <p:nvSpPr>
          <p:cNvPr id="10" name="9 CuadroTexto"/>
          <p:cNvSpPr txBox="1"/>
          <p:nvPr/>
        </p:nvSpPr>
        <p:spPr>
          <a:xfrm>
            <a:off x="5220072" y="548680"/>
            <a:ext cx="3528392" cy="646331"/>
          </a:xfrm>
          <a:prstGeom prst="rect">
            <a:avLst/>
          </a:prstGeom>
          <a:noFill/>
        </p:spPr>
        <p:txBody>
          <a:bodyPr wrap="square" rtlCol="0">
            <a:spAutoFit/>
          </a:bodyPr>
          <a:lstStyle/>
          <a:p>
            <a:r>
              <a:rPr lang="es-MX" dirty="0" smtClean="0">
                <a:latin typeface="Times New Roman" pitchFamily="18" charset="0"/>
                <a:cs typeface="Times New Roman" pitchFamily="18" charset="0"/>
              </a:rPr>
              <a:t>ADECUACIÓN </a:t>
            </a:r>
          </a:p>
          <a:p>
            <a:r>
              <a:rPr lang="es-MX" dirty="0" smtClean="0">
                <a:latin typeface="Times New Roman" pitchFamily="18" charset="0"/>
                <a:cs typeface="Times New Roman" pitchFamily="18" charset="0"/>
              </a:rPr>
              <a:t>DE LA MEDIDA DE ATENCIÓN:</a:t>
            </a:r>
            <a:endParaRPr lang="es-MX" dirty="0">
              <a:latin typeface="Times New Roman" pitchFamily="18" charset="0"/>
              <a:cs typeface="Times New Roman" pitchFamily="18" charset="0"/>
            </a:endParaRPr>
          </a:p>
        </p:txBody>
      </p:sp>
      <p:sp>
        <p:nvSpPr>
          <p:cNvPr id="11" name="10 CuadroTexto"/>
          <p:cNvSpPr txBox="1"/>
          <p:nvPr/>
        </p:nvSpPr>
        <p:spPr>
          <a:xfrm>
            <a:off x="5436096" y="1412776"/>
            <a:ext cx="2376264" cy="430887"/>
          </a:xfrm>
          <a:prstGeom prst="rect">
            <a:avLst/>
          </a:prstGeom>
          <a:noFill/>
        </p:spPr>
        <p:txBody>
          <a:bodyPr wrap="square" rtlCol="0">
            <a:spAutoFit/>
          </a:bodyPr>
          <a:lstStyle/>
          <a:p>
            <a:r>
              <a:rPr lang="es-MX" sz="2200" b="1" dirty="0" smtClean="0">
                <a:latin typeface="Times New Roman" pitchFamily="18" charset="0"/>
                <a:cs typeface="Times New Roman" pitchFamily="18" charset="0"/>
              </a:rPr>
              <a:t>ASUNTO PENAL</a:t>
            </a:r>
            <a:endParaRPr lang="es-MX" sz="2200" b="1" dirty="0">
              <a:latin typeface="Times New Roman" pitchFamily="18" charset="0"/>
              <a:cs typeface="Times New Roman" pitchFamily="18" charset="0"/>
            </a:endParaRPr>
          </a:p>
        </p:txBody>
      </p:sp>
      <p:sp>
        <p:nvSpPr>
          <p:cNvPr id="12" name="11 CuadroTexto"/>
          <p:cNvSpPr txBox="1"/>
          <p:nvPr/>
        </p:nvSpPr>
        <p:spPr>
          <a:xfrm>
            <a:off x="6012160" y="2924944"/>
            <a:ext cx="2520280" cy="769441"/>
          </a:xfrm>
          <a:prstGeom prst="rect">
            <a:avLst/>
          </a:prstGeom>
          <a:noFill/>
        </p:spPr>
        <p:txBody>
          <a:bodyPr wrap="square" rtlCol="0">
            <a:spAutoFit/>
          </a:bodyPr>
          <a:lstStyle/>
          <a:p>
            <a:r>
              <a:rPr lang="es-MX" sz="2200" dirty="0" smtClean="0">
                <a:latin typeface="Times New Roman" pitchFamily="18" charset="0"/>
                <a:cs typeface="Times New Roman" pitchFamily="18" charset="0"/>
              </a:rPr>
              <a:t>JUSTICIA ALTERNATIVA</a:t>
            </a:r>
            <a:endParaRPr lang="es-MX" sz="2200" dirty="0">
              <a:latin typeface="Times New Roman" pitchFamily="18" charset="0"/>
              <a:cs typeface="Times New Roman" pitchFamily="18" charset="0"/>
            </a:endParaRPr>
          </a:p>
        </p:txBody>
      </p:sp>
      <p:sp>
        <p:nvSpPr>
          <p:cNvPr id="13" name="12 CuadroTexto"/>
          <p:cNvSpPr txBox="1"/>
          <p:nvPr/>
        </p:nvSpPr>
        <p:spPr>
          <a:xfrm>
            <a:off x="5508104" y="4293096"/>
            <a:ext cx="2952328" cy="769441"/>
          </a:xfrm>
          <a:prstGeom prst="rect">
            <a:avLst/>
          </a:prstGeom>
          <a:noFill/>
        </p:spPr>
        <p:txBody>
          <a:bodyPr wrap="square" rtlCol="0">
            <a:spAutoFit/>
          </a:bodyPr>
          <a:lstStyle/>
          <a:p>
            <a:r>
              <a:rPr lang="es-MX" sz="2200" dirty="0" smtClean="0">
                <a:latin typeface="Times New Roman" pitchFamily="18" charset="0"/>
                <a:cs typeface="Times New Roman" pitchFamily="18" charset="0"/>
              </a:rPr>
              <a:t>INSTANCIA CORRESPONDIENTE</a:t>
            </a:r>
            <a:endParaRPr lang="es-MX" sz="2200" dirty="0">
              <a:latin typeface="Times New Roman" pitchFamily="18" charset="0"/>
              <a:cs typeface="Times New Roman" pitchFamily="18" charset="0"/>
            </a:endParaRPr>
          </a:p>
        </p:txBody>
      </p:sp>
      <p:sp>
        <p:nvSpPr>
          <p:cNvPr id="14" name="13 Flecha a la derecha con bandas"/>
          <p:cNvSpPr/>
          <p:nvPr/>
        </p:nvSpPr>
        <p:spPr>
          <a:xfrm>
            <a:off x="1907704" y="2924944"/>
            <a:ext cx="1008112" cy="288032"/>
          </a:xfrm>
          <a:prstGeom prst="stripedRightArrow">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14 Flecha a la derecha con bandas"/>
          <p:cNvSpPr/>
          <p:nvPr/>
        </p:nvSpPr>
        <p:spPr>
          <a:xfrm rot="19283467">
            <a:off x="3939999" y="2138079"/>
            <a:ext cx="1552034" cy="133569"/>
          </a:xfrm>
          <a:prstGeom prst="stripedRightArrow">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15 Flecha a la derecha con bandas"/>
          <p:cNvSpPr/>
          <p:nvPr/>
        </p:nvSpPr>
        <p:spPr>
          <a:xfrm>
            <a:off x="4139952" y="2996952"/>
            <a:ext cx="1728192" cy="144016"/>
          </a:xfrm>
          <a:prstGeom prst="stripedRightArrow">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Flecha a la derecha con bandas"/>
          <p:cNvSpPr/>
          <p:nvPr/>
        </p:nvSpPr>
        <p:spPr>
          <a:xfrm rot="2277424">
            <a:off x="3952302" y="3806806"/>
            <a:ext cx="1512168" cy="144016"/>
          </a:xfrm>
          <a:prstGeom prst="stripedRightArrow">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
        <p:nvSpPr>
          <p:cNvPr id="7" name="6 CuadroTexto"/>
          <p:cNvSpPr txBox="1"/>
          <p:nvPr/>
        </p:nvSpPr>
        <p:spPr>
          <a:xfrm>
            <a:off x="2195736" y="548680"/>
            <a:ext cx="4176464" cy="461665"/>
          </a:xfrm>
          <a:prstGeom prst="rect">
            <a:avLst/>
          </a:prstGeom>
          <a:noFill/>
        </p:spPr>
        <p:txBody>
          <a:bodyPr wrap="square" rtlCol="0">
            <a:spAutoFit/>
          </a:bodyPr>
          <a:lstStyle/>
          <a:p>
            <a:pPr algn="just"/>
            <a:r>
              <a:rPr lang="es-MX" sz="2400" dirty="0" smtClean="0">
                <a:latin typeface="Agency FB" pitchFamily="34" charset="0"/>
              </a:rPr>
              <a:t>        </a:t>
            </a:r>
            <a:r>
              <a:rPr lang="es-MX" sz="2000" dirty="0" smtClean="0">
                <a:latin typeface="Times New Roman" pitchFamily="18" charset="0"/>
                <a:cs typeface="Times New Roman" pitchFamily="18" charset="0"/>
              </a:rPr>
              <a:t>RECEPCIÓN DEL USUARIO</a:t>
            </a:r>
            <a:endParaRPr lang="es-MX" sz="2000" dirty="0">
              <a:latin typeface="Times New Roman" pitchFamily="18" charset="0"/>
              <a:cs typeface="Times New Roman" pitchFamily="18" charset="0"/>
            </a:endParaRPr>
          </a:p>
        </p:txBody>
      </p:sp>
      <p:pic>
        <p:nvPicPr>
          <p:cNvPr id="10" name="9 Imagen" descr="DUDA.jpg"/>
          <p:cNvPicPr>
            <a:picLocks noChangeAspect="1"/>
          </p:cNvPicPr>
          <p:nvPr/>
        </p:nvPicPr>
        <p:blipFill>
          <a:blip r:embed="rId4" cstate="print"/>
          <a:stretch>
            <a:fillRect/>
          </a:stretch>
        </p:blipFill>
        <p:spPr>
          <a:xfrm>
            <a:off x="6948264" y="332656"/>
            <a:ext cx="1263650" cy="1606550"/>
          </a:xfrm>
          <a:prstGeom prst="rect">
            <a:avLst/>
          </a:prstGeom>
        </p:spPr>
      </p:pic>
      <p:graphicFrame>
        <p:nvGraphicFramePr>
          <p:cNvPr id="12" name="11 Diagrama"/>
          <p:cNvGraphicFramePr/>
          <p:nvPr/>
        </p:nvGraphicFramePr>
        <p:xfrm>
          <a:off x="0" y="1052736"/>
          <a:ext cx="9144000" cy="554461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877272"/>
            <a:ext cx="1644650" cy="1231900"/>
          </a:xfrm>
          <a:prstGeom prst="rect">
            <a:avLst/>
          </a:prstGeom>
        </p:spPr>
      </p:pic>
      <p:sp>
        <p:nvSpPr>
          <p:cNvPr id="7" name="2 Subtítulo"/>
          <p:cNvSpPr>
            <a:spLocks noGrp="1"/>
          </p:cNvSpPr>
          <p:nvPr>
            <p:ph type="subTitle" idx="1"/>
          </p:nvPr>
        </p:nvSpPr>
        <p:spPr>
          <a:xfrm>
            <a:off x="395536" y="1556792"/>
            <a:ext cx="8424936" cy="5040560"/>
          </a:xfrm>
        </p:spPr>
        <p:txBody>
          <a:bodyPr numCol="2" spcCol="252000">
            <a:normAutofit fontScale="85000" lnSpcReduction="20000"/>
          </a:bodyPr>
          <a:lstStyle/>
          <a:p>
            <a:pPr algn="just"/>
            <a:r>
              <a:rPr lang="es-MX" sz="2000" b="1" dirty="0" smtClean="0">
                <a:solidFill>
                  <a:schemeClr val="tx1"/>
                </a:solidFill>
              </a:rPr>
              <a:t>              </a:t>
            </a:r>
            <a:endParaRPr lang="es-MX" sz="3600" b="1" dirty="0" smtClean="0">
              <a:solidFill>
                <a:schemeClr val="tx1"/>
              </a:solidFill>
              <a:latin typeface="Agency FB" pitchFamily="34" charset="0"/>
            </a:endParaRPr>
          </a:p>
          <a:p>
            <a:pPr algn="just"/>
            <a:r>
              <a:rPr lang="es-MX" sz="2600" b="1" dirty="0" smtClean="0">
                <a:solidFill>
                  <a:schemeClr val="tx1"/>
                </a:solidFill>
                <a:latin typeface="Times New Roman" pitchFamily="18" charset="0"/>
                <a:cs typeface="Times New Roman" pitchFamily="18" charset="0"/>
              </a:rPr>
              <a:t> 1.-</a:t>
            </a:r>
            <a:r>
              <a:rPr lang="es-MX" sz="2600" dirty="0" smtClean="0">
                <a:solidFill>
                  <a:schemeClr val="tx1"/>
                </a:solidFill>
                <a:latin typeface="Times New Roman" pitchFamily="18" charset="0"/>
                <a:cs typeface="Times New Roman" pitchFamily="18" charset="0"/>
              </a:rPr>
              <a:t> Constitución Política de los Estados Unidos Mexicanos, en su artículo 20 inciso C.</a:t>
            </a:r>
          </a:p>
          <a:p>
            <a:pPr algn="l"/>
            <a:endParaRPr lang="es-MX" sz="2600" dirty="0" smtClean="0">
              <a:solidFill>
                <a:schemeClr val="tx1"/>
              </a:solidFill>
              <a:latin typeface="Times New Roman" pitchFamily="18" charset="0"/>
              <a:cs typeface="Times New Roman" pitchFamily="18" charset="0"/>
            </a:endParaRPr>
          </a:p>
          <a:p>
            <a:pPr algn="l"/>
            <a:r>
              <a:rPr lang="es-MX" sz="2600" b="1" dirty="0" smtClean="0">
                <a:solidFill>
                  <a:schemeClr val="tx1"/>
                </a:solidFill>
                <a:latin typeface="Times New Roman" pitchFamily="18" charset="0"/>
                <a:cs typeface="Times New Roman" pitchFamily="18" charset="0"/>
              </a:rPr>
              <a:t>2.-</a:t>
            </a:r>
            <a:r>
              <a:rPr lang="es-MX" sz="2600" dirty="0" smtClean="0">
                <a:solidFill>
                  <a:schemeClr val="tx1"/>
                </a:solidFill>
                <a:latin typeface="Times New Roman" pitchFamily="18" charset="0"/>
                <a:cs typeface="Times New Roman" pitchFamily="18" charset="0"/>
              </a:rPr>
              <a:t> Ley General de Victimas.</a:t>
            </a:r>
          </a:p>
          <a:p>
            <a:pPr algn="l"/>
            <a:endParaRPr lang="es-MX" sz="2600" dirty="0" smtClean="0">
              <a:solidFill>
                <a:schemeClr val="tx1"/>
              </a:solidFill>
              <a:latin typeface="Times New Roman" pitchFamily="18" charset="0"/>
              <a:cs typeface="Times New Roman" pitchFamily="18" charset="0"/>
            </a:endParaRPr>
          </a:p>
          <a:p>
            <a:pPr algn="l"/>
            <a:r>
              <a:rPr lang="es-MX" sz="2600" b="1" dirty="0" smtClean="0">
                <a:solidFill>
                  <a:schemeClr val="tx1"/>
                </a:solidFill>
                <a:latin typeface="Times New Roman" pitchFamily="18" charset="0"/>
                <a:cs typeface="Times New Roman" pitchFamily="18" charset="0"/>
              </a:rPr>
              <a:t>3.-</a:t>
            </a:r>
            <a:r>
              <a:rPr lang="es-MX" sz="2600" dirty="0" smtClean="0">
                <a:solidFill>
                  <a:schemeClr val="tx1"/>
                </a:solidFill>
                <a:latin typeface="Times New Roman" pitchFamily="18" charset="0"/>
                <a:cs typeface="Times New Roman" pitchFamily="18" charset="0"/>
              </a:rPr>
              <a:t>Ley de la Fiscalía General del Estado de Yucatán.</a:t>
            </a:r>
          </a:p>
          <a:p>
            <a:pPr algn="l"/>
            <a:endParaRPr lang="es-MX" sz="2600" dirty="0" smtClean="0">
              <a:solidFill>
                <a:schemeClr val="tx1"/>
              </a:solidFill>
              <a:latin typeface="Times New Roman" pitchFamily="18" charset="0"/>
              <a:cs typeface="Times New Roman" pitchFamily="18" charset="0"/>
            </a:endParaRPr>
          </a:p>
          <a:p>
            <a:pPr algn="l"/>
            <a:r>
              <a:rPr lang="es-MX" sz="2600" b="1" dirty="0" smtClean="0">
                <a:solidFill>
                  <a:schemeClr val="tx1"/>
                </a:solidFill>
                <a:latin typeface="Times New Roman" pitchFamily="18" charset="0"/>
                <a:cs typeface="Times New Roman" pitchFamily="18" charset="0"/>
              </a:rPr>
              <a:t>4.- </a:t>
            </a:r>
            <a:r>
              <a:rPr lang="es-MX" sz="2600" dirty="0" smtClean="0">
                <a:solidFill>
                  <a:schemeClr val="tx1"/>
                </a:solidFill>
                <a:latin typeface="Times New Roman" pitchFamily="18" charset="0"/>
                <a:cs typeface="Times New Roman" pitchFamily="18" charset="0"/>
              </a:rPr>
              <a:t>Reglamento de la Ley de la Fiscalía General del Estado .</a:t>
            </a:r>
          </a:p>
          <a:p>
            <a:pPr algn="l"/>
            <a:endParaRPr lang="es-MX" sz="2600" dirty="0" smtClean="0">
              <a:solidFill>
                <a:schemeClr val="tx1"/>
              </a:solidFill>
              <a:latin typeface="Times New Roman" pitchFamily="18" charset="0"/>
              <a:cs typeface="Times New Roman" pitchFamily="18" charset="0"/>
            </a:endParaRPr>
          </a:p>
          <a:p>
            <a:pPr algn="l"/>
            <a:r>
              <a:rPr lang="es-MX" sz="2600" b="1" dirty="0" smtClean="0">
                <a:solidFill>
                  <a:schemeClr val="tx1"/>
                </a:solidFill>
                <a:latin typeface="Times New Roman" pitchFamily="18" charset="0"/>
                <a:cs typeface="Times New Roman" pitchFamily="18" charset="0"/>
              </a:rPr>
              <a:t>5.- </a:t>
            </a:r>
            <a:r>
              <a:rPr lang="es-MX" sz="2600" dirty="0" smtClean="0">
                <a:solidFill>
                  <a:schemeClr val="tx1"/>
                </a:solidFill>
                <a:latin typeface="Times New Roman" pitchFamily="18" charset="0"/>
                <a:cs typeface="Times New Roman" pitchFamily="18" charset="0"/>
              </a:rPr>
              <a:t>Código Procesal Penal de Yucatán.</a:t>
            </a:r>
          </a:p>
          <a:p>
            <a:pPr algn="l"/>
            <a:endParaRPr lang="es-MX" sz="2600" dirty="0" smtClean="0">
              <a:solidFill>
                <a:schemeClr val="tx1"/>
              </a:solidFill>
              <a:latin typeface="Times New Roman" pitchFamily="18" charset="0"/>
              <a:cs typeface="Times New Roman" pitchFamily="18" charset="0"/>
            </a:endParaRPr>
          </a:p>
          <a:p>
            <a:pPr algn="l"/>
            <a:r>
              <a:rPr lang="es-MX" sz="2600" b="1" dirty="0" smtClean="0">
                <a:solidFill>
                  <a:schemeClr val="tx1"/>
                </a:solidFill>
                <a:latin typeface="Times New Roman" pitchFamily="18" charset="0"/>
                <a:cs typeface="Times New Roman" pitchFamily="18" charset="0"/>
              </a:rPr>
              <a:t>6.-</a:t>
            </a:r>
            <a:r>
              <a:rPr lang="es-MX" sz="2600" dirty="0" smtClean="0">
                <a:solidFill>
                  <a:schemeClr val="tx1"/>
                </a:solidFill>
                <a:latin typeface="Times New Roman" pitchFamily="18" charset="0"/>
                <a:cs typeface="Times New Roman" pitchFamily="18" charset="0"/>
              </a:rPr>
              <a:t>Ley de Justicia para Adolescentes del Estado de Yucatán.</a:t>
            </a:r>
          </a:p>
          <a:p>
            <a:pPr algn="l"/>
            <a:endParaRPr lang="es-MX" sz="2600" dirty="0" smtClean="0">
              <a:solidFill>
                <a:schemeClr val="tx1"/>
              </a:solidFill>
              <a:latin typeface="Times New Roman" pitchFamily="18" charset="0"/>
              <a:cs typeface="Times New Roman" pitchFamily="18" charset="0"/>
            </a:endParaRPr>
          </a:p>
          <a:p>
            <a:pPr algn="l"/>
            <a:r>
              <a:rPr lang="es-MX" sz="2600" b="1" dirty="0" smtClean="0">
                <a:solidFill>
                  <a:schemeClr val="tx1"/>
                </a:solidFill>
                <a:latin typeface="Times New Roman" pitchFamily="18" charset="0"/>
                <a:cs typeface="Times New Roman" pitchFamily="18" charset="0"/>
              </a:rPr>
              <a:t>7.-</a:t>
            </a:r>
            <a:r>
              <a:rPr lang="es-MX" sz="2600" dirty="0" smtClean="0">
                <a:solidFill>
                  <a:schemeClr val="tx1"/>
                </a:solidFill>
                <a:latin typeface="Times New Roman" pitchFamily="18" charset="0"/>
                <a:cs typeface="Times New Roman" pitchFamily="18" charset="0"/>
              </a:rPr>
              <a:t> Ley de Atencion y Protección  a las Victimas del Delito para el Estado de Yucatán.</a:t>
            </a:r>
          </a:p>
          <a:p>
            <a:pPr algn="l"/>
            <a:endParaRPr lang="es-MX" sz="2600" dirty="0" smtClean="0">
              <a:solidFill>
                <a:schemeClr val="tx1"/>
              </a:solidFill>
              <a:latin typeface="Times New Roman" pitchFamily="18" charset="0"/>
              <a:cs typeface="Times New Roman" pitchFamily="18" charset="0"/>
            </a:endParaRPr>
          </a:p>
          <a:p>
            <a:pPr algn="l"/>
            <a:r>
              <a:rPr lang="es-MX" sz="2600" b="1" dirty="0" smtClean="0">
                <a:solidFill>
                  <a:schemeClr val="tx1"/>
                </a:solidFill>
                <a:latin typeface="Times New Roman" pitchFamily="18" charset="0"/>
                <a:cs typeface="Times New Roman" pitchFamily="18" charset="0"/>
              </a:rPr>
              <a:t>8.-</a:t>
            </a:r>
            <a:r>
              <a:rPr lang="es-MX" sz="2600" dirty="0" smtClean="0">
                <a:solidFill>
                  <a:schemeClr val="tx1"/>
                </a:solidFill>
                <a:latin typeface="Times New Roman" pitchFamily="18" charset="0"/>
                <a:cs typeface="Times New Roman" pitchFamily="18" charset="0"/>
              </a:rPr>
              <a:t> Ley de Protección a Testigos y Terceros involucrados en el Proceso Penal para el Estado de Yucatán.</a:t>
            </a:r>
          </a:p>
          <a:p>
            <a:pPr algn="l"/>
            <a:endParaRPr lang="es-MX" sz="2600" dirty="0" smtClean="0">
              <a:solidFill>
                <a:schemeClr val="tx1"/>
              </a:solidFill>
              <a:latin typeface="Times New Roman" pitchFamily="18" charset="0"/>
              <a:cs typeface="Times New Roman" pitchFamily="18" charset="0"/>
            </a:endParaRPr>
          </a:p>
          <a:p>
            <a:pPr algn="l"/>
            <a:r>
              <a:rPr lang="es-MX" sz="2600" b="1" dirty="0" smtClean="0">
                <a:solidFill>
                  <a:schemeClr val="tx1"/>
                </a:solidFill>
                <a:latin typeface="Times New Roman" pitchFamily="18" charset="0"/>
                <a:cs typeface="Times New Roman" pitchFamily="18" charset="0"/>
              </a:rPr>
              <a:t>9.-</a:t>
            </a:r>
            <a:r>
              <a:rPr lang="es-MX" sz="2600" dirty="0" smtClean="0">
                <a:solidFill>
                  <a:schemeClr val="tx1"/>
                </a:solidFill>
                <a:latin typeface="Times New Roman" pitchFamily="18" charset="0"/>
                <a:cs typeface="Times New Roman" pitchFamily="18" charset="0"/>
              </a:rPr>
              <a:t>Manual de Organización de la Dirección de Atención a Victimas de la FGEY.</a:t>
            </a:r>
          </a:p>
        </p:txBody>
      </p:sp>
      <p:sp>
        <p:nvSpPr>
          <p:cNvPr id="9" name="8 CuadroTexto"/>
          <p:cNvSpPr txBox="1"/>
          <p:nvPr/>
        </p:nvSpPr>
        <p:spPr>
          <a:xfrm>
            <a:off x="2663280" y="260649"/>
            <a:ext cx="6480720" cy="769441"/>
          </a:xfrm>
          <a:prstGeom prst="rect">
            <a:avLst/>
          </a:prstGeom>
          <a:solidFill>
            <a:schemeClr val="accent3">
              <a:lumMod val="60000"/>
              <a:lumOff val="40000"/>
            </a:schemeClr>
          </a:solidFill>
        </p:spPr>
        <p:txBody>
          <a:bodyPr wrap="square" rtlCol="0">
            <a:spAutoFit/>
          </a:bodyPr>
          <a:lstStyle/>
          <a:p>
            <a:pPr algn="ctr"/>
            <a:r>
              <a:rPr lang="es-MX" sz="4000" b="1" u="sng" dirty="0" smtClean="0">
                <a:latin typeface="Times New Roman" pitchFamily="18" charset="0"/>
                <a:cs typeface="Times New Roman" pitchFamily="18" charset="0"/>
              </a:rPr>
              <a:t>M A R C O  J U R Í D I C O</a:t>
            </a:r>
            <a:r>
              <a:rPr lang="es-MX" sz="4400" b="1" dirty="0" smtClean="0">
                <a:latin typeface="Agency FB" pitchFamily="34" charset="0"/>
              </a:rPr>
              <a:t> </a:t>
            </a:r>
            <a:endParaRPr lang="es-MX" sz="4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
        <p:nvSpPr>
          <p:cNvPr id="7" name="6 CuadroTexto"/>
          <p:cNvSpPr txBox="1"/>
          <p:nvPr/>
        </p:nvSpPr>
        <p:spPr>
          <a:xfrm>
            <a:off x="2123728" y="260648"/>
            <a:ext cx="5184576" cy="954107"/>
          </a:xfrm>
          <a:prstGeom prst="rect">
            <a:avLst/>
          </a:prstGeom>
          <a:noFill/>
        </p:spPr>
        <p:txBody>
          <a:bodyPr wrap="square" rtlCol="0">
            <a:spAutoFit/>
          </a:bodyPr>
          <a:lstStyle/>
          <a:p>
            <a:pPr algn="ctr"/>
            <a:r>
              <a:rPr lang="es-MX" sz="2800" dirty="0" smtClean="0">
                <a:latin typeface="Times New Roman" pitchFamily="18" charset="0"/>
                <a:cs typeface="Times New Roman" pitchFamily="18" charset="0"/>
              </a:rPr>
              <a:t>ENTREVISTA </a:t>
            </a:r>
          </a:p>
          <a:p>
            <a:pPr algn="ctr"/>
            <a:r>
              <a:rPr lang="es-MX" sz="2800" dirty="0" smtClean="0">
                <a:latin typeface="Times New Roman" pitchFamily="18" charset="0"/>
                <a:cs typeface="Times New Roman" pitchFamily="18" charset="0"/>
              </a:rPr>
              <a:t>VÍCTIMA – ASESOR JURÍDICO</a:t>
            </a:r>
            <a:endParaRPr lang="es-MX" sz="2800" dirty="0">
              <a:latin typeface="Times New Roman" pitchFamily="18" charset="0"/>
              <a:cs typeface="Times New Roman" pitchFamily="18" charset="0"/>
            </a:endParaRPr>
          </a:p>
        </p:txBody>
      </p:sp>
      <p:graphicFrame>
        <p:nvGraphicFramePr>
          <p:cNvPr id="8" name="7 Diagrama"/>
          <p:cNvGraphicFramePr/>
          <p:nvPr/>
        </p:nvGraphicFramePr>
        <p:xfrm>
          <a:off x="0" y="1556792"/>
          <a:ext cx="9144000" cy="50405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
        <p:nvSpPr>
          <p:cNvPr id="7" name="6 CuadroTexto"/>
          <p:cNvSpPr txBox="1"/>
          <p:nvPr/>
        </p:nvSpPr>
        <p:spPr>
          <a:xfrm>
            <a:off x="1907704" y="548680"/>
            <a:ext cx="7236296" cy="1600438"/>
          </a:xfrm>
          <a:prstGeom prst="rect">
            <a:avLst/>
          </a:prstGeom>
          <a:noFill/>
        </p:spPr>
        <p:txBody>
          <a:bodyPr wrap="square" rtlCol="0">
            <a:spAutoFit/>
          </a:bodyPr>
          <a:lstStyle/>
          <a:p>
            <a:pPr lvl="0" algn="just"/>
            <a:r>
              <a:rPr lang="es-MX" sz="2000" b="1" dirty="0" smtClean="0">
                <a:solidFill>
                  <a:schemeClr val="tx1">
                    <a:lumMod val="85000"/>
                    <a:lumOff val="15000"/>
                  </a:schemeClr>
                </a:solidFill>
                <a:latin typeface="Times New Roman" pitchFamily="18" charset="0"/>
                <a:cs typeface="Times New Roman" pitchFamily="18" charset="0"/>
              </a:rPr>
              <a:t>CALIFICACIÓN INICIAL Y ADECUACIÓN DE MEDIDA</a:t>
            </a:r>
          </a:p>
          <a:p>
            <a:pPr lvl="0" algn="just"/>
            <a:r>
              <a:rPr lang="es-MX" sz="2000" dirty="0" smtClean="0">
                <a:solidFill>
                  <a:schemeClr val="tx1">
                    <a:lumMod val="85000"/>
                    <a:lumOff val="15000"/>
                  </a:schemeClr>
                </a:solidFill>
                <a:latin typeface="Times New Roman" pitchFamily="18" charset="0"/>
                <a:cs typeface="Times New Roman" pitchFamily="18" charset="0"/>
              </a:rPr>
              <a:t>EL ASESOR LE BRINDARÁ, A LA VÍCTIMA, OPCIONES LEGALES DE SOLUCIÓN AL HECHO POSIBLEMENTE DELICTUOSO.</a:t>
            </a:r>
          </a:p>
          <a:p>
            <a:endParaRPr lang="es-MX" dirty="0"/>
          </a:p>
        </p:txBody>
      </p:sp>
      <p:graphicFrame>
        <p:nvGraphicFramePr>
          <p:cNvPr id="8" name="7 Diagrama"/>
          <p:cNvGraphicFramePr/>
          <p:nvPr/>
        </p:nvGraphicFramePr>
        <p:xfrm>
          <a:off x="0" y="1988840"/>
          <a:ext cx="9144000" cy="48691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sp>
        <p:nvSpPr>
          <p:cNvPr id="7" name="6 CuadroTexto"/>
          <p:cNvSpPr txBox="1"/>
          <p:nvPr/>
        </p:nvSpPr>
        <p:spPr>
          <a:xfrm>
            <a:off x="0" y="1628800"/>
            <a:ext cx="6408712" cy="830997"/>
          </a:xfrm>
          <a:prstGeom prst="rect">
            <a:avLst/>
          </a:prstGeom>
          <a:solidFill>
            <a:schemeClr val="accent3">
              <a:lumMod val="60000"/>
              <a:lumOff val="40000"/>
            </a:schemeClr>
          </a:solidFill>
        </p:spPr>
        <p:txBody>
          <a:bodyPr wrap="square" rtlCol="0">
            <a:spAutoFit/>
          </a:bodyPr>
          <a:lstStyle/>
          <a:p>
            <a:r>
              <a:rPr lang="es-MX" sz="2400" b="1" dirty="0" smtClean="0">
                <a:latin typeface="Times New Roman" pitchFamily="18" charset="0"/>
                <a:cs typeface="Times New Roman" pitchFamily="18" charset="0"/>
              </a:rPr>
              <a:t>CANALIZACIÓN A INSTANCIA CORRESPONDIENTE</a:t>
            </a:r>
            <a:endParaRPr lang="es-MX" sz="2400" b="1" dirty="0">
              <a:latin typeface="Times New Roman" pitchFamily="18" charset="0"/>
              <a:cs typeface="Times New Roman" pitchFamily="18" charset="0"/>
            </a:endParaRPr>
          </a:p>
        </p:txBody>
      </p:sp>
      <p:sp>
        <p:nvSpPr>
          <p:cNvPr id="8" name="7 CuadroTexto"/>
          <p:cNvSpPr txBox="1"/>
          <p:nvPr/>
        </p:nvSpPr>
        <p:spPr>
          <a:xfrm>
            <a:off x="1547664" y="2420888"/>
            <a:ext cx="6624736" cy="4524315"/>
          </a:xfrm>
          <a:prstGeom prst="rect">
            <a:avLst/>
          </a:prstGeom>
          <a:noFill/>
        </p:spPr>
        <p:txBody>
          <a:bodyPr wrap="square" rtlCol="0">
            <a:spAutoFit/>
          </a:bodyPr>
          <a:lstStyle/>
          <a:p>
            <a:pPr algn="just"/>
            <a:r>
              <a:rPr lang="es-MX" sz="2400" dirty="0" smtClean="0">
                <a:latin typeface="Times New Roman" pitchFamily="18" charset="0"/>
                <a:cs typeface="Times New Roman" pitchFamily="18" charset="0"/>
              </a:rPr>
              <a:t>EN LOS CASOS EN QUE LA EXPOSICIÓN DEL USUARIO SE ADVIERTA QUE ÉSTA INSTITUCIÓN CARECE DE COMPETENCIA PARA CONOCER DEL ASUNTO QUE LO AQUEJA O BIEN NECESITE DE LA ASISTENCIA ESPECIALIZADA DE OTRAS INSTITUCIONES QUE TRABAJAN EN COORDINACIÓN CON LA F.G.E., SE CANALIZA A LA PERSONA A ESAS INSTANCIAS A FN DE QUE EXPONGAN SU CASO Y CUENTEN CON EL APOYO ADECUADO.</a:t>
            </a:r>
            <a:endParaRPr lang="es-MX"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
        <p:nvSpPr>
          <p:cNvPr id="7" name="6 CuadroTexto"/>
          <p:cNvSpPr txBox="1"/>
          <p:nvPr/>
        </p:nvSpPr>
        <p:spPr>
          <a:xfrm>
            <a:off x="0" y="1556792"/>
            <a:ext cx="4320480" cy="830997"/>
          </a:xfrm>
          <a:prstGeom prst="rect">
            <a:avLst/>
          </a:prstGeom>
          <a:solidFill>
            <a:schemeClr val="accent3">
              <a:lumMod val="60000"/>
              <a:lumOff val="40000"/>
            </a:schemeClr>
          </a:solidFill>
        </p:spPr>
        <p:txBody>
          <a:bodyPr wrap="square" rtlCol="0">
            <a:spAutoFit/>
          </a:bodyPr>
          <a:lstStyle/>
          <a:p>
            <a:r>
              <a:rPr lang="es-MX" sz="2400" b="1" dirty="0" smtClean="0">
                <a:latin typeface="Times New Roman" pitchFamily="18" charset="0"/>
                <a:cs typeface="Times New Roman" pitchFamily="18" charset="0"/>
              </a:rPr>
              <a:t>JUSTICIA ALTERNATIVA</a:t>
            </a:r>
          </a:p>
          <a:p>
            <a:endParaRPr lang="es-MX" sz="2400" b="1" dirty="0">
              <a:solidFill>
                <a:schemeClr val="bg1">
                  <a:lumMod val="95000"/>
                </a:schemeClr>
              </a:solidFill>
              <a:latin typeface="Agency FB" pitchFamily="34" charset="0"/>
            </a:endParaRPr>
          </a:p>
        </p:txBody>
      </p:sp>
      <p:sp>
        <p:nvSpPr>
          <p:cNvPr id="8" name="7 CuadroTexto"/>
          <p:cNvSpPr txBox="1"/>
          <p:nvPr/>
        </p:nvSpPr>
        <p:spPr>
          <a:xfrm>
            <a:off x="395536" y="2420888"/>
            <a:ext cx="8748464" cy="4047262"/>
          </a:xfrm>
          <a:prstGeom prst="rect">
            <a:avLst/>
          </a:prstGeom>
          <a:noFill/>
        </p:spPr>
        <p:txBody>
          <a:bodyPr wrap="square" numCol="2" spcCol="360000" rtlCol="0">
            <a:spAutoFit/>
          </a:bodyPr>
          <a:lstStyle/>
          <a:p>
            <a:pPr algn="just"/>
            <a:r>
              <a:rPr lang="es-MX" dirty="0" smtClean="0">
                <a:latin typeface="Times New Roman" pitchFamily="18" charset="0"/>
                <a:cs typeface="Times New Roman" pitchFamily="18" charset="0"/>
              </a:rPr>
              <a:t>NOS ENCONTRAMOS CON CASOS EN LOS QUE LA APLICACIÓN DE LA </a:t>
            </a:r>
            <a:r>
              <a:rPr lang="es-MX" b="1" dirty="0" smtClean="0">
                <a:latin typeface="Times New Roman" pitchFamily="18" charset="0"/>
                <a:cs typeface="Times New Roman" pitchFamily="18" charset="0"/>
              </a:rPr>
              <a:t>MEDIACIÓN</a:t>
            </a:r>
            <a:r>
              <a:rPr lang="es-MX" dirty="0" smtClean="0">
                <a:latin typeface="Times New Roman" pitchFamily="18" charset="0"/>
                <a:cs typeface="Times New Roman" pitchFamily="18" charset="0"/>
              </a:rPr>
              <a:t> ES ANTES DE DAR CONOCIMIENTO DE LA NOTICIA CRIMINAL A LA AUTORIDAD (MINISTERIO PÚBLICO), EN EL CASO DE DAÑOS A PROPIEDAD AJENA O LESIONES, SÍ SE INTERPONE LA QUERELLA, PARA TENER CONSTANCIA DE LOS HECHOS. </a:t>
            </a:r>
          </a:p>
          <a:p>
            <a:pPr algn="just"/>
            <a:r>
              <a:rPr lang="es-MX" dirty="0" smtClean="0">
                <a:latin typeface="Times New Roman" pitchFamily="18" charset="0"/>
                <a:cs typeface="Times New Roman" pitchFamily="18" charset="0"/>
              </a:rPr>
              <a:t>Art. 8° de la Ley de Mecanismos Alternativos de Solución de Controversias en el Estado de Yucatán.</a:t>
            </a:r>
          </a:p>
          <a:p>
            <a:pPr algn="just"/>
            <a:endParaRPr lang="es-MX" dirty="0" smtClean="0">
              <a:latin typeface="Times New Roman" pitchFamily="18" charset="0"/>
              <a:cs typeface="Times New Roman" pitchFamily="18" charset="0"/>
            </a:endParaRPr>
          </a:p>
          <a:p>
            <a:pPr algn="just"/>
            <a:r>
              <a:rPr lang="es-MX" dirty="0" smtClean="0">
                <a:latin typeface="Times New Roman" pitchFamily="18" charset="0"/>
                <a:cs typeface="Times New Roman" pitchFamily="18" charset="0"/>
              </a:rPr>
              <a:t>CUANDO SE TRATAN DE HECHOS QUE YA FUERON DENUNCIADOS Y SE ENCUENTRAN EN INVESTIGACIÓN, HABRÍA LA POSIBILIDAD QUE TANTO LA VÍCTIMA U OFENDIDO COMO EL IMPUTADO OPTARAN POR LA VÍA DE MEDIACIÓN (DELITOS NO GRAVES), CONCILIACIÓN (DELITOS PERSEGUIDOS POR OFICIO, ACUERDO REPARATORIO, SUSPENSIÓN PROVISIONAL DEL PROCESO. </a:t>
            </a:r>
          </a:p>
          <a:p>
            <a:pPr algn="just"/>
            <a:endParaRPr lang="es-MX" sz="2300" dirty="0">
              <a:latin typeface="Agency FB"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0"/>
            <a:ext cx="1270000" cy="1225550"/>
          </a:xfrm>
          <a:prstGeom prst="rect">
            <a:avLst/>
          </a:prstGeom>
        </p:spPr>
      </p:pic>
      <p:sp>
        <p:nvSpPr>
          <p:cNvPr id="7" name="6 CuadroTexto"/>
          <p:cNvSpPr txBox="1"/>
          <p:nvPr/>
        </p:nvSpPr>
        <p:spPr>
          <a:xfrm>
            <a:off x="2555776" y="260648"/>
            <a:ext cx="4320480" cy="892552"/>
          </a:xfrm>
          <a:prstGeom prst="rect">
            <a:avLst/>
          </a:prstGeom>
          <a:solidFill>
            <a:schemeClr val="accent3">
              <a:lumMod val="75000"/>
            </a:schemeClr>
          </a:solidFill>
        </p:spPr>
        <p:txBody>
          <a:bodyPr wrap="square" rtlCol="0">
            <a:spAutoFit/>
          </a:bodyPr>
          <a:lstStyle/>
          <a:p>
            <a:pPr algn="ctr"/>
            <a:r>
              <a:rPr lang="es-MX" sz="2800" b="1" dirty="0" smtClean="0">
                <a:solidFill>
                  <a:schemeClr val="bg1">
                    <a:lumMod val="95000"/>
                  </a:schemeClr>
                </a:solidFill>
                <a:latin typeface="Times New Roman" pitchFamily="18" charset="0"/>
                <a:cs typeface="Times New Roman" pitchFamily="18" charset="0"/>
              </a:rPr>
              <a:t>ASUNTO PENAL</a:t>
            </a:r>
          </a:p>
          <a:p>
            <a:endParaRPr lang="es-MX" sz="2400" b="1" dirty="0">
              <a:solidFill>
                <a:schemeClr val="bg1">
                  <a:lumMod val="95000"/>
                </a:schemeClr>
              </a:solidFill>
              <a:latin typeface="Agency FB" pitchFamily="34" charset="0"/>
            </a:endParaRPr>
          </a:p>
        </p:txBody>
      </p:sp>
      <p:sp>
        <p:nvSpPr>
          <p:cNvPr id="6" name="5 CuadroTexto"/>
          <p:cNvSpPr txBox="1"/>
          <p:nvPr/>
        </p:nvSpPr>
        <p:spPr>
          <a:xfrm>
            <a:off x="467544" y="1556792"/>
            <a:ext cx="4032448" cy="369332"/>
          </a:xfrm>
          <a:prstGeom prst="rect">
            <a:avLst/>
          </a:prstGeom>
          <a:solidFill>
            <a:schemeClr val="accent3">
              <a:lumMod val="40000"/>
              <a:lumOff val="60000"/>
            </a:schemeClr>
          </a:solidFill>
        </p:spPr>
        <p:txBody>
          <a:bodyPr wrap="square" rtlCol="0">
            <a:spAutoFit/>
          </a:bodyPr>
          <a:lstStyle/>
          <a:p>
            <a:pPr algn="ctr"/>
            <a:r>
              <a:rPr lang="es-MX" dirty="0" smtClean="0">
                <a:latin typeface="Times New Roman" pitchFamily="18" charset="0"/>
                <a:cs typeface="Times New Roman" pitchFamily="18" charset="0"/>
              </a:rPr>
              <a:t>PARA INICIO DE INVESTIGACIÓN</a:t>
            </a:r>
            <a:endParaRPr lang="es-MX" dirty="0">
              <a:latin typeface="Times New Roman" pitchFamily="18" charset="0"/>
              <a:cs typeface="Times New Roman" pitchFamily="18" charset="0"/>
            </a:endParaRPr>
          </a:p>
        </p:txBody>
      </p:sp>
      <p:sp>
        <p:nvSpPr>
          <p:cNvPr id="9" name="8 CuadroTexto"/>
          <p:cNvSpPr txBox="1"/>
          <p:nvPr/>
        </p:nvSpPr>
        <p:spPr>
          <a:xfrm>
            <a:off x="5004048" y="1556792"/>
            <a:ext cx="3888432" cy="461665"/>
          </a:xfrm>
          <a:prstGeom prst="rect">
            <a:avLst/>
          </a:prstGeom>
          <a:solidFill>
            <a:schemeClr val="accent3">
              <a:lumMod val="40000"/>
              <a:lumOff val="60000"/>
            </a:schemeClr>
          </a:solidFill>
        </p:spPr>
        <p:txBody>
          <a:bodyPr wrap="square" rtlCol="0">
            <a:spAutoFit/>
          </a:bodyPr>
          <a:lstStyle/>
          <a:p>
            <a:pPr algn="ctr"/>
            <a:r>
              <a:rPr lang="es-MX" dirty="0" smtClean="0">
                <a:latin typeface="Times New Roman" pitchFamily="18" charset="0"/>
                <a:cs typeface="Times New Roman" pitchFamily="18" charset="0"/>
              </a:rPr>
              <a:t>SEGUIMIENTO DE A.V. O C.I</a:t>
            </a:r>
            <a:r>
              <a:rPr lang="es-MX" sz="2400" dirty="0" smtClean="0">
                <a:latin typeface="Agency FB" pitchFamily="34" charset="0"/>
              </a:rPr>
              <a:t>.</a:t>
            </a:r>
            <a:endParaRPr lang="es-MX" sz="2400" dirty="0">
              <a:latin typeface="Agency FB" pitchFamily="34" charset="0"/>
            </a:endParaRPr>
          </a:p>
        </p:txBody>
      </p:sp>
      <p:cxnSp>
        <p:nvCxnSpPr>
          <p:cNvPr id="14" name="13 Conector recto de flecha"/>
          <p:cNvCxnSpPr/>
          <p:nvPr/>
        </p:nvCxnSpPr>
        <p:spPr>
          <a:xfrm flipH="1">
            <a:off x="3203848" y="1196752"/>
            <a:ext cx="28803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a:off x="5868144" y="1196752"/>
            <a:ext cx="28803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a:off x="4788024" y="2420888"/>
            <a:ext cx="0" cy="4176464"/>
          </a:xfrm>
          <a:prstGeom prst="line">
            <a:avLst/>
          </a:prstGeom>
        </p:spPr>
        <p:style>
          <a:lnRef idx="1">
            <a:schemeClr val="accent1"/>
          </a:lnRef>
          <a:fillRef idx="0">
            <a:schemeClr val="accent1"/>
          </a:fillRef>
          <a:effectRef idx="0">
            <a:schemeClr val="accent1"/>
          </a:effectRef>
          <a:fontRef idx="minor">
            <a:schemeClr val="tx1"/>
          </a:fontRef>
        </p:style>
      </p:cxnSp>
      <p:sp>
        <p:nvSpPr>
          <p:cNvPr id="25" name="24 CuadroTexto"/>
          <p:cNvSpPr txBox="1"/>
          <p:nvPr/>
        </p:nvSpPr>
        <p:spPr>
          <a:xfrm>
            <a:off x="467544" y="1844824"/>
            <a:ext cx="3888432" cy="5355312"/>
          </a:xfrm>
          <a:prstGeom prst="rect">
            <a:avLst/>
          </a:prstGeom>
          <a:noFill/>
        </p:spPr>
        <p:txBody>
          <a:bodyPr wrap="square" rtlCol="0">
            <a:spAutoFit/>
          </a:bodyPr>
          <a:lstStyle/>
          <a:p>
            <a:pPr algn="just"/>
            <a:r>
              <a:rPr lang="es-MX" b="1" dirty="0" smtClean="0">
                <a:latin typeface="Times New Roman" pitchFamily="18" charset="0"/>
                <a:cs typeface="Times New Roman" pitchFamily="18" charset="0"/>
              </a:rPr>
              <a:t>1</a:t>
            </a:r>
            <a:r>
              <a:rPr lang="es-MX" dirty="0" smtClean="0">
                <a:latin typeface="Times New Roman" pitchFamily="18" charset="0"/>
                <a:cs typeface="Times New Roman" pitchFamily="18" charset="0"/>
              </a:rPr>
              <a:t>.- ACOMPAÑAR A LA VÍCITIMA AL DEPARTAMENTO DE ATENCIÓN TEMPRANA PARA SOLICITAR TURNO EN LA AGENCIA.</a:t>
            </a:r>
          </a:p>
          <a:p>
            <a:pPr algn="just"/>
            <a:r>
              <a:rPr lang="es-MX" b="1" dirty="0" smtClean="0">
                <a:latin typeface="Times New Roman" pitchFamily="18" charset="0"/>
                <a:cs typeface="Times New Roman" pitchFamily="18" charset="0"/>
              </a:rPr>
              <a:t>2</a:t>
            </a:r>
            <a:r>
              <a:rPr lang="es-MX" dirty="0" smtClean="0">
                <a:latin typeface="Times New Roman" pitchFamily="18" charset="0"/>
                <a:cs typeface="Times New Roman" pitchFamily="18" charset="0"/>
              </a:rPr>
              <a:t>.- ACOMPAÑAR Y ASISTIR A LA VÍCTIMA Y/U OFENDIDO EN SU DECLARACIÓN.</a:t>
            </a:r>
          </a:p>
          <a:p>
            <a:pPr algn="just"/>
            <a:r>
              <a:rPr lang="es-MX" dirty="0" smtClean="0">
                <a:latin typeface="Times New Roman" pitchFamily="18" charset="0"/>
                <a:cs typeface="Times New Roman" pitchFamily="18" charset="0"/>
              </a:rPr>
              <a:t>PARA EL CASO EN QUE LAS VICTIMAS MENORES NO CUENTEN CON UN REPRESENTANTE, TUTOR O CURADOR, EL ASESOR JURUDICO AUXILIARÁ A LA PRODEMEFA PARA EL CASO EN QUE ELLOS NO OCURRIERAN AL LUGAR (Art. 35 de la Ley sobre el Sistema de Asistencia Social para el Edo. De Yucatán.)</a:t>
            </a:r>
            <a:endParaRPr lang="es-MX" b="1" dirty="0" smtClean="0">
              <a:latin typeface="Times New Roman" pitchFamily="18" charset="0"/>
              <a:cs typeface="Times New Roman" pitchFamily="18" charset="0"/>
            </a:endParaRPr>
          </a:p>
          <a:p>
            <a:endParaRPr lang="es-MX" dirty="0"/>
          </a:p>
        </p:txBody>
      </p:sp>
      <p:sp>
        <p:nvSpPr>
          <p:cNvPr id="28" name="27 CuadroTexto"/>
          <p:cNvSpPr txBox="1"/>
          <p:nvPr/>
        </p:nvSpPr>
        <p:spPr>
          <a:xfrm>
            <a:off x="5004048" y="1988840"/>
            <a:ext cx="3888432" cy="5078313"/>
          </a:xfrm>
          <a:prstGeom prst="rect">
            <a:avLst/>
          </a:prstGeom>
          <a:noFill/>
        </p:spPr>
        <p:txBody>
          <a:bodyPr wrap="square" rtlCol="0">
            <a:spAutoFit/>
          </a:bodyPr>
          <a:lstStyle/>
          <a:p>
            <a:pPr algn="just"/>
            <a:r>
              <a:rPr lang="es-MX" b="1" dirty="0" smtClean="0">
                <a:latin typeface="Times New Roman" pitchFamily="18" charset="0"/>
                <a:cs typeface="Times New Roman" pitchFamily="18" charset="0"/>
              </a:rPr>
              <a:t>1</a:t>
            </a:r>
            <a:r>
              <a:rPr lang="es-MX" dirty="0" smtClean="0">
                <a:latin typeface="Times New Roman" pitchFamily="18" charset="0"/>
                <a:cs typeface="Times New Roman" pitchFamily="18" charset="0"/>
              </a:rPr>
              <a:t>.- SOLICITAR A LA AGENCIA O FÍSCALÍA CORRESPONDIENTE, LA A.P. O C.I..</a:t>
            </a:r>
          </a:p>
          <a:p>
            <a:pPr algn="just"/>
            <a:r>
              <a:rPr lang="es-MX" b="1" dirty="0" smtClean="0">
                <a:latin typeface="Times New Roman" pitchFamily="18" charset="0"/>
                <a:cs typeface="Times New Roman" pitchFamily="18" charset="0"/>
              </a:rPr>
              <a:t>2</a:t>
            </a:r>
            <a:r>
              <a:rPr lang="es-MX" dirty="0" smtClean="0">
                <a:latin typeface="Times New Roman" pitchFamily="18" charset="0"/>
                <a:cs typeface="Times New Roman" pitchFamily="18" charset="0"/>
              </a:rPr>
              <a:t>.- HACER LA REVISIÓN DEL EXPEDIENTE Y DE ESA MANERA PODER SOLICITAR AL AGENTE O FISCAL INVESTIGADOR, SEAN REALIZADAS LAS DILIGENCIAS PERTINENTES PARA ACREDITAR LA PROBABLE RESPONSABILIDAD Y EL DELITO DEL QUE SE TRATE.</a:t>
            </a:r>
          </a:p>
          <a:p>
            <a:pPr algn="just"/>
            <a:r>
              <a:rPr lang="es-MX" b="1" dirty="0" smtClean="0">
                <a:latin typeface="Times New Roman" pitchFamily="18" charset="0"/>
                <a:cs typeface="Times New Roman" pitchFamily="18" charset="0"/>
              </a:rPr>
              <a:t>3.- </a:t>
            </a:r>
            <a:r>
              <a:rPr lang="es-MX" dirty="0" smtClean="0">
                <a:latin typeface="Times New Roman" pitchFamily="18" charset="0"/>
                <a:cs typeface="Times New Roman" pitchFamily="18" charset="0"/>
              </a:rPr>
              <a:t>INFORMAR A LA VÍCTIMA EL ESTADO Y DE LOS AVANCES QUE MUESTRA SU CARPETA ODE INVESTIGACIÓN O AVERIGUACIÓN PREVIA.</a:t>
            </a:r>
            <a:endParaRPr lang="es-MX" b="1" dirty="0" smtClean="0">
              <a:latin typeface="Times New Roman" pitchFamily="18" charset="0"/>
              <a:cs typeface="Times New Roman" pitchFamily="18" charset="0"/>
            </a:endParaRPr>
          </a:p>
          <a:p>
            <a:endParaRPr lang="es-MX"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sp>
        <p:nvSpPr>
          <p:cNvPr id="7" name="6 CuadroTexto"/>
          <p:cNvSpPr txBox="1"/>
          <p:nvPr/>
        </p:nvSpPr>
        <p:spPr>
          <a:xfrm>
            <a:off x="2555776" y="404664"/>
            <a:ext cx="4320480" cy="707886"/>
          </a:xfrm>
          <a:prstGeom prst="rect">
            <a:avLst/>
          </a:prstGeom>
          <a:solidFill>
            <a:schemeClr val="accent3">
              <a:lumMod val="75000"/>
            </a:schemeClr>
          </a:solidFill>
        </p:spPr>
        <p:txBody>
          <a:bodyPr wrap="square" rtlCol="0">
            <a:spAutoFit/>
          </a:bodyPr>
          <a:lstStyle/>
          <a:p>
            <a:pPr algn="ctr"/>
            <a:r>
              <a:rPr lang="es-MX" sz="2000" b="1" dirty="0" smtClean="0">
                <a:solidFill>
                  <a:schemeClr val="bg1">
                    <a:lumMod val="95000"/>
                  </a:schemeClr>
                </a:solidFill>
                <a:latin typeface="Times New Roman" pitchFamily="18" charset="0"/>
                <a:cs typeface="Times New Roman" pitchFamily="18" charset="0"/>
              </a:rPr>
              <a:t>CONTINUACIÓN</a:t>
            </a:r>
          </a:p>
          <a:p>
            <a:pPr algn="ctr"/>
            <a:r>
              <a:rPr lang="es-MX" sz="2000" b="1" dirty="0" smtClean="0">
                <a:solidFill>
                  <a:schemeClr val="bg1">
                    <a:lumMod val="95000"/>
                  </a:schemeClr>
                </a:solidFill>
                <a:latin typeface="Times New Roman" pitchFamily="18" charset="0"/>
                <a:cs typeface="Times New Roman" pitchFamily="18" charset="0"/>
              </a:rPr>
              <a:t>ASUNTO PENAL</a:t>
            </a:r>
            <a:endParaRPr lang="es-MX" sz="2000" b="1" dirty="0">
              <a:solidFill>
                <a:schemeClr val="bg1">
                  <a:lumMod val="95000"/>
                </a:schemeClr>
              </a:solidFill>
              <a:latin typeface="Times New Roman" pitchFamily="18" charset="0"/>
              <a:cs typeface="Times New Roman" pitchFamily="18" charset="0"/>
            </a:endParaRPr>
          </a:p>
        </p:txBody>
      </p:sp>
      <p:sp>
        <p:nvSpPr>
          <p:cNvPr id="6" name="5 CuadroTexto"/>
          <p:cNvSpPr txBox="1"/>
          <p:nvPr/>
        </p:nvSpPr>
        <p:spPr>
          <a:xfrm>
            <a:off x="467544" y="1700808"/>
            <a:ext cx="4032448" cy="369332"/>
          </a:xfrm>
          <a:prstGeom prst="rect">
            <a:avLst/>
          </a:prstGeom>
          <a:solidFill>
            <a:schemeClr val="accent3">
              <a:lumMod val="40000"/>
              <a:lumOff val="60000"/>
            </a:schemeClr>
          </a:solidFill>
        </p:spPr>
        <p:txBody>
          <a:bodyPr wrap="square" rtlCol="0">
            <a:spAutoFit/>
          </a:bodyPr>
          <a:lstStyle/>
          <a:p>
            <a:pPr algn="ctr"/>
            <a:r>
              <a:rPr lang="es-MX" dirty="0" smtClean="0">
                <a:latin typeface="Times New Roman" pitchFamily="18" charset="0"/>
                <a:cs typeface="Times New Roman" pitchFamily="18" charset="0"/>
              </a:rPr>
              <a:t>PARA INICIO DE INVESTIGACIÓN</a:t>
            </a:r>
            <a:endParaRPr lang="es-MX" dirty="0">
              <a:latin typeface="Times New Roman" pitchFamily="18" charset="0"/>
              <a:cs typeface="Times New Roman" pitchFamily="18" charset="0"/>
            </a:endParaRPr>
          </a:p>
        </p:txBody>
      </p:sp>
      <p:sp>
        <p:nvSpPr>
          <p:cNvPr id="9" name="8 CuadroTexto"/>
          <p:cNvSpPr txBox="1"/>
          <p:nvPr/>
        </p:nvSpPr>
        <p:spPr>
          <a:xfrm>
            <a:off x="5004048" y="1700808"/>
            <a:ext cx="3888432" cy="461665"/>
          </a:xfrm>
          <a:prstGeom prst="rect">
            <a:avLst/>
          </a:prstGeom>
          <a:solidFill>
            <a:schemeClr val="accent3">
              <a:lumMod val="40000"/>
              <a:lumOff val="60000"/>
            </a:schemeClr>
          </a:solidFill>
        </p:spPr>
        <p:txBody>
          <a:bodyPr wrap="square" rtlCol="0">
            <a:spAutoFit/>
          </a:bodyPr>
          <a:lstStyle/>
          <a:p>
            <a:pPr algn="ctr"/>
            <a:r>
              <a:rPr lang="es-MX" dirty="0" smtClean="0">
                <a:latin typeface="Times New Roman" pitchFamily="18" charset="0"/>
                <a:cs typeface="Times New Roman" pitchFamily="18" charset="0"/>
              </a:rPr>
              <a:t>SEGUIMIENTO DE A.V. O C.I</a:t>
            </a:r>
            <a:r>
              <a:rPr lang="es-MX" sz="2400" dirty="0" smtClean="0">
                <a:latin typeface="Agency FB" pitchFamily="34" charset="0"/>
              </a:rPr>
              <a:t>.</a:t>
            </a:r>
            <a:endParaRPr lang="es-MX" sz="2400" dirty="0">
              <a:latin typeface="Agency FB" pitchFamily="34" charset="0"/>
            </a:endParaRPr>
          </a:p>
        </p:txBody>
      </p:sp>
      <p:cxnSp>
        <p:nvCxnSpPr>
          <p:cNvPr id="14" name="13 Conector recto de flecha"/>
          <p:cNvCxnSpPr/>
          <p:nvPr/>
        </p:nvCxnSpPr>
        <p:spPr>
          <a:xfrm flipH="1">
            <a:off x="3131840" y="1340768"/>
            <a:ext cx="28803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a:off x="5868144" y="1340768"/>
            <a:ext cx="28803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a:off x="4788024" y="2420888"/>
            <a:ext cx="0" cy="4176464"/>
          </a:xfrm>
          <a:prstGeom prst="line">
            <a:avLst/>
          </a:prstGeom>
        </p:spPr>
        <p:style>
          <a:lnRef idx="1">
            <a:schemeClr val="accent1"/>
          </a:lnRef>
          <a:fillRef idx="0">
            <a:schemeClr val="accent1"/>
          </a:fillRef>
          <a:effectRef idx="0">
            <a:schemeClr val="accent1"/>
          </a:effectRef>
          <a:fontRef idx="minor">
            <a:schemeClr val="tx1"/>
          </a:fontRef>
        </p:style>
      </p:cxnSp>
      <p:sp>
        <p:nvSpPr>
          <p:cNvPr id="25" name="24 CuadroTexto"/>
          <p:cNvSpPr txBox="1"/>
          <p:nvPr/>
        </p:nvSpPr>
        <p:spPr>
          <a:xfrm>
            <a:off x="539552" y="2276872"/>
            <a:ext cx="3888432" cy="1754326"/>
          </a:xfrm>
          <a:prstGeom prst="rect">
            <a:avLst/>
          </a:prstGeom>
          <a:noFill/>
        </p:spPr>
        <p:txBody>
          <a:bodyPr wrap="square" rtlCol="0">
            <a:spAutoFit/>
          </a:bodyPr>
          <a:lstStyle/>
          <a:p>
            <a:pPr algn="just"/>
            <a:r>
              <a:rPr lang="es-MX" b="1" dirty="0" smtClean="0">
                <a:latin typeface="Times New Roman" pitchFamily="18" charset="0"/>
                <a:cs typeface="Times New Roman" pitchFamily="18" charset="0"/>
              </a:rPr>
              <a:t>3.- </a:t>
            </a:r>
            <a:r>
              <a:rPr lang="es-MX" dirty="0" smtClean="0">
                <a:latin typeface="Times New Roman" pitchFamily="18" charset="0"/>
                <a:cs typeface="Times New Roman" pitchFamily="18" charset="0"/>
              </a:rPr>
              <a:t>SOLICITAR AL AGENTE O FISCAL INVESTIGADOR SEAN REALIZADAS LAS DILIGENCIAS CORRESPONDIENTES Y ACORDES AL DELITO QUE SE TRATE.</a:t>
            </a:r>
            <a:endParaRPr lang="es-MX" b="1" dirty="0" smtClean="0">
              <a:latin typeface="Times New Roman" pitchFamily="18" charset="0"/>
              <a:cs typeface="Times New Roman" pitchFamily="18" charset="0"/>
            </a:endParaRPr>
          </a:p>
          <a:p>
            <a:endParaRPr lang="es-MX" dirty="0"/>
          </a:p>
        </p:txBody>
      </p:sp>
      <p:sp>
        <p:nvSpPr>
          <p:cNvPr id="28" name="27 CuadroTexto"/>
          <p:cNvSpPr txBox="1"/>
          <p:nvPr/>
        </p:nvSpPr>
        <p:spPr>
          <a:xfrm>
            <a:off x="5076056" y="2348880"/>
            <a:ext cx="3888432" cy="4247317"/>
          </a:xfrm>
          <a:prstGeom prst="rect">
            <a:avLst/>
          </a:prstGeom>
          <a:noFill/>
        </p:spPr>
        <p:txBody>
          <a:bodyPr wrap="square" rtlCol="0">
            <a:spAutoFit/>
          </a:bodyPr>
          <a:lstStyle/>
          <a:p>
            <a:pPr algn="just"/>
            <a:r>
              <a:rPr lang="es-MX" b="1" dirty="0">
                <a:latin typeface="Times New Roman" pitchFamily="18" charset="0"/>
                <a:cs typeface="Times New Roman" pitchFamily="18" charset="0"/>
              </a:rPr>
              <a:t>4</a:t>
            </a:r>
            <a:r>
              <a:rPr lang="es-MX" b="1" dirty="0" smtClean="0">
                <a:latin typeface="Times New Roman" pitchFamily="18" charset="0"/>
                <a:cs typeface="Times New Roman" pitchFamily="18" charset="0"/>
              </a:rPr>
              <a:t>.- </a:t>
            </a:r>
            <a:r>
              <a:rPr lang="es-MX" dirty="0" smtClean="0">
                <a:latin typeface="Times New Roman" pitchFamily="18" charset="0"/>
                <a:cs typeface="Times New Roman" pitchFamily="18" charset="0"/>
              </a:rPr>
              <a:t>SI NOS ES INFORMADO QUE LA SOLICITADA AVERIGUACIÓN PREVIA SE ENCUENTRA EN EL DEPTO. DE CONSIGNACIONES, SE ACOMPAÑARÁ A LA VÍCTIMA AL REFERIDO DEPARTAMENTO A FIN DE QUE SE NOS INFORME EL ESTADO EN EL QUE ÉSTE SE ENCUENTRE</a:t>
            </a:r>
            <a:r>
              <a:rPr lang="es-MX" b="1" dirty="0" smtClean="0">
                <a:latin typeface="Times New Roman" pitchFamily="18" charset="0"/>
                <a:cs typeface="Times New Roman" pitchFamily="18" charset="0"/>
              </a:rPr>
              <a:t>.</a:t>
            </a:r>
          </a:p>
          <a:p>
            <a:pPr algn="just"/>
            <a:r>
              <a:rPr lang="es-MX" b="1" dirty="0">
                <a:latin typeface="Times New Roman" pitchFamily="18" charset="0"/>
                <a:cs typeface="Times New Roman" pitchFamily="18" charset="0"/>
              </a:rPr>
              <a:t>	</a:t>
            </a:r>
            <a:r>
              <a:rPr lang="es-MX" b="1" dirty="0" smtClean="0">
                <a:latin typeface="Times New Roman" pitchFamily="18" charset="0"/>
                <a:cs typeface="Times New Roman" pitchFamily="18" charset="0"/>
              </a:rPr>
              <a:t>a) </a:t>
            </a:r>
            <a:r>
              <a:rPr lang="es-MX" dirty="0" smtClean="0">
                <a:latin typeface="Times New Roman" pitchFamily="18" charset="0"/>
                <a:cs typeface="Times New Roman" pitchFamily="18" charset="0"/>
              </a:rPr>
              <a:t>EN REVISIÓN.</a:t>
            </a:r>
          </a:p>
          <a:p>
            <a:pPr algn="just"/>
            <a:r>
              <a:rPr lang="es-MX" b="1" dirty="0">
                <a:latin typeface="Times New Roman" pitchFamily="18" charset="0"/>
                <a:cs typeface="Times New Roman" pitchFamily="18" charset="0"/>
              </a:rPr>
              <a:t>	</a:t>
            </a:r>
            <a:r>
              <a:rPr lang="es-MX" b="1" dirty="0" smtClean="0">
                <a:latin typeface="Times New Roman" pitchFamily="18" charset="0"/>
                <a:cs typeface="Times New Roman" pitchFamily="18" charset="0"/>
              </a:rPr>
              <a:t>b) </a:t>
            </a:r>
            <a:r>
              <a:rPr lang="es-MX" dirty="0" smtClean="0">
                <a:latin typeface="Times New Roman" pitchFamily="18" charset="0"/>
                <a:cs typeface="Times New Roman" pitchFamily="18" charset="0"/>
              </a:rPr>
              <a:t>CORRECCIONES.</a:t>
            </a:r>
          </a:p>
          <a:p>
            <a:pPr algn="just"/>
            <a:r>
              <a:rPr lang="es-MX" b="1" dirty="0">
                <a:latin typeface="Times New Roman" pitchFamily="18" charset="0"/>
                <a:cs typeface="Times New Roman" pitchFamily="18" charset="0"/>
              </a:rPr>
              <a:t>	</a:t>
            </a:r>
            <a:r>
              <a:rPr lang="es-MX" b="1" dirty="0" smtClean="0">
                <a:latin typeface="Times New Roman" pitchFamily="18" charset="0"/>
                <a:cs typeface="Times New Roman" pitchFamily="18" charset="0"/>
              </a:rPr>
              <a:t>c) </a:t>
            </a:r>
            <a:r>
              <a:rPr lang="es-MX" dirty="0" smtClean="0">
                <a:latin typeface="Times New Roman" pitchFamily="18" charset="0"/>
                <a:cs typeface="Times New Roman" pitchFamily="18" charset="0"/>
              </a:rPr>
              <a:t>TURNADO A LOS JUZGADOS 		     PENALES.</a:t>
            </a:r>
            <a:endParaRPr lang="es-MX" b="1" dirty="0" smtClean="0">
              <a:latin typeface="Times New Roman" pitchFamily="18" charset="0"/>
              <a:cs typeface="Times New Roman" pitchFamily="18" charset="0"/>
            </a:endParaRPr>
          </a:p>
          <a:p>
            <a:endParaRPr lang="es-MX" dirty="0"/>
          </a:p>
        </p:txBody>
      </p:sp>
      <p:pic>
        <p:nvPicPr>
          <p:cNvPr id="11" name="10 Imagen" descr="gobedoyuc.jpg"/>
          <p:cNvPicPr>
            <a:picLocks noChangeAspect="1"/>
          </p:cNvPicPr>
          <p:nvPr/>
        </p:nvPicPr>
        <p:blipFill>
          <a:blip r:embed="rId3" cstate="print"/>
          <a:stretch>
            <a:fillRect/>
          </a:stretch>
        </p:blipFill>
        <p:spPr>
          <a:xfrm>
            <a:off x="7499350" y="5877272"/>
            <a:ext cx="1644650" cy="12319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sp>
        <p:nvSpPr>
          <p:cNvPr id="7" name="6 CuadroTexto"/>
          <p:cNvSpPr txBox="1"/>
          <p:nvPr/>
        </p:nvSpPr>
        <p:spPr>
          <a:xfrm>
            <a:off x="2555776" y="404664"/>
            <a:ext cx="4320480" cy="830997"/>
          </a:xfrm>
          <a:prstGeom prst="rect">
            <a:avLst/>
          </a:prstGeom>
          <a:solidFill>
            <a:schemeClr val="accent3">
              <a:lumMod val="75000"/>
            </a:schemeClr>
          </a:solidFill>
        </p:spPr>
        <p:txBody>
          <a:bodyPr wrap="square" rtlCol="0">
            <a:spAutoFit/>
          </a:bodyPr>
          <a:lstStyle/>
          <a:p>
            <a:pPr algn="ctr"/>
            <a:r>
              <a:rPr lang="es-MX" sz="2400" b="1" dirty="0" smtClean="0">
                <a:solidFill>
                  <a:schemeClr val="bg1">
                    <a:lumMod val="95000"/>
                  </a:schemeClr>
                </a:solidFill>
                <a:latin typeface="Times New Roman" pitchFamily="18" charset="0"/>
                <a:cs typeface="Times New Roman" pitchFamily="18" charset="0"/>
              </a:rPr>
              <a:t>CONTINUACIÓN</a:t>
            </a:r>
          </a:p>
          <a:p>
            <a:pPr algn="ctr"/>
            <a:r>
              <a:rPr lang="es-MX" sz="2400" b="1" dirty="0" smtClean="0">
                <a:solidFill>
                  <a:schemeClr val="bg1">
                    <a:lumMod val="95000"/>
                  </a:schemeClr>
                </a:solidFill>
                <a:latin typeface="Times New Roman" pitchFamily="18" charset="0"/>
                <a:cs typeface="Times New Roman" pitchFamily="18" charset="0"/>
              </a:rPr>
              <a:t>ASUNTO PENAL</a:t>
            </a:r>
            <a:endParaRPr lang="es-MX" sz="2400" b="1" dirty="0">
              <a:solidFill>
                <a:schemeClr val="bg1">
                  <a:lumMod val="95000"/>
                </a:schemeClr>
              </a:solidFill>
              <a:latin typeface="Times New Roman" pitchFamily="18" charset="0"/>
              <a:cs typeface="Times New Roman" pitchFamily="18" charset="0"/>
            </a:endParaRPr>
          </a:p>
        </p:txBody>
      </p:sp>
      <p:sp>
        <p:nvSpPr>
          <p:cNvPr id="9" name="8 CuadroTexto"/>
          <p:cNvSpPr txBox="1"/>
          <p:nvPr/>
        </p:nvSpPr>
        <p:spPr>
          <a:xfrm>
            <a:off x="5004048" y="1700808"/>
            <a:ext cx="3888432" cy="461665"/>
          </a:xfrm>
          <a:prstGeom prst="rect">
            <a:avLst/>
          </a:prstGeom>
          <a:solidFill>
            <a:schemeClr val="accent3">
              <a:lumMod val="40000"/>
              <a:lumOff val="60000"/>
            </a:schemeClr>
          </a:solidFill>
        </p:spPr>
        <p:txBody>
          <a:bodyPr wrap="square" rtlCol="0">
            <a:spAutoFit/>
          </a:bodyPr>
          <a:lstStyle/>
          <a:p>
            <a:pPr algn="ctr"/>
            <a:r>
              <a:rPr lang="es-MX" dirty="0" smtClean="0">
                <a:latin typeface="Times New Roman" pitchFamily="18" charset="0"/>
                <a:cs typeface="Times New Roman" pitchFamily="18" charset="0"/>
              </a:rPr>
              <a:t>SEGUIMIENTO DE A.V. O C.I</a:t>
            </a:r>
            <a:r>
              <a:rPr lang="es-MX" sz="2400" dirty="0" smtClean="0">
                <a:latin typeface="Agency FB" pitchFamily="34" charset="0"/>
              </a:rPr>
              <a:t>.</a:t>
            </a:r>
            <a:endParaRPr lang="es-MX" sz="2400" dirty="0">
              <a:latin typeface="Agency FB" pitchFamily="34" charset="0"/>
            </a:endParaRPr>
          </a:p>
        </p:txBody>
      </p:sp>
      <p:cxnSp>
        <p:nvCxnSpPr>
          <p:cNvPr id="16" name="15 Conector recto de flecha"/>
          <p:cNvCxnSpPr/>
          <p:nvPr/>
        </p:nvCxnSpPr>
        <p:spPr>
          <a:xfrm>
            <a:off x="5868144" y="1340768"/>
            <a:ext cx="28803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a:off x="4788024" y="2420888"/>
            <a:ext cx="0" cy="4176464"/>
          </a:xfrm>
          <a:prstGeom prst="line">
            <a:avLst/>
          </a:prstGeom>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5076056" y="2348880"/>
            <a:ext cx="3888432" cy="3477875"/>
          </a:xfrm>
          <a:prstGeom prst="rect">
            <a:avLst/>
          </a:prstGeom>
          <a:noFill/>
        </p:spPr>
        <p:txBody>
          <a:bodyPr wrap="square" rtlCol="0">
            <a:spAutoFit/>
          </a:bodyPr>
          <a:lstStyle/>
          <a:p>
            <a:pPr algn="just"/>
            <a:r>
              <a:rPr lang="es-MX" b="1" dirty="0" smtClean="0">
                <a:latin typeface="Times New Roman" pitchFamily="18" charset="0"/>
                <a:cs typeface="Times New Roman" pitchFamily="18" charset="0"/>
              </a:rPr>
              <a:t>5.- </a:t>
            </a:r>
            <a:r>
              <a:rPr lang="es-MX" dirty="0" smtClean="0">
                <a:latin typeface="Times New Roman" pitchFamily="18" charset="0"/>
                <a:cs typeface="Times New Roman" pitchFamily="18" charset="0"/>
              </a:rPr>
              <a:t>PARA EL CASO DE QUE SE NOS INFORME QUE LA CARPETA DE INVESTIGACIÓN YA HA SIDO JUDICIALIZADA:</a:t>
            </a:r>
          </a:p>
          <a:p>
            <a:pPr algn="just"/>
            <a:r>
              <a:rPr lang="es-MX" dirty="0">
                <a:latin typeface="Times New Roman" pitchFamily="18" charset="0"/>
                <a:cs typeface="Times New Roman" pitchFamily="18" charset="0"/>
              </a:rPr>
              <a:t>	</a:t>
            </a:r>
            <a:r>
              <a:rPr lang="es-MX" b="1" dirty="0" smtClean="0">
                <a:latin typeface="Times New Roman" pitchFamily="18" charset="0"/>
                <a:cs typeface="Times New Roman" pitchFamily="18" charset="0"/>
              </a:rPr>
              <a:t>a) </a:t>
            </a:r>
            <a:r>
              <a:rPr lang="es-MX" dirty="0" smtClean="0">
                <a:latin typeface="Times New Roman" pitchFamily="18" charset="0"/>
                <a:cs typeface="Times New Roman" pitchFamily="18" charset="0"/>
              </a:rPr>
              <a:t>EL ASESOR QUE DIO SEGUIMIENTO SE COMUNICARÁ CON EL FISCAL ADSCRITO A FIN DE QUE ÉSTE LE INFORME SI CUENTA CON FECHA PROBABLE DE AUDIENCIA DE IMPUTACIÓN O VINCULACIÓN A PROCESO.</a:t>
            </a:r>
          </a:p>
          <a:p>
            <a:pPr algn="just"/>
            <a:r>
              <a:rPr lang="es-MX" sz="2200" dirty="0">
                <a:latin typeface="Agency FB" pitchFamily="34" charset="0"/>
              </a:rPr>
              <a:t>	</a:t>
            </a:r>
            <a:endParaRPr lang="es-MX" dirty="0"/>
          </a:p>
        </p:txBody>
      </p:sp>
      <p:pic>
        <p:nvPicPr>
          <p:cNvPr id="11" name="10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sp>
        <p:nvSpPr>
          <p:cNvPr id="7" name="6 CuadroTexto"/>
          <p:cNvSpPr txBox="1"/>
          <p:nvPr/>
        </p:nvSpPr>
        <p:spPr>
          <a:xfrm>
            <a:off x="2555776" y="404664"/>
            <a:ext cx="4320480" cy="830997"/>
          </a:xfrm>
          <a:prstGeom prst="rect">
            <a:avLst/>
          </a:prstGeom>
          <a:solidFill>
            <a:schemeClr val="accent3">
              <a:lumMod val="75000"/>
            </a:schemeClr>
          </a:solidFill>
        </p:spPr>
        <p:txBody>
          <a:bodyPr wrap="square" rtlCol="0">
            <a:spAutoFit/>
          </a:bodyPr>
          <a:lstStyle/>
          <a:p>
            <a:pPr algn="ctr"/>
            <a:r>
              <a:rPr lang="es-MX" sz="2400" b="1" dirty="0" smtClean="0">
                <a:solidFill>
                  <a:schemeClr val="bg1">
                    <a:lumMod val="95000"/>
                  </a:schemeClr>
                </a:solidFill>
                <a:latin typeface="Times New Roman" pitchFamily="18" charset="0"/>
                <a:cs typeface="Times New Roman" pitchFamily="18" charset="0"/>
              </a:rPr>
              <a:t>CONTINUACIÓN</a:t>
            </a:r>
          </a:p>
          <a:p>
            <a:pPr algn="ctr"/>
            <a:r>
              <a:rPr lang="es-MX" sz="2400" b="1" dirty="0" smtClean="0">
                <a:solidFill>
                  <a:schemeClr val="bg1">
                    <a:lumMod val="95000"/>
                  </a:schemeClr>
                </a:solidFill>
                <a:latin typeface="Times New Roman" pitchFamily="18" charset="0"/>
                <a:cs typeface="Times New Roman" pitchFamily="18" charset="0"/>
              </a:rPr>
              <a:t>ASUNTO PENAL</a:t>
            </a:r>
            <a:endParaRPr lang="es-MX" sz="2400" b="1" dirty="0">
              <a:solidFill>
                <a:schemeClr val="bg1">
                  <a:lumMod val="95000"/>
                </a:schemeClr>
              </a:solidFill>
              <a:latin typeface="Times New Roman" pitchFamily="18" charset="0"/>
              <a:cs typeface="Times New Roman" pitchFamily="18" charset="0"/>
            </a:endParaRPr>
          </a:p>
        </p:txBody>
      </p:sp>
      <p:sp>
        <p:nvSpPr>
          <p:cNvPr id="9" name="8 CuadroTexto"/>
          <p:cNvSpPr txBox="1"/>
          <p:nvPr/>
        </p:nvSpPr>
        <p:spPr>
          <a:xfrm>
            <a:off x="5004048" y="1700808"/>
            <a:ext cx="3888432" cy="369332"/>
          </a:xfrm>
          <a:prstGeom prst="rect">
            <a:avLst/>
          </a:prstGeom>
          <a:solidFill>
            <a:schemeClr val="accent3">
              <a:lumMod val="40000"/>
              <a:lumOff val="60000"/>
            </a:schemeClr>
          </a:solidFill>
        </p:spPr>
        <p:txBody>
          <a:bodyPr wrap="square" rtlCol="0">
            <a:spAutoFit/>
          </a:bodyPr>
          <a:lstStyle/>
          <a:p>
            <a:pPr algn="ctr"/>
            <a:r>
              <a:rPr lang="es-MX" dirty="0" smtClean="0">
                <a:latin typeface="Times New Roman" pitchFamily="18" charset="0"/>
                <a:cs typeface="Times New Roman" pitchFamily="18" charset="0"/>
              </a:rPr>
              <a:t>SEGUIMIENTO DE A.V. O C.I.</a:t>
            </a:r>
            <a:endParaRPr lang="es-MX" dirty="0">
              <a:latin typeface="Times New Roman" pitchFamily="18" charset="0"/>
              <a:cs typeface="Times New Roman" pitchFamily="18" charset="0"/>
            </a:endParaRPr>
          </a:p>
        </p:txBody>
      </p:sp>
      <p:cxnSp>
        <p:nvCxnSpPr>
          <p:cNvPr id="16" name="15 Conector recto de flecha"/>
          <p:cNvCxnSpPr/>
          <p:nvPr/>
        </p:nvCxnSpPr>
        <p:spPr>
          <a:xfrm>
            <a:off x="5868144" y="1340768"/>
            <a:ext cx="28803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a:off x="4788024" y="2420888"/>
            <a:ext cx="0" cy="4176464"/>
          </a:xfrm>
          <a:prstGeom prst="line">
            <a:avLst/>
          </a:prstGeom>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5076056" y="2348880"/>
            <a:ext cx="3888432" cy="4524315"/>
          </a:xfrm>
          <a:prstGeom prst="rect">
            <a:avLst/>
          </a:prstGeom>
          <a:noFill/>
        </p:spPr>
        <p:txBody>
          <a:bodyPr wrap="square" rtlCol="0">
            <a:spAutoFit/>
          </a:bodyPr>
          <a:lstStyle/>
          <a:p>
            <a:pPr algn="just"/>
            <a:r>
              <a:rPr lang="es-MX" b="1" dirty="0" smtClean="0">
                <a:latin typeface="Times New Roman" pitchFamily="18" charset="0"/>
                <a:cs typeface="Times New Roman" pitchFamily="18" charset="0"/>
              </a:rPr>
              <a:t>b) </a:t>
            </a:r>
            <a:r>
              <a:rPr lang="es-MX" dirty="0" smtClean="0">
                <a:latin typeface="Times New Roman" pitchFamily="18" charset="0"/>
                <a:cs typeface="Times New Roman" pitchFamily="18" charset="0"/>
              </a:rPr>
              <a:t>SE INFORMARÁ A LA VÍCTIMA DE LOS DERECHOS CON LOS QUE CUENTA EN EL PROCESO Y DE LA MANERA Y LOS TIEMPOS EN LAS QUE SE LLEVARAN ACABO LAS AUDIENCIAS (EN LOS CASOS DE SER VÍCTIMAS MENORES, ÉSTA INFORMACIÓN SE LE SERÁ PROPORCIONADA, JUNTO CON SUS PADRES, REPRESENTANTES O TUTORES).</a:t>
            </a:r>
          </a:p>
          <a:p>
            <a:pPr algn="just"/>
            <a:r>
              <a:rPr lang="es-MX" b="1" dirty="0" smtClean="0">
                <a:latin typeface="Times New Roman" pitchFamily="18" charset="0"/>
                <a:cs typeface="Times New Roman" pitchFamily="18" charset="0"/>
              </a:rPr>
              <a:t>c) </a:t>
            </a:r>
            <a:r>
              <a:rPr lang="es-MX" dirty="0" smtClean="0">
                <a:latin typeface="Times New Roman" pitchFamily="18" charset="0"/>
                <a:cs typeface="Times New Roman" pitchFamily="18" charset="0"/>
              </a:rPr>
              <a:t>SE LE INFORMA A LA VÍCTIMA QUE DENTRO DE LOS DERECHOS CON LOS QUE CUENTA ESTÁ EL DE CONSTITUIRSE COMO </a:t>
            </a:r>
            <a:r>
              <a:rPr lang="es-MX" b="1" dirty="0" smtClean="0">
                <a:latin typeface="Times New Roman" pitchFamily="18" charset="0"/>
                <a:cs typeface="Times New Roman" pitchFamily="18" charset="0"/>
              </a:rPr>
              <a:t>COADYUVANTE</a:t>
            </a:r>
            <a:endParaRPr lang="es-MX"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sp>
        <p:nvSpPr>
          <p:cNvPr id="7" name="6 CuadroTexto"/>
          <p:cNvSpPr txBox="1"/>
          <p:nvPr/>
        </p:nvSpPr>
        <p:spPr>
          <a:xfrm>
            <a:off x="2555776" y="404664"/>
            <a:ext cx="4320480" cy="830997"/>
          </a:xfrm>
          <a:prstGeom prst="rect">
            <a:avLst/>
          </a:prstGeom>
          <a:solidFill>
            <a:schemeClr val="accent3">
              <a:lumMod val="75000"/>
            </a:schemeClr>
          </a:solidFill>
        </p:spPr>
        <p:txBody>
          <a:bodyPr wrap="square" rtlCol="0">
            <a:spAutoFit/>
          </a:bodyPr>
          <a:lstStyle/>
          <a:p>
            <a:pPr algn="ctr"/>
            <a:r>
              <a:rPr lang="es-MX" sz="2400" b="1" dirty="0" smtClean="0">
                <a:solidFill>
                  <a:schemeClr val="bg1">
                    <a:lumMod val="95000"/>
                  </a:schemeClr>
                </a:solidFill>
                <a:latin typeface="Times New Roman" pitchFamily="18" charset="0"/>
                <a:cs typeface="Times New Roman" pitchFamily="18" charset="0"/>
              </a:rPr>
              <a:t>CONTINUACIÓN</a:t>
            </a:r>
          </a:p>
          <a:p>
            <a:pPr algn="ctr"/>
            <a:r>
              <a:rPr lang="es-MX" sz="2400" b="1" dirty="0" smtClean="0">
                <a:solidFill>
                  <a:schemeClr val="bg1">
                    <a:lumMod val="95000"/>
                  </a:schemeClr>
                </a:solidFill>
                <a:latin typeface="Times New Roman" pitchFamily="18" charset="0"/>
                <a:cs typeface="Times New Roman" pitchFamily="18" charset="0"/>
              </a:rPr>
              <a:t>ASUNTO PENAL</a:t>
            </a:r>
            <a:endParaRPr lang="es-MX" sz="2400" b="1" dirty="0">
              <a:solidFill>
                <a:schemeClr val="bg1">
                  <a:lumMod val="95000"/>
                </a:schemeClr>
              </a:solidFill>
              <a:latin typeface="Times New Roman" pitchFamily="18" charset="0"/>
              <a:cs typeface="Times New Roman" pitchFamily="18" charset="0"/>
            </a:endParaRPr>
          </a:p>
        </p:txBody>
      </p:sp>
      <p:sp>
        <p:nvSpPr>
          <p:cNvPr id="9" name="8 CuadroTexto"/>
          <p:cNvSpPr txBox="1"/>
          <p:nvPr/>
        </p:nvSpPr>
        <p:spPr>
          <a:xfrm>
            <a:off x="5004048" y="1700808"/>
            <a:ext cx="3888432" cy="400110"/>
          </a:xfrm>
          <a:prstGeom prst="rect">
            <a:avLst/>
          </a:prstGeom>
          <a:solidFill>
            <a:schemeClr val="accent3">
              <a:lumMod val="40000"/>
              <a:lumOff val="60000"/>
            </a:schemeClr>
          </a:solidFill>
        </p:spPr>
        <p:txBody>
          <a:bodyPr wrap="square" rtlCol="0">
            <a:spAutoFit/>
          </a:bodyPr>
          <a:lstStyle/>
          <a:p>
            <a:pPr algn="ctr"/>
            <a:r>
              <a:rPr lang="es-MX" sz="2000" dirty="0" smtClean="0">
                <a:latin typeface="Times New Roman" pitchFamily="18" charset="0"/>
                <a:cs typeface="Times New Roman" pitchFamily="18" charset="0"/>
              </a:rPr>
              <a:t>SEGUIMIENTO DE A.V. O C.I.</a:t>
            </a:r>
            <a:endParaRPr lang="es-MX" sz="2000" dirty="0">
              <a:latin typeface="Times New Roman" pitchFamily="18" charset="0"/>
              <a:cs typeface="Times New Roman" pitchFamily="18" charset="0"/>
            </a:endParaRPr>
          </a:p>
        </p:txBody>
      </p:sp>
      <p:cxnSp>
        <p:nvCxnSpPr>
          <p:cNvPr id="16" name="15 Conector recto de flecha"/>
          <p:cNvCxnSpPr/>
          <p:nvPr/>
        </p:nvCxnSpPr>
        <p:spPr>
          <a:xfrm>
            <a:off x="5868144" y="1340768"/>
            <a:ext cx="28803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a:off x="4788024" y="2420888"/>
            <a:ext cx="0" cy="4176464"/>
          </a:xfrm>
          <a:prstGeom prst="line">
            <a:avLst/>
          </a:prstGeom>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5076056" y="2348880"/>
            <a:ext cx="3888432" cy="4247317"/>
          </a:xfrm>
          <a:prstGeom prst="rect">
            <a:avLst/>
          </a:prstGeom>
          <a:noFill/>
        </p:spPr>
        <p:txBody>
          <a:bodyPr wrap="square" rtlCol="0">
            <a:spAutoFit/>
          </a:bodyPr>
          <a:lstStyle/>
          <a:p>
            <a:pPr algn="just"/>
            <a:r>
              <a:rPr lang="es-MX" dirty="0" smtClean="0">
                <a:latin typeface="Times New Roman" pitchFamily="18" charset="0"/>
                <a:cs typeface="Times New Roman" pitchFamily="18" charset="0"/>
              </a:rPr>
              <a:t>CONFORME A LAS FORMALIDADES QUE MARCA EL CÓDIGO PROCESAL PENAL PARA EL ESTADO DE YUCATÁN Y LA LEY DE JUSTICIA PARA ADOLESCENTES DEL ESTADO. (fracción 9ª, del Art. 100, el Art. 105 CPPEY; y Art. 103 de LJA). </a:t>
            </a:r>
          </a:p>
          <a:p>
            <a:pPr algn="just"/>
            <a:r>
              <a:rPr lang="es-MX" b="1" dirty="0" smtClean="0">
                <a:latin typeface="Times New Roman" pitchFamily="18" charset="0"/>
                <a:cs typeface="Times New Roman" pitchFamily="18" charset="0"/>
              </a:rPr>
              <a:t>6.- </a:t>
            </a:r>
            <a:r>
              <a:rPr lang="es-MX" dirty="0" smtClean="0">
                <a:latin typeface="Times New Roman" pitchFamily="18" charset="0"/>
                <a:cs typeface="Times New Roman" pitchFamily="18" charset="0"/>
              </a:rPr>
              <a:t>DAR SEGUIMIENTO Y EN SU CASO, DAR TRAMITES A LAS MEDIDAS DE PROTECCIÓN, PROVIDENCIAS PRECAUTORIAS, MEDIDAS CAUTELARES, REPARACIÓN DEL DAÑO, ENTRE OTRAS…</a:t>
            </a:r>
            <a:endParaRPr lang="es-MX"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sp>
        <p:nvSpPr>
          <p:cNvPr id="7" name="6 CuadroTexto"/>
          <p:cNvSpPr txBox="1"/>
          <p:nvPr/>
        </p:nvSpPr>
        <p:spPr>
          <a:xfrm>
            <a:off x="2555776" y="404664"/>
            <a:ext cx="4320480" cy="830997"/>
          </a:xfrm>
          <a:prstGeom prst="rect">
            <a:avLst/>
          </a:prstGeom>
          <a:solidFill>
            <a:schemeClr val="accent3">
              <a:lumMod val="75000"/>
            </a:schemeClr>
          </a:solidFill>
        </p:spPr>
        <p:txBody>
          <a:bodyPr wrap="square" rtlCol="0">
            <a:spAutoFit/>
          </a:bodyPr>
          <a:lstStyle/>
          <a:p>
            <a:pPr algn="ctr"/>
            <a:r>
              <a:rPr lang="es-MX" sz="2400" b="1" dirty="0" smtClean="0">
                <a:solidFill>
                  <a:schemeClr val="bg1">
                    <a:lumMod val="95000"/>
                  </a:schemeClr>
                </a:solidFill>
                <a:latin typeface="Times New Roman" pitchFamily="18" charset="0"/>
                <a:cs typeface="Times New Roman" pitchFamily="18" charset="0"/>
              </a:rPr>
              <a:t>CONTINUACIÓN</a:t>
            </a:r>
          </a:p>
          <a:p>
            <a:pPr algn="ctr"/>
            <a:r>
              <a:rPr lang="es-MX" sz="2400" b="1" dirty="0" smtClean="0">
                <a:solidFill>
                  <a:schemeClr val="bg1">
                    <a:lumMod val="95000"/>
                  </a:schemeClr>
                </a:solidFill>
                <a:latin typeface="Times New Roman" pitchFamily="18" charset="0"/>
                <a:cs typeface="Times New Roman" pitchFamily="18" charset="0"/>
              </a:rPr>
              <a:t>ASUNTO PENAL</a:t>
            </a:r>
            <a:endParaRPr lang="es-MX" sz="2400" b="1" dirty="0">
              <a:solidFill>
                <a:schemeClr val="bg1">
                  <a:lumMod val="95000"/>
                </a:schemeClr>
              </a:solidFill>
              <a:latin typeface="Times New Roman" pitchFamily="18" charset="0"/>
              <a:cs typeface="Times New Roman" pitchFamily="18" charset="0"/>
            </a:endParaRPr>
          </a:p>
        </p:txBody>
      </p:sp>
      <p:sp>
        <p:nvSpPr>
          <p:cNvPr id="9" name="8 CuadroTexto"/>
          <p:cNvSpPr txBox="1"/>
          <p:nvPr/>
        </p:nvSpPr>
        <p:spPr>
          <a:xfrm>
            <a:off x="5004048" y="1700808"/>
            <a:ext cx="3888432" cy="461665"/>
          </a:xfrm>
          <a:prstGeom prst="rect">
            <a:avLst/>
          </a:prstGeom>
          <a:solidFill>
            <a:schemeClr val="accent3">
              <a:lumMod val="40000"/>
              <a:lumOff val="60000"/>
            </a:schemeClr>
          </a:solidFill>
        </p:spPr>
        <p:txBody>
          <a:bodyPr wrap="square" rtlCol="0">
            <a:spAutoFit/>
          </a:bodyPr>
          <a:lstStyle/>
          <a:p>
            <a:pPr algn="ctr"/>
            <a:r>
              <a:rPr lang="es-MX" dirty="0" smtClean="0">
                <a:latin typeface="Times New Roman" pitchFamily="18" charset="0"/>
                <a:cs typeface="Times New Roman" pitchFamily="18" charset="0"/>
              </a:rPr>
              <a:t>SEGUIMIENTO DE A.V. O C.I</a:t>
            </a:r>
            <a:r>
              <a:rPr lang="es-MX" sz="2400" dirty="0" smtClean="0">
                <a:latin typeface="Agency FB" pitchFamily="34" charset="0"/>
              </a:rPr>
              <a:t>.</a:t>
            </a:r>
            <a:endParaRPr lang="es-MX" sz="2400" dirty="0">
              <a:latin typeface="Agency FB" pitchFamily="34" charset="0"/>
            </a:endParaRPr>
          </a:p>
        </p:txBody>
      </p:sp>
      <p:cxnSp>
        <p:nvCxnSpPr>
          <p:cNvPr id="16" name="15 Conector recto de flecha"/>
          <p:cNvCxnSpPr/>
          <p:nvPr/>
        </p:nvCxnSpPr>
        <p:spPr>
          <a:xfrm>
            <a:off x="5868144" y="1340768"/>
            <a:ext cx="28803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a:off x="4788024" y="2420888"/>
            <a:ext cx="0" cy="4176464"/>
          </a:xfrm>
          <a:prstGeom prst="line">
            <a:avLst/>
          </a:prstGeom>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5076056" y="2348880"/>
            <a:ext cx="3888432" cy="3477875"/>
          </a:xfrm>
          <a:prstGeom prst="rect">
            <a:avLst/>
          </a:prstGeom>
          <a:noFill/>
        </p:spPr>
        <p:txBody>
          <a:bodyPr wrap="square" rtlCol="0">
            <a:spAutoFit/>
          </a:bodyPr>
          <a:lstStyle/>
          <a:p>
            <a:pPr algn="just"/>
            <a:r>
              <a:rPr lang="es-MX" sz="2200" b="1" dirty="0" smtClean="0">
                <a:latin typeface="Times New Roman" pitchFamily="18" charset="0"/>
                <a:cs typeface="Times New Roman" pitchFamily="18" charset="0"/>
              </a:rPr>
              <a:t>7.- </a:t>
            </a:r>
            <a:r>
              <a:rPr lang="es-MX" sz="2200" dirty="0" smtClean="0">
                <a:latin typeface="Times New Roman" pitchFamily="18" charset="0"/>
                <a:cs typeface="Times New Roman" pitchFamily="18" charset="0"/>
              </a:rPr>
              <a:t>PODRÁ ASESORAR A LA VÍCTIMA PARA INTERPONER LOS RECURSOS QUE PUDIERAN SER ADMITIDOS EN EL PROCESO PENAL DEPENDIENDO DE LAS RESOLUCIONES JUDICIALES (Art. 401 CPPEY)</a:t>
            </a:r>
            <a:endParaRPr lang="es-MX" b="1" dirty="0">
              <a:latin typeface="Times New Roman" pitchFamily="18" charset="0"/>
              <a:cs typeface="Times New Roman" pitchFamily="18" charset="0"/>
            </a:endParaRPr>
          </a:p>
        </p:txBody>
      </p:sp>
      <p:pic>
        <p:nvPicPr>
          <p:cNvPr id="8" name="7 Imagen" descr="gobedoyuc.jpg"/>
          <p:cNvPicPr>
            <a:picLocks noChangeAspect="1"/>
          </p:cNvPicPr>
          <p:nvPr/>
        </p:nvPicPr>
        <p:blipFill>
          <a:blip r:embed="rId3" cstate="print"/>
          <a:stretch>
            <a:fillRect/>
          </a:stretch>
        </p:blipFill>
        <p:spPr>
          <a:xfrm>
            <a:off x="7499350" y="5877272"/>
            <a:ext cx="1644650" cy="12319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
        <p:nvSpPr>
          <p:cNvPr id="7" name="6 Rectángulo"/>
          <p:cNvSpPr/>
          <p:nvPr/>
        </p:nvSpPr>
        <p:spPr>
          <a:xfrm>
            <a:off x="539552" y="1628800"/>
            <a:ext cx="7992888" cy="5139869"/>
          </a:xfrm>
          <a:prstGeom prst="rect">
            <a:avLst/>
          </a:prstGeom>
        </p:spPr>
        <p:txBody>
          <a:bodyPr wrap="square">
            <a:spAutoFit/>
          </a:bodyPr>
          <a:lstStyle/>
          <a:p>
            <a:pPr algn="just"/>
            <a:r>
              <a:rPr lang="es-MX" sz="2800" b="1" dirty="0" smtClean="0">
                <a:latin typeface="Times New Roman" pitchFamily="18" charset="0"/>
                <a:cs typeface="Times New Roman" pitchFamily="18" charset="0"/>
              </a:rPr>
              <a:t>Art. 4. LGV. </a:t>
            </a:r>
          </a:p>
          <a:p>
            <a:pPr algn="just"/>
            <a:endParaRPr lang="es-MX" sz="2800" b="1" dirty="0" smtClean="0">
              <a:latin typeface="Times New Roman" pitchFamily="18" charset="0"/>
              <a:cs typeface="Times New Roman" pitchFamily="18" charset="0"/>
            </a:endParaRPr>
          </a:p>
          <a:p>
            <a:pPr algn="just"/>
            <a:r>
              <a:rPr lang="es-MX" sz="2800" b="1" u="sng" dirty="0" smtClean="0">
                <a:latin typeface="Times New Roman" pitchFamily="18" charset="0"/>
                <a:cs typeface="Times New Roman" pitchFamily="18" charset="0"/>
              </a:rPr>
              <a:t>VÍCTIMAS DIRECTAS</a:t>
            </a:r>
            <a:r>
              <a:rPr lang="es-MX" sz="2800" b="1" dirty="0" smtClean="0">
                <a:latin typeface="Times New Roman" pitchFamily="18" charset="0"/>
                <a:cs typeface="Times New Roman" pitchFamily="18" charset="0"/>
              </a:rPr>
              <a:t>:</a:t>
            </a:r>
            <a:r>
              <a:rPr lang="es-MX" sz="2800" dirty="0" smtClean="0">
                <a:latin typeface="Times New Roman" pitchFamily="18" charset="0"/>
                <a:cs typeface="Times New Roman" pitchFamily="18" charset="0"/>
              </a:rPr>
              <a:t> Aquellas personas físicas que hayan sufrido algún daño o menoscabo económico, físico, mental, emocional, o en general cualquiera puesta en peligro o lesión a sus bienes jurídicos o derechos como consecuencia de la comisión de un delito o violaciones a sus derechos humanos reconocidos en la Constitución y en los Tratados Internacionales de los que el Estado Mexicano sea Parte. </a:t>
            </a:r>
          </a:p>
          <a:p>
            <a:pPr algn="just"/>
            <a:endParaRPr lang="es-MX" sz="2000" dirty="0"/>
          </a:p>
        </p:txBody>
      </p:sp>
      <p:sp>
        <p:nvSpPr>
          <p:cNvPr id="9" name="8 CuadroTexto"/>
          <p:cNvSpPr txBox="1"/>
          <p:nvPr/>
        </p:nvSpPr>
        <p:spPr>
          <a:xfrm>
            <a:off x="3059832" y="476672"/>
            <a:ext cx="6084168" cy="1354217"/>
          </a:xfrm>
          <a:prstGeom prst="rect">
            <a:avLst/>
          </a:prstGeom>
          <a:solidFill>
            <a:schemeClr val="accent3">
              <a:lumMod val="60000"/>
              <a:lumOff val="40000"/>
            </a:schemeClr>
          </a:solidFill>
        </p:spPr>
        <p:txBody>
          <a:bodyPr wrap="square" rtlCol="0">
            <a:spAutoFit/>
          </a:bodyPr>
          <a:lstStyle/>
          <a:p>
            <a:pPr algn="ctr"/>
            <a:r>
              <a:rPr lang="es-MX" sz="3200" b="1" u="sng" dirty="0" smtClean="0">
                <a:latin typeface="Times New Roman" pitchFamily="18" charset="0"/>
                <a:cs typeface="Times New Roman" pitchFamily="18" charset="0"/>
              </a:rPr>
              <a:t>CONCEPTO, PRINCIPIOS</a:t>
            </a:r>
            <a:r>
              <a:rPr lang="es-MX" sz="3200" b="1" dirty="0" smtClean="0">
                <a:latin typeface="Times New Roman" pitchFamily="18" charset="0"/>
                <a:cs typeface="Times New Roman" pitchFamily="18" charset="0"/>
              </a:rPr>
              <a:t> </a:t>
            </a:r>
            <a:r>
              <a:rPr lang="es-MX" sz="3200" b="1" u="sng" dirty="0" smtClean="0">
                <a:latin typeface="Times New Roman" pitchFamily="18" charset="0"/>
                <a:cs typeface="Times New Roman" pitchFamily="18" charset="0"/>
              </a:rPr>
              <a:t>Y DEFINICIONES </a:t>
            </a:r>
          </a:p>
          <a:p>
            <a:endParaRPr lang="es-MX"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Logo Fiscalia"/>
          <p:cNvPicPr>
            <a:picLocks noChangeAspect="1" noChangeArrowheads="1"/>
          </p:cNvPicPr>
          <p:nvPr/>
        </p:nvPicPr>
        <p:blipFill>
          <a:blip r:embed="rId2" cstate="print"/>
          <a:srcRect/>
          <a:stretch>
            <a:fillRect/>
          </a:stretch>
        </p:blipFill>
        <p:spPr bwMode="auto">
          <a:xfrm>
            <a:off x="755576" y="476672"/>
            <a:ext cx="1388740" cy="1388740"/>
          </a:xfrm>
          <a:prstGeom prst="rect">
            <a:avLst/>
          </a:prstGeom>
          <a:noFill/>
          <a:ln w="9525">
            <a:noFill/>
            <a:miter lim="800000"/>
            <a:headEnd/>
            <a:tailEnd/>
          </a:ln>
        </p:spPr>
      </p:pic>
      <p:sp>
        <p:nvSpPr>
          <p:cNvPr id="7" name="6 CuadroTexto"/>
          <p:cNvSpPr txBox="1"/>
          <p:nvPr/>
        </p:nvSpPr>
        <p:spPr>
          <a:xfrm>
            <a:off x="539552" y="2132856"/>
            <a:ext cx="7992888" cy="4154984"/>
          </a:xfrm>
          <a:prstGeom prst="rect">
            <a:avLst/>
          </a:prstGeom>
          <a:solidFill>
            <a:schemeClr val="accent3">
              <a:lumMod val="60000"/>
              <a:lumOff val="40000"/>
            </a:schemeClr>
          </a:solidFill>
        </p:spPr>
        <p:txBody>
          <a:bodyPr wrap="square" rtlCol="0">
            <a:spAutoFit/>
          </a:bodyPr>
          <a:lstStyle/>
          <a:p>
            <a:r>
              <a:rPr lang="es-MX" sz="4400" dirty="0" smtClean="0"/>
              <a:t/>
            </a:r>
            <a:br>
              <a:rPr lang="es-MX" sz="4400" dirty="0" smtClean="0"/>
            </a:br>
            <a:endParaRPr lang="es-MX" sz="4400" i="1" dirty="0" smtClean="0"/>
          </a:p>
          <a:p>
            <a:pPr algn="ctr"/>
            <a:r>
              <a:rPr lang="es-MX" sz="4400" i="1" dirty="0" smtClean="0"/>
              <a:t>ÁREA DE PSICOLOGÍA</a:t>
            </a:r>
          </a:p>
          <a:p>
            <a:pPr algn="ctr"/>
            <a:endParaRPr lang="es-MX" sz="4400" dirty="0" smtClean="0"/>
          </a:p>
          <a:p>
            <a:pPr algn="ctr"/>
            <a:r>
              <a:rPr lang="es-MX" sz="4400" dirty="0" smtClean="0"/>
              <a:t>PROCEDIMIENTO DE ATENCIÓN A VICTIMAS </a:t>
            </a:r>
            <a:endParaRPr lang="es-MX" sz="4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55576" y="1673424"/>
            <a:ext cx="7304856" cy="5184576"/>
          </a:xfrm>
        </p:spPr>
        <p:txBody>
          <a:bodyPr>
            <a:normAutofit/>
          </a:bodyPr>
          <a:lstStyle/>
          <a:p>
            <a:r>
              <a:rPr lang="es-MX" dirty="0" smtClean="0">
                <a:solidFill>
                  <a:schemeClr val="tx1"/>
                </a:solidFill>
              </a:rPr>
              <a:t>	</a:t>
            </a:r>
          </a:p>
          <a:p>
            <a:endParaRPr lang="es-MX" i="1" dirty="0" smtClean="0">
              <a:solidFill>
                <a:schemeClr val="tx1"/>
              </a:solidFill>
            </a:endParaRPr>
          </a:p>
          <a:p>
            <a:r>
              <a:rPr lang="es-MX" i="1" dirty="0" smtClean="0">
                <a:solidFill>
                  <a:schemeClr val="tx1"/>
                </a:solidFill>
              </a:rPr>
              <a:t>Establecer la normatividad de los procedimientos que se realizan en el área de atención a victimas para proporcionar una atención integral a las victimas del delito y a los familiares de éstas.</a:t>
            </a:r>
            <a:endParaRPr lang="es-MX" i="1" dirty="0">
              <a:solidFill>
                <a:schemeClr val="tx1"/>
              </a:solidFill>
            </a:endParaRPr>
          </a:p>
        </p:txBody>
      </p:sp>
      <p:pic>
        <p:nvPicPr>
          <p:cNvPr id="4" name="Picture 3" descr="Logo Fiscalia"/>
          <p:cNvPicPr>
            <a:picLocks noChangeAspect="1" noChangeArrowheads="1"/>
          </p:cNvPicPr>
          <p:nvPr/>
        </p:nvPicPr>
        <p:blipFill>
          <a:blip r:embed="rId2" cstate="print"/>
          <a:srcRect/>
          <a:stretch>
            <a:fillRect/>
          </a:stretch>
        </p:blipFill>
        <p:spPr bwMode="auto">
          <a:xfrm>
            <a:off x="683568" y="260648"/>
            <a:ext cx="1388740" cy="1388740"/>
          </a:xfrm>
          <a:prstGeom prst="rect">
            <a:avLst/>
          </a:prstGeom>
          <a:noFill/>
          <a:ln w="9525">
            <a:noFill/>
            <a:miter lim="800000"/>
            <a:headEnd/>
            <a:tailEnd/>
          </a:ln>
        </p:spPr>
      </p:pic>
      <p:sp>
        <p:nvSpPr>
          <p:cNvPr id="5" name="4 CuadroTexto"/>
          <p:cNvSpPr txBox="1"/>
          <p:nvPr/>
        </p:nvSpPr>
        <p:spPr>
          <a:xfrm>
            <a:off x="2267744" y="548680"/>
            <a:ext cx="6480720" cy="769441"/>
          </a:xfrm>
          <a:prstGeom prst="rect">
            <a:avLst/>
          </a:prstGeom>
          <a:solidFill>
            <a:schemeClr val="accent3">
              <a:lumMod val="60000"/>
              <a:lumOff val="40000"/>
            </a:schemeClr>
          </a:solidFill>
        </p:spPr>
        <p:txBody>
          <a:bodyPr wrap="square" rtlCol="0">
            <a:spAutoFit/>
          </a:bodyPr>
          <a:lstStyle/>
          <a:p>
            <a:pPr algn="ctr"/>
            <a:r>
              <a:rPr lang="es-MX" sz="4400" dirty="0" smtClean="0"/>
              <a:t>OBJETIVO: </a:t>
            </a:r>
            <a:endParaRPr lang="es-MX" sz="4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23528" y="2492896"/>
            <a:ext cx="8568952" cy="2736304"/>
          </a:xfrm>
        </p:spPr>
        <p:txBody>
          <a:bodyPr/>
          <a:lstStyle/>
          <a:p>
            <a:pPr>
              <a:buFont typeface="Arial" pitchFamily="34" charset="0"/>
              <a:buChar char="•"/>
            </a:pPr>
            <a:r>
              <a:rPr lang="es-MX" dirty="0" smtClean="0">
                <a:solidFill>
                  <a:schemeClr val="tx1"/>
                </a:solidFill>
              </a:rPr>
              <a:t>Intervención en Crisis</a:t>
            </a:r>
          </a:p>
          <a:p>
            <a:pPr>
              <a:buFont typeface="Arial" pitchFamily="34" charset="0"/>
              <a:buChar char="•"/>
            </a:pPr>
            <a:r>
              <a:rPr lang="es-MX" dirty="0" smtClean="0">
                <a:solidFill>
                  <a:schemeClr val="tx1"/>
                </a:solidFill>
              </a:rPr>
              <a:t>Preparación y acompañamiento para la denuncia         </a:t>
            </a:r>
          </a:p>
          <a:p>
            <a:pPr>
              <a:buFont typeface="Arial" pitchFamily="34" charset="0"/>
              <a:buChar char="•"/>
            </a:pPr>
            <a:r>
              <a:rPr lang="es-MX" dirty="0">
                <a:solidFill>
                  <a:schemeClr val="tx1"/>
                </a:solidFill>
              </a:rPr>
              <a:t>P</a:t>
            </a:r>
            <a:r>
              <a:rPr lang="es-MX" dirty="0" smtClean="0">
                <a:solidFill>
                  <a:schemeClr val="tx1"/>
                </a:solidFill>
              </a:rPr>
              <a:t>roceso Terapéutico</a:t>
            </a:r>
          </a:p>
          <a:p>
            <a:pPr algn="l"/>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251520" y="764704"/>
            <a:ext cx="1388740" cy="1388740"/>
          </a:xfrm>
          <a:prstGeom prst="rect">
            <a:avLst/>
          </a:prstGeom>
          <a:noFill/>
          <a:ln w="9525">
            <a:noFill/>
            <a:miter lim="800000"/>
            <a:headEnd/>
            <a:tailEnd/>
          </a:ln>
        </p:spPr>
      </p:pic>
      <p:sp>
        <p:nvSpPr>
          <p:cNvPr id="5" name="4 CuadroTexto"/>
          <p:cNvSpPr txBox="1"/>
          <p:nvPr/>
        </p:nvSpPr>
        <p:spPr>
          <a:xfrm>
            <a:off x="2051720" y="1340768"/>
            <a:ext cx="6480720" cy="769441"/>
          </a:xfrm>
          <a:prstGeom prst="rect">
            <a:avLst/>
          </a:prstGeom>
          <a:solidFill>
            <a:schemeClr val="accent3">
              <a:lumMod val="60000"/>
              <a:lumOff val="40000"/>
            </a:schemeClr>
          </a:solidFill>
        </p:spPr>
        <p:txBody>
          <a:bodyPr wrap="square" rtlCol="0">
            <a:spAutoFit/>
          </a:bodyPr>
          <a:lstStyle/>
          <a:p>
            <a:pPr algn="ctr"/>
            <a:r>
              <a:rPr lang="es-MX" sz="4400" dirty="0" smtClean="0"/>
              <a:t>PROCEDIMIENTOS BÁSICOS </a:t>
            </a:r>
            <a:endParaRPr lang="es-MX" sz="4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043608" y="1916832"/>
            <a:ext cx="7128792" cy="4248472"/>
          </a:xfrm>
        </p:spPr>
        <p:txBody>
          <a:bodyPr>
            <a:normAutofit fontScale="92500" lnSpcReduction="20000"/>
          </a:bodyPr>
          <a:lstStyle/>
          <a:p>
            <a:pPr algn="just"/>
            <a:r>
              <a:rPr lang="es-MX" dirty="0" smtClean="0">
                <a:solidFill>
                  <a:schemeClr val="tx1"/>
                </a:solidFill>
              </a:rPr>
              <a:t>	</a:t>
            </a:r>
            <a:r>
              <a:rPr lang="es-MX" u="sng" dirty="0" smtClean="0">
                <a:solidFill>
                  <a:schemeClr val="tx1"/>
                </a:solidFill>
              </a:rPr>
              <a:t>Objetivo</a:t>
            </a:r>
            <a:r>
              <a:rPr lang="es-MX" dirty="0" smtClean="0">
                <a:solidFill>
                  <a:schemeClr val="tx1"/>
                </a:solidFill>
              </a:rPr>
              <a:t>: </a:t>
            </a:r>
            <a:r>
              <a:rPr lang="es-MX" dirty="0">
                <a:solidFill>
                  <a:schemeClr val="tx1"/>
                </a:solidFill>
              </a:rPr>
              <a:t>E</a:t>
            </a:r>
            <a:r>
              <a:rPr lang="es-MX" dirty="0" smtClean="0">
                <a:solidFill>
                  <a:schemeClr val="tx1"/>
                </a:solidFill>
              </a:rPr>
              <a:t>stablecer los pasos a seguir en el procedimiento en intervención de crisis, al fin de unificar un criterio de atención de manera inmediata y propiciar la continuidad del procedimiento legal</a:t>
            </a:r>
          </a:p>
          <a:p>
            <a:pPr algn="just"/>
            <a:endParaRPr lang="es-MX" dirty="0" smtClean="0">
              <a:solidFill>
                <a:schemeClr val="tx1"/>
              </a:solidFill>
            </a:endParaRPr>
          </a:p>
          <a:p>
            <a:pPr algn="just"/>
            <a:r>
              <a:rPr lang="es-MX" dirty="0" smtClean="0">
                <a:solidFill>
                  <a:schemeClr val="tx1"/>
                </a:solidFill>
              </a:rPr>
              <a:t>	</a:t>
            </a:r>
            <a:r>
              <a:rPr lang="es-MX" u="sng" dirty="0" smtClean="0">
                <a:solidFill>
                  <a:schemeClr val="tx1"/>
                </a:solidFill>
              </a:rPr>
              <a:t>Alcance</a:t>
            </a:r>
            <a:r>
              <a:rPr lang="es-MX" dirty="0" smtClean="0">
                <a:solidFill>
                  <a:schemeClr val="tx1"/>
                </a:solidFill>
              </a:rPr>
              <a:t>: Desde la recepción de la victima en situación de crisis, hasta el restablecimiento emocional de la misma con la finalidad de reanudar sus diligencias.</a:t>
            </a:r>
            <a:endParaRPr lang="es-MX" dirty="0">
              <a:solidFill>
                <a:schemeClr val="tx1"/>
              </a:solidFill>
            </a:endParaRPr>
          </a:p>
        </p:txBody>
      </p:sp>
      <p:pic>
        <p:nvPicPr>
          <p:cNvPr id="4" name="Picture 3" descr="Logo Fiscalia"/>
          <p:cNvPicPr>
            <a:picLocks noChangeAspect="1" noChangeArrowheads="1"/>
          </p:cNvPicPr>
          <p:nvPr/>
        </p:nvPicPr>
        <p:blipFill>
          <a:blip r:embed="rId2" cstate="print"/>
          <a:srcRect/>
          <a:stretch>
            <a:fillRect/>
          </a:stretch>
        </p:blipFill>
        <p:spPr bwMode="auto">
          <a:xfrm>
            <a:off x="179512" y="188640"/>
            <a:ext cx="1388740" cy="1388740"/>
          </a:xfrm>
          <a:prstGeom prst="rect">
            <a:avLst/>
          </a:prstGeom>
          <a:noFill/>
          <a:ln w="9525">
            <a:noFill/>
            <a:miter lim="800000"/>
            <a:headEnd/>
            <a:tailEnd/>
          </a:ln>
        </p:spPr>
      </p:pic>
      <p:sp>
        <p:nvSpPr>
          <p:cNvPr id="5" name="4 CuadroTexto"/>
          <p:cNvSpPr txBox="1"/>
          <p:nvPr/>
        </p:nvSpPr>
        <p:spPr>
          <a:xfrm>
            <a:off x="1691680" y="260648"/>
            <a:ext cx="6480720" cy="1446550"/>
          </a:xfrm>
          <a:prstGeom prst="rect">
            <a:avLst/>
          </a:prstGeom>
          <a:solidFill>
            <a:schemeClr val="accent3">
              <a:lumMod val="60000"/>
              <a:lumOff val="40000"/>
            </a:schemeClr>
          </a:solidFill>
        </p:spPr>
        <p:txBody>
          <a:bodyPr wrap="square" rtlCol="0">
            <a:spAutoFit/>
          </a:bodyPr>
          <a:lstStyle/>
          <a:p>
            <a:pPr algn="ctr"/>
            <a:r>
              <a:rPr lang="es-MX" sz="4400" dirty="0" smtClean="0"/>
              <a:t/>
            </a:r>
            <a:br>
              <a:rPr lang="es-MX" sz="4400" dirty="0" smtClean="0"/>
            </a:br>
            <a:r>
              <a:rPr lang="es-MX" sz="4400" dirty="0" smtClean="0"/>
              <a:t>INTERVENCIÓN EN CRISIS</a:t>
            </a:r>
            <a:endParaRPr lang="es-MX" sz="4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47248" cy="850106"/>
          </a:xfrm>
        </p:spPr>
        <p:txBody>
          <a:bodyPr>
            <a:normAutofit fontScale="90000"/>
          </a:bodyPr>
          <a:lstStyle/>
          <a:p>
            <a:r>
              <a:rPr lang="es-MX" dirty="0" smtClean="0"/>
              <a:t/>
            </a:r>
            <a:br>
              <a:rPr lang="es-MX" dirty="0" smtClean="0"/>
            </a:br>
            <a:r>
              <a:rPr lang="es-MX" dirty="0" smtClean="0"/>
              <a:t/>
            </a:r>
            <a:br>
              <a:rPr lang="es-MX" dirty="0" smtClean="0"/>
            </a:br>
            <a:endParaRPr lang="es-MX" dirty="0"/>
          </a:p>
        </p:txBody>
      </p:sp>
      <p:sp>
        <p:nvSpPr>
          <p:cNvPr id="3" name="2 Marcador de contenido"/>
          <p:cNvSpPr>
            <a:spLocks noGrp="1"/>
          </p:cNvSpPr>
          <p:nvPr>
            <p:ph idx="1"/>
          </p:nvPr>
        </p:nvSpPr>
        <p:spPr>
          <a:xfrm>
            <a:off x="323528" y="1600200"/>
            <a:ext cx="8363272" cy="4997152"/>
          </a:xfrm>
        </p:spPr>
        <p:txBody>
          <a:bodyPr>
            <a:normAutofit fontScale="92500" lnSpcReduction="10000"/>
          </a:bodyPr>
          <a:lstStyle/>
          <a:p>
            <a:pPr algn="just">
              <a:buNone/>
            </a:pPr>
            <a:endParaRPr lang="es-MX" dirty="0" smtClean="0"/>
          </a:p>
          <a:p>
            <a:pPr algn="just">
              <a:buNone/>
            </a:pPr>
            <a:r>
              <a:rPr lang="es-MX" dirty="0" smtClean="0"/>
              <a:t>1.-Se recibe al usuario que solicita asesoría jurídica, que se encuentra en estado de crisis causado por el evento traumático sufrido.</a:t>
            </a:r>
            <a:endParaRPr lang="es-MX" dirty="0"/>
          </a:p>
          <a:p>
            <a:pPr algn="just">
              <a:buNone/>
            </a:pPr>
            <a:r>
              <a:rPr lang="es-MX" dirty="0" smtClean="0"/>
              <a:t>2.-Se brinda de manera inmediata primeros auxilios psicológicos con el fin de reducir el estado emocional. Se recaban datos en el formato de recepción psicológica.</a:t>
            </a:r>
          </a:p>
          <a:p>
            <a:pPr algn="just">
              <a:buNone/>
            </a:pPr>
            <a:r>
              <a:rPr lang="es-MX" dirty="0" smtClean="0"/>
              <a:t>3.-Inicia la intervención psicológica para controlar la crisis emocional y se informa sobre la terapia a recibir.  </a:t>
            </a:r>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0" y="0"/>
            <a:ext cx="1388740" cy="1388740"/>
          </a:xfrm>
          <a:prstGeom prst="rect">
            <a:avLst/>
          </a:prstGeom>
          <a:noFill/>
          <a:ln w="9525">
            <a:noFill/>
            <a:miter lim="800000"/>
            <a:headEnd/>
            <a:tailEnd/>
          </a:ln>
        </p:spPr>
      </p:pic>
      <p:sp>
        <p:nvSpPr>
          <p:cNvPr id="5" name="4 CuadroTexto"/>
          <p:cNvSpPr txBox="1"/>
          <p:nvPr/>
        </p:nvSpPr>
        <p:spPr>
          <a:xfrm>
            <a:off x="1691680" y="476672"/>
            <a:ext cx="6984776" cy="1323439"/>
          </a:xfrm>
          <a:prstGeom prst="rect">
            <a:avLst/>
          </a:prstGeom>
          <a:solidFill>
            <a:schemeClr val="accent3">
              <a:lumMod val="60000"/>
              <a:lumOff val="40000"/>
            </a:schemeClr>
          </a:solidFill>
        </p:spPr>
        <p:txBody>
          <a:bodyPr wrap="square" rtlCol="0">
            <a:spAutoFit/>
          </a:bodyPr>
          <a:lstStyle/>
          <a:p>
            <a:pPr algn="ctr"/>
            <a:r>
              <a:rPr lang="es-MX" sz="4400" dirty="0" smtClean="0"/>
              <a:t/>
            </a:r>
            <a:br>
              <a:rPr lang="es-MX" sz="4400" dirty="0" smtClean="0"/>
            </a:br>
            <a:r>
              <a:rPr lang="es-MX" sz="3600" dirty="0" smtClean="0"/>
              <a:t>Solicitud de Asesoría de la Victima.</a:t>
            </a:r>
            <a:endParaRPr lang="es-MX" sz="3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pPr algn="just">
              <a:buNone/>
            </a:pPr>
            <a:r>
              <a:rPr lang="es-MX" dirty="0" smtClean="0"/>
              <a:t>4.- Se identifica si la víctima directa o indirecta es candidata para llevar a cabo un proceso terapéutico</a:t>
            </a:r>
          </a:p>
          <a:p>
            <a:pPr algn="just">
              <a:buNone/>
            </a:pPr>
            <a:r>
              <a:rPr lang="es-MX" dirty="0" smtClean="0"/>
              <a:t>5.-Se ofrece a la persona el servicio de atención psicológica.</a:t>
            </a:r>
          </a:p>
          <a:p>
            <a:pPr algn="just">
              <a:buNone/>
            </a:pPr>
            <a:r>
              <a:rPr lang="es-MX" dirty="0" smtClean="0"/>
              <a:t>6.- Posibilidades</a:t>
            </a:r>
          </a:p>
          <a:p>
            <a:pPr algn="just">
              <a:buNone/>
            </a:pPr>
            <a:r>
              <a:rPr lang="es-MX" dirty="0" smtClean="0"/>
              <a:t>a)si acepta: se acuerda el día y la hora de la próxima cita  </a:t>
            </a:r>
          </a:p>
          <a:p>
            <a:pPr algn="just">
              <a:buNone/>
            </a:pPr>
            <a:r>
              <a:rPr lang="es-MX" dirty="0" smtClean="0"/>
              <a:t>b) si no acepta: se continua con la intervención en crisis</a:t>
            </a:r>
          </a:p>
          <a:p>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251520" y="0"/>
            <a:ext cx="1388740" cy="1388740"/>
          </a:xfrm>
          <a:prstGeom prst="rect">
            <a:avLst/>
          </a:prstGeom>
          <a:noFill/>
          <a:ln w="9525">
            <a:noFill/>
            <a:miter lim="800000"/>
            <a:headEnd/>
            <a:tailEnd/>
          </a:ln>
        </p:spPr>
      </p:pic>
      <p:sp>
        <p:nvSpPr>
          <p:cNvPr id="8" name="7 Título"/>
          <p:cNvSpPr txBox="1">
            <a:spLocks noGrp="1"/>
          </p:cNvSpPr>
          <p:nvPr>
            <p:ph type="title"/>
          </p:nvPr>
        </p:nvSpPr>
        <p:spPr>
          <a:xfrm>
            <a:off x="2267744" y="187003"/>
            <a:ext cx="6419056" cy="1446550"/>
          </a:xfrm>
          <a:prstGeom prst="rect">
            <a:avLst/>
          </a:prstGeom>
          <a:solidFill>
            <a:schemeClr val="accent3">
              <a:lumMod val="60000"/>
              <a:lumOff val="40000"/>
            </a:schemeClr>
          </a:solidFill>
        </p:spPr>
        <p:txBody>
          <a:bodyPr wrap="square" rtlCol="0">
            <a:spAutoFit/>
          </a:bodyPr>
          <a:lstStyle/>
          <a:p>
            <a:pPr algn="ctr"/>
            <a:r>
              <a:rPr lang="es-MX" sz="4400" dirty="0" smtClean="0"/>
              <a:t/>
            </a:r>
            <a:br>
              <a:rPr lang="es-MX" sz="4400" dirty="0" smtClean="0"/>
            </a:br>
            <a:r>
              <a:rPr lang="es-MX" dirty="0" smtClean="0"/>
              <a:t>Procedimiento.</a:t>
            </a:r>
            <a:endParaRPr lang="es-MX" sz="4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buNone/>
            </a:pPr>
            <a:r>
              <a:rPr lang="es-MX" dirty="0" smtClean="0"/>
              <a:t>7.-Se le indica a la victima directa o indirecta que regrese con su asesor jurídico para continuar con sus diligencias.</a:t>
            </a:r>
          </a:p>
          <a:p>
            <a:pPr algn="just">
              <a:buNone/>
            </a:pPr>
            <a:r>
              <a:rPr lang="es-MX" dirty="0" smtClean="0"/>
              <a:t>8.- Se da por concluida la intervención en crisis.   </a:t>
            </a:r>
          </a:p>
          <a:p>
            <a:pPr algn="just">
              <a:buNone/>
            </a:pPr>
            <a:r>
              <a:rPr lang="es-MX" dirty="0" smtClean="0"/>
              <a:t>9.-Se numeran los formatos utilizados y se registran en una base de datos de la dirección.</a:t>
            </a:r>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467544" y="0"/>
            <a:ext cx="1388740" cy="1388740"/>
          </a:xfrm>
          <a:prstGeom prst="rect">
            <a:avLst/>
          </a:prstGeom>
          <a:noFill/>
          <a:ln w="9525">
            <a:noFill/>
            <a:miter lim="800000"/>
            <a:headEnd/>
            <a:tailEnd/>
          </a:ln>
        </p:spPr>
      </p:pic>
      <p:sp>
        <p:nvSpPr>
          <p:cNvPr id="5" name="7 Título"/>
          <p:cNvSpPr txBox="1">
            <a:spLocks/>
          </p:cNvSpPr>
          <p:nvPr/>
        </p:nvSpPr>
        <p:spPr>
          <a:xfrm>
            <a:off x="1907704" y="260648"/>
            <a:ext cx="6419056" cy="1446550"/>
          </a:xfrm>
          <a:prstGeom prst="rect">
            <a:avLst/>
          </a:prstGeom>
          <a:solidFill>
            <a:schemeClr val="accent3">
              <a:lumMod val="60000"/>
              <a:lumOff val="40000"/>
            </a:schemeClr>
          </a:solidFill>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0" u="none" strike="noStrike" kern="1200" cap="none" spc="0" normalizeH="0" baseline="0" noProof="0" dirty="0" smtClean="0">
                <a:ln>
                  <a:noFill/>
                </a:ln>
                <a:solidFill>
                  <a:schemeClr val="tx1"/>
                </a:solidFill>
                <a:effectLst/>
                <a:uLnTx/>
                <a:uFillTx/>
                <a:latin typeface="+mj-lt"/>
                <a:ea typeface="+mj-ea"/>
                <a:cs typeface="+mj-cs"/>
              </a:rPr>
              <a:t/>
            </a:r>
            <a:br>
              <a:rPr kumimoji="0" lang="es-MX" sz="4400" b="0" i="0" u="none" strike="noStrike" kern="1200" cap="none" spc="0" normalizeH="0" baseline="0" noProof="0" dirty="0" smtClean="0">
                <a:ln>
                  <a:noFill/>
                </a:ln>
                <a:solidFill>
                  <a:schemeClr val="tx1"/>
                </a:solidFill>
                <a:effectLst/>
                <a:uLnTx/>
                <a:uFillTx/>
                <a:latin typeface="+mj-lt"/>
                <a:ea typeface="+mj-ea"/>
                <a:cs typeface="+mj-cs"/>
              </a:rPr>
            </a:br>
            <a:r>
              <a:rPr kumimoji="0" lang="es-MX" sz="4400" b="0" i="0" u="none" strike="noStrike" kern="1200" cap="none" spc="0" normalizeH="0" baseline="0" noProof="0" dirty="0" smtClean="0">
                <a:ln>
                  <a:noFill/>
                </a:ln>
                <a:solidFill>
                  <a:schemeClr val="tx1"/>
                </a:solidFill>
                <a:effectLst/>
                <a:uLnTx/>
                <a:uFillTx/>
                <a:latin typeface="+mj-lt"/>
                <a:ea typeface="+mj-ea"/>
                <a:cs typeface="+mj-cs"/>
              </a:rPr>
              <a:t>Cierre</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99592" y="1772816"/>
            <a:ext cx="7488832" cy="4608512"/>
          </a:xfrm>
        </p:spPr>
        <p:txBody>
          <a:bodyPr>
            <a:normAutofit fontScale="92500" lnSpcReduction="20000"/>
          </a:bodyPr>
          <a:lstStyle/>
          <a:p>
            <a:endParaRPr lang="es-MX" dirty="0" smtClean="0"/>
          </a:p>
          <a:p>
            <a:pPr algn="just"/>
            <a:r>
              <a:rPr lang="es-MX" dirty="0" smtClean="0"/>
              <a:t>	</a:t>
            </a:r>
            <a:r>
              <a:rPr lang="es-MX" u="sng" dirty="0" smtClean="0">
                <a:solidFill>
                  <a:schemeClr val="tx1"/>
                </a:solidFill>
              </a:rPr>
              <a:t>Objetivo</a:t>
            </a:r>
            <a:r>
              <a:rPr lang="es-MX" dirty="0" smtClean="0">
                <a:solidFill>
                  <a:schemeClr val="tx1"/>
                </a:solidFill>
              </a:rPr>
              <a:t>: Establecer los pasos a seguir para la preparación y acompañamiento de la víctima directa o indirecta, para unificar criterios de atención y hacer más eficiente la interposición de la denuncia penal.</a:t>
            </a:r>
          </a:p>
          <a:p>
            <a:pPr algn="just"/>
            <a:endParaRPr lang="es-MX" dirty="0" smtClean="0">
              <a:solidFill>
                <a:schemeClr val="tx1"/>
              </a:solidFill>
            </a:endParaRPr>
          </a:p>
          <a:p>
            <a:pPr algn="just"/>
            <a:r>
              <a:rPr lang="es-MX" dirty="0" smtClean="0">
                <a:solidFill>
                  <a:schemeClr val="tx1"/>
                </a:solidFill>
              </a:rPr>
              <a:t>	</a:t>
            </a:r>
            <a:r>
              <a:rPr lang="es-MX" u="sng" dirty="0" smtClean="0">
                <a:solidFill>
                  <a:schemeClr val="tx1"/>
                </a:solidFill>
              </a:rPr>
              <a:t>Alcance</a:t>
            </a:r>
            <a:r>
              <a:rPr lang="es-MX" dirty="0" smtClean="0">
                <a:solidFill>
                  <a:schemeClr val="tx1"/>
                </a:solidFill>
              </a:rPr>
              <a:t>: Desde la recepción con el psicólogo asignado, en caso necesario la interposición de la denuncia, hasta el tratamiento psicológico.</a:t>
            </a:r>
          </a:p>
          <a:p>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179512" y="0"/>
            <a:ext cx="1388740" cy="1388740"/>
          </a:xfrm>
          <a:prstGeom prst="rect">
            <a:avLst/>
          </a:prstGeom>
          <a:noFill/>
          <a:ln w="9525">
            <a:noFill/>
            <a:miter lim="800000"/>
            <a:headEnd/>
            <a:tailEnd/>
          </a:ln>
        </p:spPr>
      </p:pic>
      <p:sp>
        <p:nvSpPr>
          <p:cNvPr id="5" name="7 Título"/>
          <p:cNvSpPr txBox="1">
            <a:spLocks/>
          </p:cNvSpPr>
          <p:nvPr/>
        </p:nvSpPr>
        <p:spPr>
          <a:xfrm>
            <a:off x="1619672" y="26911"/>
            <a:ext cx="7056784" cy="2123658"/>
          </a:xfrm>
          <a:prstGeom prst="rect">
            <a:avLst/>
          </a:prstGeom>
          <a:solidFill>
            <a:schemeClr val="accent3">
              <a:lumMod val="60000"/>
              <a:lumOff val="40000"/>
            </a:schemeClr>
          </a:solidFill>
        </p:spPr>
        <p:txBody>
          <a:bodyPr vert="horz" wrap="square" lIns="91440" tIns="45720" rIns="91440" bIns="45720" rtlCol="0" anchor="ctr">
            <a:spAutoFit/>
          </a:bodyPr>
          <a:lstStyle/>
          <a:p>
            <a:pPr lvl="0" algn="ctr">
              <a:spcBef>
                <a:spcPct val="0"/>
              </a:spcBef>
            </a:pPr>
            <a:r>
              <a:rPr lang="es-MX" sz="4400" dirty="0" smtClean="0"/>
              <a:t>PREPARACIÓN Y ACOMPAÑAMIENTO PARA LA DENUNCIA</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628800"/>
            <a:ext cx="8322128" cy="4824536"/>
          </a:xfrm>
        </p:spPr>
        <p:txBody>
          <a:bodyPr>
            <a:normAutofit/>
          </a:bodyPr>
          <a:lstStyle/>
          <a:p>
            <a:pPr algn="just">
              <a:buNone/>
            </a:pPr>
            <a:r>
              <a:rPr lang="es-MX" dirty="0" smtClean="0"/>
              <a:t>1</a:t>
            </a:r>
            <a:r>
              <a:rPr lang="es-MX" sz="2800" dirty="0" smtClean="0"/>
              <a:t>.-Se recibe la solicitud de acompañamiento de un menor de las Fiscalías Investigadores para que realice su declaración.</a:t>
            </a:r>
          </a:p>
          <a:p>
            <a:pPr algn="just">
              <a:buNone/>
            </a:pPr>
            <a:r>
              <a:rPr lang="es-MX" sz="2800" dirty="0" smtClean="0"/>
              <a:t>2.-¿Existe una persona detenida por el hecho posiblemente delictuoso?</a:t>
            </a:r>
          </a:p>
          <a:p>
            <a:pPr lvl="1" algn="just">
              <a:buNone/>
            </a:pPr>
            <a:r>
              <a:rPr lang="es-MX" dirty="0" smtClean="0"/>
              <a:t>a) si: se atiende de manera inmediata.</a:t>
            </a:r>
          </a:p>
          <a:p>
            <a:pPr lvl="1" algn="just">
              <a:buNone/>
            </a:pPr>
            <a:r>
              <a:rPr lang="es-MX" dirty="0" smtClean="0"/>
              <a:t>b)no: se proporciona cita para la atención psicológica para el acompañamiento para la denuncia de acuerdo a una agenda.</a:t>
            </a:r>
          </a:p>
          <a:p>
            <a:pPr lvl="1" algn="just">
              <a:buNone/>
            </a:pPr>
            <a:r>
              <a:rPr lang="es-MX" dirty="0" smtClean="0"/>
              <a:t>*Solicitudes en fiscalías periféricas o foráneas.</a:t>
            </a:r>
          </a:p>
          <a:p>
            <a:pPr algn="just">
              <a:buNone/>
            </a:pPr>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0" y="260648"/>
            <a:ext cx="1388740" cy="1388740"/>
          </a:xfrm>
          <a:prstGeom prst="rect">
            <a:avLst/>
          </a:prstGeom>
          <a:noFill/>
          <a:ln w="9525">
            <a:noFill/>
            <a:miter lim="800000"/>
            <a:headEnd/>
            <a:tailEnd/>
          </a:ln>
        </p:spPr>
      </p:pic>
      <p:sp>
        <p:nvSpPr>
          <p:cNvPr id="5" name="7 Título"/>
          <p:cNvSpPr txBox="1">
            <a:spLocks/>
          </p:cNvSpPr>
          <p:nvPr/>
        </p:nvSpPr>
        <p:spPr>
          <a:xfrm>
            <a:off x="1547664" y="188640"/>
            <a:ext cx="7452320" cy="1446550"/>
          </a:xfrm>
          <a:prstGeom prst="rect">
            <a:avLst/>
          </a:prstGeom>
          <a:solidFill>
            <a:schemeClr val="accent3">
              <a:lumMod val="60000"/>
              <a:lumOff val="40000"/>
            </a:schemeClr>
          </a:solidFill>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0" u="none" strike="noStrike" kern="1200" cap="none" spc="0" normalizeH="0" baseline="0" noProof="0" dirty="0" smtClean="0">
                <a:ln>
                  <a:noFill/>
                </a:ln>
                <a:solidFill>
                  <a:schemeClr val="tx1"/>
                </a:solidFill>
                <a:effectLst/>
                <a:uLnTx/>
                <a:uFillTx/>
                <a:latin typeface="+mj-lt"/>
                <a:ea typeface="+mj-ea"/>
                <a:cs typeface="+mj-cs"/>
              </a:rPr>
              <a:t>Solicitud</a:t>
            </a:r>
            <a:r>
              <a:rPr kumimoji="0" lang="es-MX" sz="4400" b="0" i="0" u="none" strike="noStrike" kern="1200" cap="none" spc="0" normalizeH="0" noProof="0" dirty="0" smtClean="0">
                <a:ln>
                  <a:noFill/>
                </a:ln>
                <a:solidFill>
                  <a:schemeClr val="tx1"/>
                </a:solidFill>
                <a:effectLst/>
                <a:uLnTx/>
                <a:uFillTx/>
                <a:latin typeface="+mj-lt"/>
                <a:ea typeface="+mj-ea"/>
                <a:cs typeface="+mj-cs"/>
              </a:rPr>
              <a:t> de preparación y acompañamiento a Victimas.</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pPr algn="just">
              <a:buNone/>
            </a:pPr>
            <a:r>
              <a:rPr lang="es-MX" dirty="0" smtClean="0"/>
              <a:t>3.-Se realiza la entrevista con el padre o tutor de la victima y se le explica el procedimiento a seguir llenando los formatos correspondientes. </a:t>
            </a:r>
          </a:p>
          <a:p>
            <a:pPr algn="just">
              <a:buNone/>
            </a:pPr>
            <a:r>
              <a:rPr lang="es-MX" dirty="0" smtClean="0"/>
              <a:t>4.-Se informa al tutor o representante del menor del servicio que se brinda de asesoría jurídica el cual lo apoyara en la integración de su carpeta de investigación. </a:t>
            </a:r>
          </a:p>
          <a:p>
            <a:pPr algn="just">
              <a:buNone/>
            </a:pPr>
            <a:r>
              <a:rPr lang="es-MX" dirty="0" smtClean="0"/>
              <a:t>5.-Se entrevista al menor aplicando el protocolo de entrevista forense para determinar si fue victima o testigo</a:t>
            </a:r>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0" y="0"/>
            <a:ext cx="1388740" cy="1388740"/>
          </a:xfrm>
          <a:prstGeom prst="rect">
            <a:avLst/>
          </a:prstGeom>
          <a:noFill/>
          <a:ln w="9525">
            <a:noFill/>
            <a:miter lim="800000"/>
            <a:headEnd/>
            <a:tailEnd/>
          </a:ln>
        </p:spPr>
      </p:pic>
      <p:sp>
        <p:nvSpPr>
          <p:cNvPr id="8" name="7 Título"/>
          <p:cNvSpPr txBox="1">
            <a:spLocks/>
          </p:cNvSpPr>
          <p:nvPr/>
        </p:nvSpPr>
        <p:spPr>
          <a:xfrm>
            <a:off x="1619672" y="620688"/>
            <a:ext cx="6419056" cy="769441"/>
          </a:xfrm>
          <a:prstGeom prst="rect">
            <a:avLst/>
          </a:prstGeom>
          <a:solidFill>
            <a:schemeClr val="accent3">
              <a:lumMod val="60000"/>
              <a:lumOff val="40000"/>
            </a:schemeClr>
          </a:solidFill>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MX" sz="4400" dirty="0" smtClean="0">
                <a:latin typeface="+mj-lt"/>
                <a:ea typeface="+mj-ea"/>
                <a:cs typeface="+mj-cs"/>
              </a:rPr>
              <a:t>Procedimiento</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
        <p:nvSpPr>
          <p:cNvPr id="7" name="6 Rectángulo"/>
          <p:cNvSpPr/>
          <p:nvPr/>
        </p:nvSpPr>
        <p:spPr>
          <a:xfrm>
            <a:off x="323528" y="1916832"/>
            <a:ext cx="8532440" cy="4524315"/>
          </a:xfrm>
          <a:prstGeom prst="rect">
            <a:avLst/>
          </a:prstGeom>
        </p:spPr>
        <p:txBody>
          <a:bodyPr wrap="square" numCol="2" spcCol="576000">
            <a:spAutoFit/>
          </a:bodyPr>
          <a:lstStyle/>
          <a:p>
            <a:pPr algn="ctr"/>
            <a:r>
              <a:rPr lang="es-MX" sz="2400" b="1" u="sng" dirty="0" smtClean="0">
                <a:latin typeface="Times New Roman" pitchFamily="18" charset="0"/>
                <a:cs typeface="Times New Roman" pitchFamily="18" charset="0"/>
              </a:rPr>
              <a:t>VÍCTIMAS </a:t>
            </a:r>
          </a:p>
          <a:p>
            <a:pPr algn="ctr"/>
            <a:r>
              <a:rPr lang="es-MX" sz="2400" b="1" u="sng" dirty="0" smtClean="0">
                <a:latin typeface="Times New Roman" pitchFamily="18" charset="0"/>
                <a:cs typeface="Times New Roman" pitchFamily="18" charset="0"/>
              </a:rPr>
              <a:t>INDIRECTAS</a:t>
            </a:r>
            <a:r>
              <a:rPr lang="es-MX" sz="2400" b="1" dirty="0" smtClean="0">
                <a:latin typeface="Times New Roman" pitchFamily="18" charset="0"/>
                <a:cs typeface="Times New Roman" pitchFamily="18" charset="0"/>
              </a:rPr>
              <a:t>: </a:t>
            </a:r>
          </a:p>
          <a:p>
            <a:pPr algn="just"/>
            <a:endParaRPr lang="es-MX" sz="2400" b="1" dirty="0" smtClean="0">
              <a:latin typeface="Times New Roman" pitchFamily="18" charset="0"/>
              <a:cs typeface="Times New Roman" pitchFamily="18" charset="0"/>
            </a:endParaRPr>
          </a:p>
          <a:p>
            <a:pPr algn="just"/>
            <a:r>
              <a:rPr lang="es-MX" sz="2400" dirty="0" smtClean="0">
                <a:latin typeface="Times New Roman" pitchFamily="18" charset="0"/>
                <a:cs typeface="Times New Roman" pitchFamily="18" charset="0"/>
              </a:rPr>
              <a:t>Los familiares o aquellas personas físicas a cargo de la víctima directa que tengan una relación inmediata con ella. </a:t>
            </a:r>
          </a:p>
          <a:p>
            <a:pPr algn="just"/>
            <a:endParaRPr lang="es-MX" sz="2400" dirty="0" smtClean="0">
              <a:latin typeface="Times New Roman" pitchFamily="18" charset="0"/>
              <a:cs typeface="Times New Roman" pitchFamily="18" charset="0"/>
            </a:endParaRPr>
          </a:p>
          <a:p>
            <a:pPr algn="just"/>
            <a:endParaRPr lang="es-MX" sz="2400" dirty="0" smtClean="0">
              <a:latin typeface="Times New Roman" pitchFamily="18" charset="0"/>
              <a:cs typeface="Times New Roman" pitchFamily="18" charset="0"/>
            </a:endParaRPr>
          </a:p>
          <a:p>
            <a:pPr algn="just"/>
            <a:endParaRPr lang="es-MX" sz="2400" dirty="0" smtClean="0">
              <a:latin typeface="Times New Roman" pitchFamily="18" charset="0"/>
              <a:cs typeface="Times New Roman" pitchFamily="18" charset="0"/>
            </a:endParaRPr>
          </a:p>
          <a:p>
            <a:pPr algn="just"/>
            <a:endParaRPr lang="es-MX" sz="2400" dirty="0" smtClean="0">
              <a:latin typeface="Times New Roman" pitchFamily="18" charset="0"/>
              <a:cs typeface="Times New Roman" pitchFamily="18" charset="0"/>
            </a:endParaRPr>
          </a:p>
          <a:p>
            <a:pPr algn="just"/>
            <a:endParaRPr lang="es-MX" sz="2400" dirty="0" smtClean="0">
              <a:latin typeface="Times New Roman" pitchFamily="18" charset="0"/>
              <a:cs typeface="Times New Roman" pitchFamily="18" charset="0"/>
            </a:endParaRPr>
          </a:p>
          <a:p>
            <a:pPr algn="ctr"/>
            <a:r>
              <a:rPr lang="es-MX" sz="2400" b="1" u="sng" dirty="0" smtClean="0">
                <a:latin typeface="Times New Roman" pitchFamily="18" charset="0"/>
                <a:cs typeface="Times New Roman" pitchFamily="18" charset="0"/>
              </a:rPr>
              <a:t>VÍCTIMAS POTENCIALES</a:t>
            </a:r>
            <a:r>
              <a:rPr lang="es-MX" sz="2400" b="1" dirty="0" smtClean="0">
                <a:latin typeface="Times New Roman" pitchFamily="18" charset="0"/>
                <a:cs typeface="Times New Roman" pitchFamily="18" charset="0"/>
              </a:rPr>
              <a:t>: </a:t>
            </a:r>
          </a:p>
          <a:p>
            <a:pPr algn="just"/>
            <a:endParaRPr lang="es-MX" sz="2400" b="1" dirty="0" smtClean="0">
              <a:latin typeface="Times New Roman" pitchFamily="18" charset="0"/>
              <a:cs typeface="Times New Roman" pitchFamily="18" charset="0"/>
            </a:endParaRPr>
          </a:p>
          <a:p>
            <a:pPr algn="just"/>
            <a:r>
              <a:rPr lang="es-MX" sz="2400" dirty="0" smtClean="0">
                <a:latin typeface="Times New Roman" pitchFamily="18" charset="0"/>
                <a:cs typeface="Times New Roman" pitchFamily="18" charset="0"/>
              </a:rPr>
              <a:t>Las personas físicas cuya integridad física o derechos peligren por prestar asistencia a la víctima ya sea por impedir o detener la violación de derechos o la comisión de un delito.</a:t>
            </a:r>
          </a:p>
          <a:p>
            <a:pPr algn="just"/>
            <a:endParaRPr lang="es-MX" sz="2600" dirty="0" smtClean="0">
              <a:latin typeface="Agency FB"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340768"/>
            <a:ext cx="8229600" cy="4896544"/>
          </a:xfrm>
        </p:spPr>
        <p:txBody>
          <a:bodyPr>
            <a:normAutofit fontScale="92500"/>
          </a:bodyPr>
          <a:lstStyle/>
          <a:p>
            <a:pPr algn="just">
              <a:buNone/>
            </a:pPr>
            <a:r>
              <a:rPr lang="es-MX" dirty="0" smtClean="0"/>
              <a:t>6.-Concluida la entrevista se realiza el acompañamiento al menor victima o testigo durante su declaración ante el Fiscal Investigador que atiende su carpeta de investigación.</a:t>
            </a:r>
          </a:p>
          <a:p>
            <a:pPr algn="just">
              <a:buNone/>
            </a:pPr>
            <a:r>
              <a:rPr lang="es-MX" dirty="0" smtClean="0"/>
              <a:t>7.-Se identifica si la victima directa o indirecta es candidata para llevar un procesos terapéutico</a:t>
            </a:r>
            <a:br>
              <a:rPr lang="es-MX" dirty="0" smtClean="0"/>
            </a:br>
            <a:r>
              <a:rPr lang="es-MX" dirty="0" smtClean="0"/>
              <a:t>a)si acepta: se acuerda el día y la hora de la próxima cita </a:t>
            </a:r>
          </a:p>
          <a:p>
            <a:pPr algn="just">
              <a:buNone/>
            </a:pPr>
            <a:r>
              <a:rPr lang="es-MX" dirty="0" smtClean="0"/>
              <a:t>	b)si no acepta: se concluye, ya que el proceso terapéutico es voluntario.</a:t>
            </a:r>
          </a:p>
          <a:p>
            <a:pPr algn="just">
              <a:buNone/>
            </a:pPr>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179512" y="0"/>
            <a:ext cx="1388740" cy="1388740"/>
          </a:xfrm>
          <a:prstGeom prst="rect">
            <a:avLst/>
          </a:prstGeom>
          <a:noFill/>
          <a:ln w="9525">
            <a:noFill/>
            <a:miter lim="800000"/>
            <a:headEnd/>
            <a:tailEnd/>
          </a:ln>
        </p:spPr>
      </p:pic>
      <p:sp>
        <p:nvSpPr>
          <p:cNvPr id="7" name="7 Título"/>
          <p:cNvSpPr txBox="1">
            <a:spLocks/>
          </p:cNvSpPr>
          <p:nvPr/>
        </p:nvSpPr>
        <p:spPr>
          <a:xfrm>
            <a:off x="1691680" y="332656"/>
            <a:ext cx="6419056" cy="769441"/>
          </a:xfrm>
          <a:prstGeom prst="rect">
            <a:avLst/>
          </a:prstGeom>
          <a:solidFill>
            <a:schemeClr val="accent3">
              <a:lumMod val="60000"/>
              <a:lumOff val="40000"/>
            </a:schemeClr>
          </a:solidFill>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MX" sz="4400" dirty="0" smtClean="0">
                <a:latin typeface="+mj-lt"/>
                <a:ea typeface="+mj-ea"/>
                <a:cs typeface="+mj-cs"/>
              </a:rPr>
              <a:t>Procedimiento</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buNone/>
            </a:pPr>
            <a:endParaRPr lang="es-MX" dirty="0" smtClean="0"/>
          </a:p>
          <a:p>
            <a:pPr algn="just">
              <a:buNone/>
            </a:pPr>
            <a:r>
              <a:rPr lang="es-MX" dirty="0" smtClean="0"/>
              <a:t>8.-Se le indica a la victima directa o indirecta que regrese con su asesor jurídico para continuar con sus diligencias.</a:t>
            </a:r>
          </a:p>
          <a:p>
            <a:pPr algn="just">
              <a:buNone/>
            </a:pPr>
            <a:r>
              <a:rPr lang="es-MX" dirty="0" smtClean="0"/>
              <a:t>9.-Se da por concluido el proceso de preparación y acompañamiento.</a:t>
            </a:r>
          </a:p>
          <a:p>
            <a:pPr algn="just">
              <a:buNone/>
            </a:pPr>
            <a:r>
              <a:rPr lang="es-MX" dirty="0" smtClean="0"/>
              <a:t>10.-Se numeran los formatos utilizados y se registran en una base de datos de la dirección.</a:t>
            </a:r>
          </a:p>
          <a:p>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755576" y="404664"/>
            <a:ext cx="1388740" cy="1388740"/>
          </a:xfrm>
          <a:prstGeom prst="rect">
            <a:avLst/>
          </a:prstGeom>
          <a:noFill/>
          <a:ln w="9525">
            <a:noFill/>
            <a:miter lim="800000"/>
            <a:headEnd/>
            <a:tailEnd/>
          </a:ln>
        </p:spPr>
      </p:pic>
      <p:sp>
        <p:nvSpPr>
          <p:cNvPr id="6" name="7 Título"/>
          <p:cNvSpPr txBox="1">
            <a:spLocks/>
          </p:cNvSpPr>
          <p:nvPr/>
        </p:nvSpPr>
        <p:spPr>
          <a:xfrm>
            <a:off x="2195736" y="1340768"/>
            <a:ext cx="6419056" cy="769441"/>
          </a:xfrm>
          <a:prstGeom prst="rect">
            <a:avLst/>
          </a:prstGeom>
          <a:solidFill>
            <a:schemeClr val="accent3">
              <a:lumMod val="60000"/>
              <a:lumOff val="40000"/>
            </a:schemeClr>
          </a:solidFill>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0" u="none" strike="noStrike" kern="1200" cap="none" spc="0" normalizeH="0" baseline="0" noProof="0" dirty="0" smtClean="0">
                <a:ln>
                  <a:noFill/>
                </a:ln>
                <a:solidFill>
                  <a:schemeClr val="tx1"/>
                </a:solidFill>
                <a:effectLst/>
                <a:uLnTx/>
                <a:uFillTx/>
                <a:latin typeface="+mj-lt"/>
                <a:ea typeface="+mj-ea"/>
                <a:cs typeface="+mj-cs"/>
              </a:rPr>
              <a:t>Cierre</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MX" dirty="0" smtClean="0"/>
              <a:t>Ampliación de la declaración  </a:t>
            </a:r>
          </a:p>
          <a:p>
            <a:r>
              <a:rPr lang="es-MX" dirty="0" smtClean="0"/>
              <a:t>Acompañamiento a SEMEFO </a:t>
            </a:r>
          </a:p>
          <a:p>
            <a:r>
              <a:rPr lang="es-MX" dirty="0" smtClean="0"/>
              <a:t>Señalamiento </a:t>
            </a:r>
          </a:p>
          <a:p>
            <a:r>
              <a:rPr lang="es-MX" dirty="0" smtClean="0"/>
              <a:t>Inspección Ocular </a:t>
            </a:r>
          </a:p>
          <a:p>
            <a:r>
              <a:rPr lang="es-MX" dirty="0" smtClean="0"/>
              <a:t>Acompañamiento a Juicios: </a:t>
            </a:r>
          </a:p>
          <a:p>
            <a:pPr>
              <a:buFont typeface="Wingdings" pitchFamily="2" charset="2"/>
              <a:buChar char="ü"/>
            </a:pPr>
            <a:r>
              <a:rPr lang="es-MX" dirty="0" smtClean="0"/>
              <a:t>Como acompañante</a:t>
            </a:r>
          </a:p>
          <a:p>
            <a:pPr>
              <a:buFont typeface="Wingdings" pitchFamily="2" charset="2"/>
              <a:buChar char="ü"/>
            </a:pPr>
            <a:r>
              <a:rPr lang="es-MX" dirty="0" smtClean="0"/>
              <a:t>Preparación y acompañamiento a la declaración en juicio </a:t>
            </a:r>
          </a:p>
          <a:p>
            <a:pPr>
              <a:buFont typeface="Wingdings" pitchFamily="2" charset="2"/>
              <a:buChar char="ü"/>
            </a:pPr>
            <a:r>
              <a:rPr lang="es-MX" dirty="0" smtClean="0"/>
              <a:t>Como testigo </a:t>
            </a:r>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0" y="188640"/>
            <a:ext cx="1388740" cy="1388740"/>
          </a:xfrm>
          <a:prstGeom prst="rect">
            <a:avLst/>
          </a:prstGeom>
          <a:noFill/>
          <a:ln w="9525">
            <a:noFill/>
            <a:miter lim="800000"/>
            <a:headEnd/>
            <a:tailEnd/>
          </a:ln>
        </p:spPr>
      </p:pic>
      <p:sp>
        <p:nvSpPr>
          <p:cNvPr id="5" name="7 Título"/>
          <p:cNvSpPr txBox="1">
            <a:spLocks/>
          </p:cNvSpPr>
          <p:nvPr/>
        </p:nvSpPr>
        <p:spPr>
          <a:xfrm>
            <a:off x="1475656" y="620688"/>
            <a:ext cx="6419056" cy="769441"/>
          </a:xfrm>
          <a:prstGeom prst="rect">
            <a:avLst/>
          </a:prstGeom>
          <a:solidFill>
            <a:schemeClr val="accent3">
              <a:lumMod val="60000"/>
              <a:lumOff val="40000"/>
            </a:schemeClr>
          </a:solidFill>
        </p:spPr>
        <p:txBody>
          <a:bodyPr vert="horz" wrap="square" lIns="91440" tIns="45720" rIns="91440" bIns="45720" rtlCol="0" anchor="ctr">
            <a:spAutoFit/>
          </a:bodyPr>
          <a:lstStyle/>
          <a:p>
            <a:pPr lvl="0" algn="ctr">
              <a:spcBef>
                <a:spcPct val="0"/>
              </a:spcBef>
            </a:pPr>
            <a:r>
              <a:rPr lang="es-MX" sz="4400" dirty="0" smtClean="0"/>
              <a:t>DILIGENCIAS ESPECIALES </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1340768"/>
            <a:ext cx="7560840" cy="4785395"/>
          </a:xfrm>
        </p:spPr>
        <p:txBody>
          <a:bodyPr>
            <a:normAutofit fontScale="85000" lnSpcReduction="20000"/>
          </a:bodyPr>
          <a:lstStyle/>
          <a:p>
            <a:pPr algn="just">
              <a:buNone/>
            </a:pPr>
            <a:r>
              <a:rPr lang="es-MX" dirty="0" smtClean="0"/>
              <a:t>	</a:t>
            </a:r>
          </a:p>
          <a:p>
            <a:pPr algn="just">
              <a:buNone/>
            </a:pPr>
            <a:r>
              <a:rPr lang="es-MX" dirty="0" smtClean="0"/>
              <a:t>	</a:t>
            </a:r>
            <a:r>
              <a:rPr lang="es-MX" u="sng" dirty="0" smtClean="0"/>
              <a:t>Objetivo</a:t>
            </a:r>
            <a:r>
              <a:rPr lang="es-MX" dirty="0" smtClean="0"/>
              <a:t>: </a:t>
            </a:r>
            <a:r>
              <a:rPr lang="es-MX" dirty="0" err="1" smtClean="0"/>
              <a:t>Desvictimar</a:t>
            </a:r>
            <a:r>
              <a:rPr lang="es-MX" dirty="0" smtClean="0"/>
              <a:t>, brindar atención y acompañamiento psicológico a la victima, el cual deberá estar caracterizado por un trato humano que vaya de acuerdo a los derechos fundamentales, y que asegure un servicio de calidad, así como un proceso digno y justo en la búsqueda de la reparación del daño. </a:t>
            </a:r>
          </a:p>
          <a:p>
            <a:pPr algn="just">
              <a:buNone/>
            </a:pPr>
            <a:endParaRPr lang="es-MX" dirty="0" smtClean="0"/>
          </a:p>
          <a:p>
            <a:pPr algn="just">
              <a:buNone/>
            </a:pPr>
            <a:r>
              <a:rPr lang="es-MX" dirty="0" smtClean="0"/>
              <a:t>		</a:t>
            </a:r>
            <a:r>
              <a:rPr lang="es-MX" u="sng" dirty="0" smtClean="0"/>
              <a:t>Alcance</a:t>
            </a:r>
            <a:r>
              <a:rPr lang="es-MX" dirty="0" smtClean="0"/>
              <a:t>: Desde la recepción con el psicólogo asignado, en caso necesario la interposición de la denuncia, hasta el cierre del tratamiento psicológico.</a:t>
            </a:r>
          </a:p>
        </p:txBody>
      </p:sp>
      <p:pic>
        <p:nvPicPr>
          <p:cNvPr id="4" name="Picture 3" descr="Logo Fiscalia"/>
          <p:cNvPicPr>
            <a:picLocks noChangeAspect="1" noChangeArrowheads="1"/>
          </p:cNvPicPr>
          <p:nvPr/>
        </p:nvPicPr>
        <p:blipFill>
          <a:blip r:embed="rId2" cstate="print"/>
          <a:srcRect/>
          <a:stretch>
            <a:fillRect/>
          </a:stretch>
        </p:blipFill>
        <p:spPr bwMode="auto">
          <a:xfrm>
            <a:off x="179512" y="188640"/>
            <a:ext cx="1388740" cy="1388740"/>
          </a:xfrm>
          <a:prstGeom prst="rect">
            <a:avLst/>
          </a:prstGeom>
          <a:noFill/>
          <a:ln w="9525">
            <a:noFill/>
            <a:miter lim="800000"/>
            <a:headEnd/>
            <a:tailEnd/>
          </a:ln>
        </p:spPr>
      </p:pic>
      <p:sp>
        <p:nvSpPr>
          <p:cNvPr id="5" name="7 Título"/>
          <p:cNvSpPr txBox="1">
            <a:spLocks/>
          </p:cNvSpPr>
          <p:nvPr/>
        </p:nvSpPr>
        <p:spPr>
          <a:xfrm>
            <a:off x="1763688" y="620688"/>
            <a:ext cx="6419056" cy="769441"/>
          </a:xfrm>
          <a:prstGeom prst="rect">
            <a:avLst/>
          </a:prstGeom>
          <a:solidFill>
            <a:schemeClr val="accent3">
              <a:lumMod val="60000"/>
              <a:lumOff val="40000"/>
            </a:schemeClr>
          </a:solidFill>
        </p:spPr>
        <p:txBody>
          <a:bodyPr vert="horz" wrap="square" lIns="91440" tIns="45720" rIns="91440" bIns="45720" rtlCol="0" anchor="ctr">
            <a:spAutoFit/>
          </a:bodyPr>
          <a:lstStyle/>
          <a:p>
            <a:pPr lvl="0" algn="ctr">
              <a:spcBef>
                <a:spcPct val="0"/>
              </a:spcBef>
            </a:pPr>
            <a:r>
              <a:rPr lang="es-MX" sz="4400" dirty="0" smtClean="0"/>
              <a:t>PROCESO TERAPEÚTICO</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buNone/>
            </a:pPr>
            <a:endParaRPr lang="es-MX" dirty="0" smtClean="0"/>
          </a:p>
          <a:p>
            <a:pPr algn="just">
              <a:buNone/>
            </a:pPr>
            <a:r>
              <a:rPr lang="es-MX" dirty="0" smtClean="0"/>
              <a:t>1.- La recepción de los casos se da a través de la solicitud de las Fiscalías (DIAT) para que el usuario solicite el servicio de atención psicológica, o a través del área de psicología de la Dirección de Atención a Víctimas.</a:t>
            </a:r>
          </a:p>
          <a:p>
            <a:pPr algn="just">
              <a:buNone/>
            </a:pPr>
            <a:r>
              <a:rPr lang="es-MX" dirty="0" smtClean="0"/>
              <a:t>*También se reciben solicitudes a través de oficio de las fiscalías mixtas, especiales y foráneas o periféricas.</a:t>
            </a:r>
          </a:p>
          <a:p>
            <a:pPr algn="just">
              <a:buNone/>
            </a:pPr>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395536" y="260648"/>
            <a:ext cx="1388740" cy="1388740"/>
          </a:xfrm>
          <a:prstGeom prst="rect">
            <a:avLst/>
          </a:prstGeom>
          <a:noFill/>
          <a:ln w="9525">
            <a:noFill/>
            <a:miter lim="800000"/>
            <a:headEnd/>
            <a:tailEnd/>
          </a:ln>
        </p:spPr>
      </p:pic>
      <p:sp>
        <p:nvSpPr>
          <p:cNvPr id="5" name="7 Título"/>
          <p:cNvSpPr txBox="1">
            <a:spLocks/>
          </p:cNvSpPr>
          <p:nvPr/>
        </p:nvSpPr>
        <p:spPr>
          <a:xfrm>
            <a:off x="1763688" y="332656"/>
            <a:ext cx="7200800" cy="1446550"/>
          </a:xfrm>
          <a:prstGeom prst="rect">
            <a:avLst/>
          </a:prstGeom>
          <a:solidFill>
            <a:schemeClr val="accent3">
              <a:lumMod val="60000"/>
              <a:lumOff val="40000"/>
            </a:schemeClr>
          </a:solidFill>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0" u="none" strike="noStrike" kern="1200" cap="none" spc="0" normalizeH="0" baseline="0" noProof="0" dirty="0" smtClean="0">
                <a:ln>
                  <a:noFill/>
                </a:ln>
                <a:solidFill>
                  <a:schemeClr val="tx1"/>
                </a:solidFill>
                <a:effectLst/>
                <a:uLnTx/>
                <a:uFillTx/>
                <a:latin typeface="+mj-lt"/>
                <a:ea typeface="+mj-ea"/>
                <a:cs typeface="+mj-cs"/>
              </a:rPr>
              <a:t>Solicitud de Proceso</a:t>
            </a:r>
            <a:r>
              <a:rPr kumimoji="0" lang="es-MX" sz="4400" b="0" i="0" u="none" strike="noStrike" kern="1200" cap="none" spc="0" normalizeH="0" noProof="0" dirty="0" smtClean="0">
                <a:ln>
                  <a:noFill/>
                </a:ln>
                <a:solidFill>
                  <a:schemeClr val="tx1"/>
                </a:solidFill>
                <a:effectLst/>
                <a:uLnTx/>
                <a:uFillTx/>
                <a:latin typeface="+mj-lt"/>
                <a:ea typeface="+mj-ea"/>
                <a:cs typeface="+mj-cs"/>
              </a:rPr>
              <a:t> Terapéutico</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MX" dirty="0" smtClean="0"/>
              <a:t/>
            </a:r>
            <a:br>
              <a:rPr lang="es-MX" dirty="0" smtClean="0"/>
            </a:br>
            <a:endParaRPr lang="es-MX" dirty="0"/>
          </a:p>
        </p:txBody>
      </p:sp>
      <p:sp>
        <p:nvSpPr>
          <p:cNvPr id="3" name="2 Marcador de contenido"/>
          <p:cNvSpPr>
            <a:spLocks noGrp="1"/>
          </p:cNvSpPr>
          <p:nvPr>
            <p:ph idx="1"/>
          </p:nvPr>
        </p:nvSpPr>
        <p:spPr/>
        <p:txBody>
          <a:bodyPr/>
          <a:lstStyle/>
          <a:p>
            <a:pPr algn="just">
              <a:buNone/>
            </a:pPr>
            <a:r>
              <a:rPr lang="es-MX" dirty="0" smtClean="0"/>
              <a:t>2.- Si la víctima es atendida por un asesor jurídico del departamento de Atención a Victimas, y el usuario/a requiere del proceso terapéutico, el asesor solicita a un psicólogo que realice la recepción del caso en el Área de Psicología. </a:t>
            </a:r>
          </a:p>
          <a:p>
            <a:pPr algn="just"/>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611560" y="188640"/>
            <a:ext cx="1388740" cy="1388740"/>
          </a:xfrm>
          <a:prstGeom prst="rect">
            <a:avLst/>
          </a:prstGeom>
          <a:noFill/>
          <a:ln w="9525">
            <a:noFill/>
            <a:miter lim="800000"/>
            <a:headEnd/>
            <a:tailEnd/>
          </a:ln>
        </p:spPr>
      </p:pic>
      <p:sp>
        <p:nvSpPr>
          <p:cNvPr id="5" name="7 Título"/>
          <p:cNvSpPr txBox="1">
            <a:spLocks/>
          </p:cNvSpPr>
          <p:nvPr/>
        </p:nvSpPr>
        <p:spPr>
          <a:xfrm>
            <a:off x="2195736" y="620688"/>
            <a:ext cx="6419056" cy="769441"/>
          </a:xfrm>
          <a:prstGeom prst="rect">
            <a:avLst/>
          </a:prstGeom>
          <a:solidFill>
            <a:schemeClr val="accent3">
              <a:lumMod val="60000"/>
              <a:lumOff val="40000"/>
            </a:schemeClr>
          </a:solidFill>
        </p:spPr>
        <p:txBody>
          <a:bodyPr vert="horz" wrap="square" lIns="91440" tIns="45720" rIns="91440" bIns="45720" rtlCol="0" anchor="ctr">
            <a:spAutoFit/>
          </a:bodyPr>
          <a:lstStyle/>
          <a:p>
            <a:pPr lvl="0" algn="ctr">
              <a:spcBef>
                <a:spcPct val="0"/>
              </a:spcBef>
            </a:pPr>
            <a:r>
              <a:rPr lang="es-MX" sz="4400" dirty="0" smtClean="0"/>
              <a:t>Procedimiento</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buNone/>
            </a:pPr>
            <a:endParaRPr lang="es-MX" dirty="0" smtClean="0"/>
          </a:p>
          <a:p>
            <a:pPr algn="just">
              <a:buNone/>
            </a:pPr>
            <a:r>
              <a:rPr lang="es-MX" dirty="0" smtClean="0"/>
              <a:t>4.- El psicólogo le proporciona a la víctima una cita de atención psicológica al usuario de acuerdo a una agenda, proporcionándole el día y horario disponible según convenga al usuario.</a:t>
            </a:r>
          </a:p>
          <a:p>
            <a:pPr algn="just">
              <a:buNone/>
            </a:pPr>
            <a:r>
              <a:rPr lang="es-MX" dirty="0" smtClean="0"/>
              <a:t>5.- Inicia la atención psicológica (primera cita del proceso terapéutico)</a:t>
            </a:r>
          </a:p>
          <a:p>
            <a:pPr algn="just">
              <a:buNone/>
            </a:pPr>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539552" y="260648"/>
            <a:ext cx="1388740" cy="1388740"/>
          </a:xfrm>
          <a:prstGeom prst="rect">
            <a:avLst/>
          </a:prstGeom>
          <a:noFill/>
          <a:ln w="9525">
            <a:noFill/>
            <a:miter lim="800000"/>
            <a:headEnd/>
            <a:tailEnd/>
          </a:ln>
        </p:spPr>
      </p:pic>
      <p:sp>
        <p:nvSpPr>
          <p:cNvPr id="5" name="7 Título"/>
          <p:cNvSpPr txBox="1">
            <a:spLocks/>
          </p:cNvSpPr>
          <p:nvPr/>
        </p:nvSpPr>
        <p:spPr>
          <a:xfrm>
            <a:off x="1907704" y="1340768"/>
            <a:ext cx="6419056" cy="769441"/>
          </a:xfrm>
          <a:prstGeom prst="rect">
            <a:avLst/>
          </a:prstGeom>
          <a:solidFill>
            <a:schemeClr val="accent3">
              <a:lumMod val="60000"/>
              <a:lumOff val="40000"/>
            </a:schemeClr>
          </a:solidFill>
        </p:spPr>
        <p:txBody>
          <a:bodyPr vert="horz" wrap="square" lIns="91440" tIns="45720" rIns="91440" bIns="45720" rtlCol="0" anchor="ctr">
            <a:spAutoFit/>
          </a:bodyPr>
          <a:lstStyle/>
          <a:p>
            <a:pPr lvl="0" algn="ctr">
              <a:spcBef>
                <a:spcPct val="0"/>
              </a:spcBef>
            </a:pPr>
            <a:r>
              <a:rPr lang="es-MX" sz="4400" dirty="0" smtClean="0"/>
              <a:t>Procedimiento</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buNone/>
            </a:pPr>
            <a:r>
              <a:rPr lang="es-MX" dirty="0" smtClean="0"/>
              <a:t>                  </a:t>
            </a:r>
          </a:p>
          <a:p>
            <a:pPr algn="just">
              <a:buNone/>
            </a:pPr>
            <a:r>
              <a:rPr lang="es-MX" dirty="0" smtClean="0"/>
              <a:t>6.-Se llena un formato de recepción de caso para adulto o menor, (dependiendo del usuario identificado) y se explican las condiciones de la intervención psicológica.</a:t>
            </a:r>
          </a:p>
          <a:p>
            <a:pPr algn="just">
              <a:buNone/>
            </a:pPr>
            <a:r>
              <a:rPr lang="es-MX" dirty="0" smtClean="0"/>
              <a:t>7.- Intervención psicológica.</a:t>
            </a:r>
          </a:p>
          <a:p>
            <a:pPr algn="just">
              <a:buNone/>
            </a:pPr>
            <a:r>
              <a:rPr lang="es-MX" dirty="0" smtClean="0"/>
              <a:t>8.- Al finalizar la sesión, se acordará con el usuario el día y la hora para la próxima sesión, y así a lo largo del proceso terapéutico. </a:t>
            </a:r>
          </a:p>
          <a:p>
            <a:pPr algn="just">
              <a:buNone/>
            </a:pPr>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395536" y="0"/>
            <a:ext cx="1388740" cy="1388740"/>
          </a:xfrm>
          <a:prstGeom prst="rect">
            <a:avLst/>
          </a:prstGeom>
          <a:noFill/>
          <a:ln w="9525">
            <a:noFill/>
            <a:miter lim="800000"/>
            <a:headEnd/>
            <a:tailEnd/>
          </a:ln>
        </p:spPr>
      </p:pic>
      <p:sp>
        <p:nvSpPr>
          <p:cNvPr id="5" name="7 Título"/>
          <p:cNvSpPr txBox="1">
            <a:spLocks/>
          </p:cNvSpPr>
          <p:nvPr/>
        </p:nvSpPr>
        <p:spPr>
          <a:xfrm>
            <a:off x="1979712" y="1268760"/>
            <a:ext cx="6419056" cy="769441"/>
          </a:xfrm>
          <a:prstGeom prst="rect">
            <a:avLst/>
          </a:prstGeom>
          <a:solidFill>
            <a:schemeClr val="accent3">
              <a:lumMod val="60000"/>
              <a:lumOff val="40000"/>
            </a:schemeClr>
          </a:solidFill>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MX" sz="4400" dirty="0" smtClean="0">
                <a:latin typeface="+mj-lt"/>
                <a:ea typeface="+mj-ea"/>
                <a:cs typeface="+mj-cs"/>
              </a:rPr>
              <a:t>Procedimiento</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1124744"/>
            <a:ext cx="8229600" cy="1143000"/>
          </a:xfrm>
        </p:spPr>
        <p:txBody>
          <a:bodyPr/>
          <a:lstStyle/>
          <a:p>
            <a:pPr algn="l"/>
            <a:r>
              <a:rPr lang="es-MX" dirty="0" smtClean="0"/>
              <a:t>                          </a:t>
            </a:r>
            <a:endParaRPr lang="es-MX" dirty="0"/>
          </a:p>
        </p:txBody>
      </p:sp>
      <p:sp>
        <p:nvSpPr>
          <p:cNvPr id="3" name="2 Marcador de contenido"/>
          <p:cNvSpPr>
            <a:spLocks noGrp="1"/>
          </p:cNvSpPr>
          <p:nvPr>
            <p:ph idx="1"/>
          </p:nvPr>
        </p:nvSpPr>
        <p:spPr/>
        <p:txBody>
          <a:bodyPr>
            <a:normAutofit fontScale="92500" lnSpcReduction="20000"/>
          </a:bodyPr>
          <a:lstStyle/>
          <a:p>
            <a:pPr algn="just">
              <a:buNone/>
            </a:pPr>
            <a:endParaRPr lang="es-MX" dirty="0" smtClean="0"/>
          </a:p>
          <a:p>
            <a:pPr algn="just">
              <a:buNone/>
            </a:pPr>
            <a:r>
              <a:rPr lang="es-MX" dirty="0" smtClean="0"/>
              <a:t>9- El cierre del proceso terapéutico se puede dar por: </a:t>
            </a:r>
          </a:p>
          <a:p>
            <a:pPr algn="just">
              <a:buNone/>
            </a:pPr>
            <a:r>
              <a:rPr lang="es-MX" dirty="0" smtClean="0"/>
              <a:t>a)Mejoría del estado emocional de la víctima </a:t>
            </a:r>
          </a:p>
          <a:p>
            <a:pPr algn="just">
              <a:buNone/>
            </a:pPr>
            <a:r>
              <a:rPr lang="es-MX" dirty="0" smtClean="0"/>
              <a:t>b) Tener tres faltas sin justificación por parte de la víctima </a:t>
            </a:r>
          </a:p>
          <a:p>
            <a:pPr algn="just">
              <a:buNone/>
            </a:pPr>
            <a:r>
              <a:rPr lang="es-MX" dirty="0" smtClean="0"/>
              <a:t>c) Retiro voluntario de la victima </a:t>
            </a:r>
          </a:p>
          <a:p>
            <a:pPr algn="just">
              <a:buNone/>
            </a:pPr>
            <a:r>
              <a:rPr lang="es-MX" dirty="0" smtClean="0"/>
              <a:t>10.-Se llena el formato de Cierre de proceso Terapéutico y se registra en una base de datos de la dirección.</a:t>
            </a:r>
          </a:p>
          <a:p>
            <a:endParaRPr lang="es-MX" dirty="0" smtClean="0"/>
          </a:p>
          <a:p>
            <a:pPr>
              <a:buNone/>
            </a:pPr>
            <a:endParaRPr lang="es-MX" dirty="0" smtClean="0"/>
          </a:p>
        </p:txBody>
      </p:sp>
      <p:pic>
        <p:nvPicPr>
          <p:cNvPr id="4" name="Picture 3" descr="Logo Fiscalia"/>
          <p:cNvPicPr>
            <a:picLocks noChangeAspect="1" noChangeArrowheads="1"/>
          </p:cNvPicPr>
          <p:nvPr/>
        </p:nvPicPr>
        <p:blipFill>
          <a:blip r:embed="rId2" cstate="print"/>
          <a:srcRect/>
          <a:stretch>
            <a:fillRect/>
          </a:stretch>
        </p:blipFill>
        <p:spPr bwMode="auto">
          <a:xfrm>
            <a:off x="323528" y="0"/>
            <a:ext cx="1388740" cy="1388740"/>
          </a:xfrm>
          <a:prstGeom prst="rect">
            <a:avLst/>
          </a:prstGeom>
          <a:noFill/>
          <a:ln w="9525">
            <a:noFill/>
            <a:miter lim="800000"/>
            <a:headEnd/>
            <a:tailEnd/>
          </a:ln>
        </p:spPr>
      </p:pic>
      <p:sp>
        <p:nvSpPr>
          <p:cNvPr id="5" name="7 Título"/>
          <p:cNvSpPr txBox="1">
            <a:spLocks/>
          </p:cNvSpPr>
          <p:nvPr/>
        </p:nvSpPr>
        <p:spPr>
          <a:xfrm>
            <a:off x="1907704" y="599202"/>
            <a:ext cx="6419056" cy="769441"/>
          </a:xfrm>
          <a:prstGeom prst="rect">
            <a:avLst/>
          </a:prstGeom>
          <a:solidFill>
            <a:schemeClr val="accent3">
              <a:lumMod val="60000"/>
              <a:lumOff val="40000"/>
            </a:schemeClr>
          </a:solidFill>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0" u="none" strike="noStrike" kern="1200" cap="none" spc="0" normalizeH="0" baseline="0" noProof="0" dirty="0" smtClean="0">
                <a:ln>
                  <a:noFill/>
                </a:ln>
                <a:solidFill>
                  <a:schemeClr val="tx1"/>
                </a:solidFill>
                <a:effectLst/>
                <a:uLnTx/>
                <a:uFillTx/>
                <a:latin typeface="+mj-lt"/>
                <a:ea typeface="+mj-ea"/>
                <a:cs typeface="+mj-cs"/>
              </a:rPr>
              <a:t>Cierre</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2564904"/>
            <a:ext cx="8229600" cy="4525963"/>
          </a:xfrm>
        </p:spPr>
        <p:txBody>
          <a:bodyPr/>
          <a:lstStyle/>
          <a:p>
            <a:pPr>
              <a:buNone/>
            </a:pPr>
            <a:endParaRPr lang="es-MX" dirty="0" smtClean="0"/>
          </a:p>
          <a:p>
            <a:pPr>
              <a:buNone/>
            </a:pPr>
            <a:r>
              <a:rPr lang="es-MX" dirty="0" smtClean="0"/>
              <a:t>Horario:</a:t>
            </a:r>
          </a:p>
          <a:p>
            <a:pPr>
              <a:buNone/>
            </a:pPr>
            <a:r>
              <a:rPr lang="es-MX" dirty="0" smtClean="0"/>
              <a:t>Lunes a viernes de 8 am a 11 pm</a:t>
            </a:r>
          </a:p>
          <a:p>
            <a:pPr>
              <a:buNone/>
            </a:pPr>
            <a:r>
              <a:rPr lang="es-MX" dirty="0" smtClean="0"/>
              <a:t>Sábados y domingos de 9 am a 4 pm </a:t>
            </a:r>
          </a:p>
          <a:p>
            <a:pPr>
              <a:buNone/>
            </a:pPr>
            <a:r>
              <a:rPr lang="es-MX" dirty="0" smtClean="0"/>
              <a:t>Tel. 9 30 32 50 </a:t>
            </a:r>
            <a:r>
              <a:rPr lang="es-MX" dirty="0" err="1" smtClean="0"/>
              <a:t>exts</a:t>
            </a:r>
            <a:r>
              <a:rPr lang="es-MX" dirty="0" smtClean="0"/>
              <a:t>. 41080 y 41081</a:t>
            </a:r>
            <a:endParaRPr lang="es-MX" dirty="0"/>
          </a:p>
        </p:txBody>
      </p:sp>
      <p:pic>
        <p:nvPicPr>
          <p:cNvPr id="4" name="Picture 3" descr="Logo Fiscalia"/>
          <p:cNvPicPr>
            <a:picLocks noChangeAspect="1" noChangeArrowheads="1"/>
          </p:cNvPicPr>
          <p:nvPr/>
        </p:nvPicPr>
        <p:blipFill>
          <a:blip r:embed="rId2" cstate="print"/>
          <a:srcRect/>
          <a:stretch>
            <a:fillRect/>
          </a:stretch>
        </p:blipFill>
        <p:spPr bwMode="auto">
          <a:xfrm>
            <a:off x="395536" y="332656"/>
            <a:ext cx="1388740" cy="1388740"/>
          </a:xfrm>
          <a:prstGeom prst="rect">
            <a:avLst/>
          </a:prstGeom>
          <a:noFill/>
          <a:ln w="9525">
            <a:noFill/>
            <a:miter lim="800000"/>
            <a:headEnd/>
            <a:tailEnd/>
          </a:ln>
        </p:spPr>
      </p:pic>
      <p:sp>
        <p:nvSpPr>
          <p:cNvPr id="5" name="7 Título"/>
          <p:cNvSpPr txBox="1">
            <a:spLocks/>
          </p:cNvSpPr>
          <p:nvPr/>
        </p:nvSpPr>
        <p:spPr>
          <a:xfrm>
            <a:off x="611560" y="2183378"/>
            <a:ext cx="8280920" cy="769441"/>
          </a:xfrm>
          <a:prstGeom prst="rect">
            <a:avLst/>
          </a:prstGeom>
          <a:solidFill>
            <a:schemeClr val="accent3">
              <a:lumMod val="60000"/>
              <a:lumOff val="40000"/>
            </a:schemeClr>
          </a:solidFill>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0" u="none" strike="noStrike" kern="1200" cap="none" spc="0" normalizeH="0" baseline="0" noProof="0" dirty="0" smtClean="0">
                <a:ln>
                  <a:noFill/>
                </a:ln>
                <a:solidFill>
                  <a:schemeClr val="tx1"/>
                </a:solidFill>
                <a:effectLst/>
                <a:uLnTx/>
                <a:uFillTx/>
                <a:latin typeface="+mj-lt"/>
                <a:ea typeface="+mj-ea"/>
                <a:cs typeface="+mj-cs"/>
              </a:rPr>
              <a:t>Dirección de Atención a Victimas.</a:t>
            </a: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pic>
        <p:nvPicPr>
          <p:cNvPr id="5" name="4 Imagen" descr="gobedoyuc.jpg"/>
          <p:cNvPicPr>
            <a:picLocks noChangeAspect="1"/>
          </p:cNvPicPr>
          <p:nvPr/>
        </p:nvPicPr>
        <p:blipFill>
          <a:blip r:embed="rId3" cstate="print"/>
          <a:stretch>
            <a:fillRect/>
          </a:stretch>
        </p:blipFill>
        <p:spPr>
          <a:xfrm>
            <a:off x="7499350" y="5626100"/>
            <a:ext cx="1644650" cy="1231900"/>
          </a:xfrm>
          <a:prstGeom prst="rect">
            <a:avLst/>
          </a:prstGeom>
        </p:spPr>
      </p:pic>
      <p:sp>
        <p:nvSpPr>
          <p:cNvPr id="7" name="6 Rectángulo"/>
          <p:cNvSpPr/>
          <p:nvPr/>
        </p:nvSpPr>
        <p:spPr>
          <a:xfrm>
            <a:off x="323528" y="1556792"/>
            <a:ext cx="8532440" cy="4985980"/>
          </a:xfrm>
          <a:prstGeom prst="rect">
            <a:avLst/>
          </a:prstGeom>
        </p:spPr>
        <p:txBody>
          <a:bodyPr wrap="square" numCol="1" spcCol="576000">
            <a:spAutoFit/>
          </a:bodyPr>
          <a:lstStyle/>
          <a:p>
            <a:r>
              <a:rPr lang="es-MX" sz="3200" b="1" dirty="0" smtClean="0">
                <a:latin typeface="Times New Roman" pitchFamily="18" charset="0"/>
                <a:cs typeface="Times New Roman" pitchFamily="18" charset="0"/>
              </a:rPr>
              <a:t>La calidad de víctimas se adquiere</a:t>
            </a:r>
            <a:r>
              <a:rPr lang="es-MX" sz="3200" dirty="0" smtClean="0">
                <a:latin typeface="Times New Roman" pitchFamily="18" charset="0"/>
                <a:cs typeface="Times New Roman" pitchFamily="18" charset="0"/>
              </a:rPr>
              <a:t> …</a:t>
            </a:r>
          </a:p>
          <a:p>
            <a:endParaRPr lang="es-MX" sz="3200" dirty="0" smtClean="0">
              <a:latin typeface="Times New Roman" pitchFamily="18" charset="0"/>
              <a:cs typeface="Times New Roman" pitchFamily="18" charset="0"/>
            </a:endParaRPr>
          </a:p>
          <a:p>
            <a:r>
              <a:rPr lang="es-MX" sz="3200" b="1" dirty="0" smtClean="0">
                <a:latin typeface="Times New Roman" pitchFamily="18" charset="0"/>
                <a:cs typeface="Times New Roman" pitchFamily="18" charset="0"/>
              </a:rPr>
              <a:t>a) </a:t>
            </a:r>
            <a:r>
              <a:rPr lang="es-MX" sz="3200" dirty="0" smtClean="0">
                <a:latin typeface="Times New Roman" pitchFamily="18" charset="0"/>
                <a:cs typeface="Times New Roman" pitchFamily="18" charset="0"/>
              </a:rPr>
              <a:t>con la acreditación del daño o menoscabo de los derechos en los términos establecidos en la presente Ley.</a:t>
            </a:r>
          </a:p>
          <a:p>
            <a:r>
              <a:rPr lang="es-MX" sz="3200" b="1" dirty="0" smtClean="0">
                <a:latin typeface="Times New Roman" pitchFamily="18" charset="0"/>
                <a:cs typeface="Times New Roman" pitchFamily="18" charset="0"/>
              </a:rPr>
              <a:t>b) </a:t>
            </a:r>
            <a:r>
              <a:rPr lang="es-MX" sz="3200" dirty="0" smtClean="0">
                <a:latin typeface="Times New Roman" pitchFamily="18" charset="0"/>
                <a:cs typeface="Times New Roman" pitchFamily="18" charset="0"/>
              </a:rPr>
              <a:t>con independencia de que se identifique, aprehenda, o condene al responsable del daño o de que la víctima participe en algún procedimiento judicial o administrativo</a:t>
            </a:r>
            <a:r>
              <a:rPr lang="es-MX" sz="3600" dirty="0" smtClean="0">
                <a:latin typeface="Agency FB" pitchFamily="34" charset="0"/>
              </a:rPr>
              <a:t>. </a:t>
            </a:r>
          </a:p>
          <a:p>
            <a:pPr algn="just"/>
            <a:endParaRPr lang="es-MX" sz="2600" dirty="0" smtClean="0">
              <a:latin typeface="Agency FB"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gobedoyuc.jpg"/>
          <p:cNvPicPr>
            <a:picLocks noChangeAspect="1"/>
          </p:cNvPicPr>
          <p:nvPr/>
        </p:nvPicPr>
        <p:blipFill>
          <a:blip r:embed="rId2" cstate="print"/>
          <a:stretch>
            <a:fillRect/>
          </a:stretch>
        </p:blipFill>
        <p:spPr>
          <a:xfrm>
            <a:off x="3635896" y="5626100"/>
            <a:ext cx="1644650" cy="1231900"/>
          </a:xfrm>
          <a:prstGeom prst="rect">
            <a:avLst/>
          </a:prstGeom>
        </p:spPr>
      </p:pic>
      <p:pic>
        <p:nvPicPr>
          <p:cNvPr id="6" name="5 Imagen" descr="logoOficial.png"/>
          <p:cNvPicPr>
            <a:picLocks noChangeAspect="1"/>
          </p:cNvPicPr>
          <p:nvPr/>
        </p:nvPicPr>
        <p:blipFill>
          <a:blip r:embed="rId3" cstate="print"/>
          <a:stretch>
            <a:fillRect/>
          </a:stretch>
        </p:blipFill>
        <p:spPr>
          <a:xfrm>
            <a:off x="1619672" y="404664"/>
            <a:ext cx="5832648" cy="1872208"/>
          </a:xfrm>
          <a:prstGeom prst="rect">
            <a:avLst/>
          </a:prstGeom>
        </p:spPr>
      </p:pic>
      <p:pic>
        <p:nvPicPr>
          <p:cNvPr id="7" name="6 Imagen" descr="images.jpg"/>
          <p:cNvPicPr>
            <a:picLocks noChangeAspect="1"/>
          </p:cNvPicPr>
          <p:nvPr/>
        </p:nvPicPr>
        <p:blipFill>
          <a:blip r:embed="rId4" cstate="print"/>
          <a:stretch>
            <a:fillRect/>
          </a:stretch>
        </p:blipFill>
        <p:spPr>
          <a:xfrm>
            <a:off x="2333422" y="2492896"/>
            <a:ext cx="4542834" cy="298482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sp>
        <p:nvSpPr>
          <p:cNvPr id="7" name="6 Rectángulo"/>
          <p:cNvSpPr/>
          <p:nvPr/>
        </p:nvSpPr>
        <p:spPr>
          <a:xfrm>
            <a:off x="539552" y="2060848"/>
            <a:ext cx="7992888" cy="4493538"/>
          </a:xfrm>
          <a:prstGeom prst="rect">
            <a:avLst/>
          </a:prstGeom>
        </p:spPr>
        <p:txBody>
          <a:bodyPr wrap="square">
            <a:spAutoFit/>
          </a:bodyPr>
          <a:lstStyle/>
          <a:p>
            <a:pPr marL="514350" indent="-514350" algn="just">
              <a:buAutoNum type="romanUcPeriod"/>
            </a:pPr>
            <a:r>
              <a:rPr lang="es-MX" sz="2600" dirty="0" smtClean="0">
                <a:latin typeface="Times New Roman" pitchFamily="18" charset="0"/>
                <a:cs typeface="Times New Roman" pitchFamily="18" charset="0"/>
              </a:rPr>
              <a:t>A una investigación pronta y eficaz que lleve, en su caso, a la identificación y enjuiciamiento de los responsables de violaciones al Derecho Internacional de los derechos humanos, y a su reparación integral;</a:t>
            </a:r>
          </a:p>
          <a:p>
            <a:pPr marL="514350" indent="-514350" algn="just">
              <a:buAutoNum type="romanUcPeriod"/>
            </a:pPr>
            <a:endParaRPr lang="es-MX" sz="2600" dirty="0" smtClean="0">
              <a:latin typeface="Agency FB" pitchFamily="34" charset="0"/>
            </a:endParaRPr>
          </a:p>
          <a:p>
            <a:pPr marL="514350" indent="-514350" algn="just">
              <a:buAutoNum type="romanUcPeriod"/>
            </a:pPr>
            <a:r>
              <a:rPr lang="es-MX" sz="2600" dirty="0" smtClean="0">
                <a:latin typeface="Agency FB" pitchFamily="34" charset="0"/>
              </a:rPr>
              <a:t> </a:t>
            </a:r>
            <a:r>
              <a:rPr lang="es-MX" sz="2600" dirty="0" smtClean="0">
                <a:latin typeface="Times New Roman" pitchFamily="18" charset="0"/>
                <a:cs typeface="Times New Roman" pitchFamily="18" charset="0"/>
              </a:rPr>
              <a:t>A ser reparadas por el Estado de manera integral, adecuada, diferenciada, transformadora y efectiva por el daño o menoscabo que han sufrido en sus derechos como consecuencia de violaciones a derechos humanos y por los daños que esas violaciones les causaron; </a:t>
            </a:r>
          </a:p>
        </p:txBody>
      </p:sp>
      <p:sp>
        <p:nvSpPr>
          <p:cNvPr id="9" name="8 CuadroTexto"/>
          <p:cNvSpPr txBox="1"/>
          <p:nvPr/>
        </p:nvSpPr>
        <p:spPr>
          <a:xfrm>
            <a:off x="3167336" y="332656"/>
            <a:ext cx="5976664" cy="1200329"/>
          </a:xfrm>
          <a:prstGeom prst="rect">
            <a:avLst/>
          </a:prstGeom>
          <a:solidFill>
            <a:schemeClr val="accent3">
              <a:lumMod val="60000"/>
              <a:lumOff val="40000"/>
            </a:schemeClr>
          </a:solidFill>
        </p:spPr>
        <p:txBody>
          <a:bodyPr wrap="square" rtlCol="0">
            <a:spAutoFit/>
          </a:bodyPr>
          <a:lstStyle/>
          <a:p>
            <a:r>
              <a:rPr lang="es-MX" sz="3600" b="1" dirty="0" smtClean="0">
                <a:latin typeface="Times New Roman" pitchFamily="18" charset="0"/>
                <a:cs typeface="Times New Roman" pitchFamily="18" charset="0"/>
              </a:rPr>
              <a:t>Las víctimas tendrán, entre otros, los siguientes derechos</a:t>
            </a:r>
            <a:r>
              <a:rPr lang="es-MX" sz="3600" dirty="0" smtClean="0">
                <a:latin typeface="Times New Roman" pitchFamily="18" charset="0"/>
                <a:cs typeface="Times New Roman" pitchFamily="18" charset="0"/>
              </a:rPr>
              <a:t>:</a:t>
            </a:r>
            <a:endParaRPr lang="es-MX"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0" y="0"/>
            <a:ext cx="1270000" cy="1225550"/>
          </a:xfrm>
          <a:prstGeom prst="rect">
            <a:avLst/>
          </a:prstGeom>
        </p:spPr>
      </p:pic>
      <p:sp>
        <p:nvSpPr>
          <p:cNvPr id="7" name="6 Rectángulo"/>
          <p:cNvSpPr/>
          <p:nvPr/>
        </p:nvSpPr>
        <p:spPr>
          <a:xfrm>
            <a:off x="971600" y="1052736"/>
            <a:ext cx="7776864" cy="7663636"/>
          </a:xfrm>
          <a:prstGeom prst="rect">
            <a:avLst/>
          </a:prstGeom>
        </p:spPr>
        <p:txBody>
          <a:bodyPr wrap="square">
            <a:spAutoFit/>
          </a:bodyPr>
          <a:lstStyle/>
          <a:p>
            <a:pPr algn="just"/>
            <a:r>
              <a:rPr lang="es-MX" sz="2400" dirty="0" smtClean="0">
                <a:latin typeface="Agency FB" pitchFamily="34" charset="0"/>
              </a:rPr>
              <a:t>III. </a:t>
            </a:r>
            <a:r>
              <a:rPr lang="es-MX" sz="2400" dirty="0" smtClean="0">
                <a:latin typeface="Times New Roman" pitchFamily="18" charset="0"/>
                <a:cs typeface="Times New Roman" pitchFamily="18" charset="0"/>
              </a:rPr>
              <a:t>A conocer la verdad de lo ocurrido acerca de los hechos en que le fueron violados sus derechos humanos para lo cual la autoridad deberá informar los resultados de las investigaciones;</a:t>
            </a:r>
          </a:p>
          <a:p>
            <a:pPr algn="just"/>
            <a:r>
              <a:rPr lang="es-MX" sz="2400" dirty="0" smtClean="0">
                <a:latin typeface="Agency FB" pitchFamily="34" charset="0"/>
              </a:rPr>
              <a:t> </a:t>
            </a:r>
          </a:p>
          <a:p>
            <a:pPr algn="just"/>
            <a:r>
              <a:rPr lang="es-MX" sz="2400" dirty="0" smtClean="0">
                <a:latin typeface="Agency FB" pitchFamily="34" charset="0"/>
              </a:rPr>
              <a:t>IV. </a:t>
            </a:r>
            <a:r>
              <a:rPr lang="es-MX" sz="2400" dirty="0" smtClean="0">
                <a:latin typeface="Times New Roman" pitchFamily="18" charset="0"/>
                <a:cs typeface="Times New Roman" pitchFamily="18" charset="0"/>
              </a:rPr>
              <a:t>A que se le brinde protección y se salvaguarde su vida y su integridad corporal, en los casos previstos en el artículo 34 de la Ley Federal contra la Delincuencia Organizada; </a:t>
            </a:r>
          </a:p>
          <a:p>
            <a:pPr algn="just"/>
            <a:endParaRPr lang="es-MX" sz="2400" dirty="0" smtClean="0">
              <a:latin typeface="Agency FB" pitchFamily="34" charset="0"/>
            </a:endParaRPr>
          </a:p>
          <a:p>
            <a:pPr algn="just"/>
            <a:r>
              <a:rPr lang="es-MX" sz="2400" dirty="0" smtClean="0">
                <a:latin typeface="Agency FB" pitchFamily="34" charset="0"/>
              </a:rPr>
              <a:t>V.-</a:t>
            </a:r>
            <a:r>
              <a:rPr lang="es-MX" sz="2400" dirty="0" smtClean="0">
                <a:latin typeface="Times New Roman" pitchFamily="18" charset="0"/>
                <a:cs typeface="Times New Roman" pitchFamily="18" charset="0"/>
              </a:rPr>
              <a:t>A ser tratadas con humanidad y respeto de su dignidad y sus derechos humanos por parte de los servidores públicos y, en general, por el personal de las instituciones públicas responsables del cumplimiento de esta Ley, así como por parte de los particulares que cuenten con convenios para brindar servicios a las víctimas; </a:t>
            </a:r>
          </a:p>
          <a:p>
            <a:pPr algn="just"/>
            <a:endParaRPr lang="es-MX" sz="2200" dirty="0" smtClean="0"/>
          </a:p>
          <a:p>
            <a:pPr algn="just"/>
            <a:endParaRPr lang="es-MX" sz="2200" dirty="0" smtClean="0"/>
          </a:p>
          <a:p>
            <a:pPr algn="just"/>
            <a:endParaRPr lang="es-MX" sz="2200" dirty="0" smtClean="0"/>
          </a:p>
          <a:p>
            <a:pPr algn="just"/>
            <a:endParaRPr lang="es-MX" sz="2200" dirty="0" smtClean="0"/>
          </a:p>
          <a:p>
            <a:pPr algn="just"/>
            <a:endParaRPr lang="es-MX" sz="2200" dirty="0" smtClean="0"/>
          </a:p>
          <a:p>
            <a:pPr algn="just"/>
            <a:endParaRPr lang="es-MX"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sp>
        <p:nvSpPr>
          <p:cNvPr id="7" name="6 Rectángulo"/>
          <p:cNvSpPr/>
          <p:nvPr/>
        </p:nvSpPr>
        <p:spPr>
          <a:xfrm>
            <a:off x="395536" y="1700808"/>
            <a:ext cx="8280920" cy="6186309"/>
          </a:xfrm>
          <a:prstGeom prst="rect">
            <a:avLst/>
          </a:prstGeom>
        </p:spPr>
        <p:txBody>
          <a:bodyPr wrap="square">
            <a:spAutoFit/>
          </a:bodyPr>
          <a:lstStyle/>
          <a:p>
            <a:r>
              <a:rPr lang="es-MX" sz="2300" dirty="0" smtClean="0">
                <a:latin typeface="Times New Roman" pitchFamily="18" charset="0"/>
                <a:cs typeface="Times New Roman" pitchFamily="18" charset="0"/>
              </a:rPr>
              <a:t>Las víctimas tienen derecho a:</a:t>
            </a:r>
          </a:p>
          <a:p>
            <a:pPr algn="just">
              <a:buFont typeface="Wingdings" pitchFamily="2" charset="2"/>
              <a:buChar char="v"/>
            </a:pPr>
            <a:r>
              <a:rPr lang="es-MX" sz="2300" dirty="0" smtClean="0">
                <a:latin typeface="Times New Roman" pitchFamily="18" charset="0"/>
                <a:cs typeface="Times New Roman" pitchFamily="18" charset="0"/>
              </a:rPr>
              <a:t> Un recurso judicial adecuado y efectivo, ante las autoridades independientes, imparciales y competentes, que les garantice el ejercicio de su derecho a conocer la verdad, a que se realice con la debida diligencia una investigación inmediata y exhaustiva del delito o de las violaciones de derechos humanos sufridas por ellas; a que los autores de los delitos y de las violaciones de derechos, con el respeto al debido proceso, sean enjuiciados y sancionados; y a obtener una reparación integral por los daños sufridos.</a:t>
            </a:r>
          </a:p>
          <a:p>
            <a:pPr algn="just">
              <a:buFont typeface="Wingdings" pitchFamily="2" charset="2"/>
              <a:buChar char="v"/>
            </a:pPr>
            <a:r>
              <a:rPr lang="es-MX" sz="2300" dirty="0" smtClean="0">
                <a:latin typeface="Times New Roman" pitchFamily="18" charset="0"/>
                <a:cs typeface="Times New Roman" pitchFamily="18" charset="0"/>
              </a:rPr>
              <a:t> Las víctimas tendrán acceso a los mecanismos de justicia de los cuales disponga el Estado, incluidos los procedimientos judiciales y administrativos. La legislación en la materia que regule su intervención en los diferentes procedimientos deberá facilitar su participación.</a:t>
            </a:r>
            <a:endParaRPr lang="es-MX" sz="2300" b="1" dirty="0" smtClean="0">
              <a:latin typeface="Times New Roman" pitchFamily="18" charset="0"/>
              <a:cs typeface="Times New Roman" pitchFamily="18" charset="0"/>
            </a:endParaRPr>
          </a:p>
          <a:p>
            <a:pPr algn="just"/>
            <a:endParaRPr lang="es-MX" sz="2600" dirty="0" smtClean="0">
              <a:latin typeface="Agency FB" pitchFamily="34" charset="0"/>
            </a:endParaRPr>
          </a:p>
          <a:p>
            <a:pPr algn="just">
              <a:buFont typeface="Wingdings" pitchFamily="2" charset="2"/>
              <a:buChar char="v"/>
            </a:pPr>
            <a:endParaRPr lang="es-MX" sz="2600" dirty="0" smtClean="0">
              <a:latin typeface="Agency FB" pitchFamily="34" charset="0"/>
            </a:endParaRPr>
          </a:p>
          <a:p>
            <a:pPr algn="just"/>
            <a:r>
              <a:rPr lang="es-MX" sz="2200" b="1" dirty="0" smtClean="0"/>
              <a:t> </a:t>
            </a:r>
            <a:endParaRPr lang="es-MX" sz="2200" dirty="0"/>
          </a:p>
        </p:txBody>
      </p:sp>
      <p:sp>
        <p:nvSpPr>
          <p:cNvPr id="9" name="8 CuadroTexto"/>
          <p:cNvSpPr txBox="1"/>
          <p:nvPr/>
        </p:nvSpPr>
        <p:spPr>
          <a:xfrm>
            <a:off x="1907704" y="302459"/>
            <a:ext cx="7236296" cy="1354217"/>
          </a:xfrm>
          <a:prstGeom prst="rect">
            <a:avLst/>
          </a:prstGeom>
          <a:solidFill>
            <a:schemeClr val="accent3">
              <a:lumMod val="60000"/>
              <a:lumOff val="40000"/>
            </a:schemeClr>
          </a:solidFill>
        </p:spPr>
        <p:txBody>
          <a:bodyPr wrap="square" rtlCol="0" anchor="ctr">
            <a:spAutoFit/>
          </a:bodyPr>
          <a:lstStyle/>
          <a:p>
            <a:pPr algn="ctr"/>
            <a:r>
              <a:rPr lang="es-MX" sz="3200" b="1" u="sng" dirty="0" smtClean="0">
                <a:latin typeface="Times New Roman" pitchFamily="18" charset="0"/>
                <a:cs typeface="Times New Roman" pitchFamily="18" charset="0"/>
              </a:rPr>
              <a:t>DEL DERECHO DE ACCESO A LA JUSTICIA</a:t>
            </a:r>
          </a:p>
          <a:p>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546846436.jpg"/>
          <p:cNvPicPr>
            <a:picLocks noChangeAspect="1"/>
          </p:cNvPicPr>
          <p:nvPr/>
        </p:nvPicPr>
        <p:blipFill>
          <a:blip r:embed="rId2" cstate="print"/>
          <a:stretch>
            <a:fillRect/>
          </a:stretch>
        </p:blipFill>
        <p:spPr>
          <a:xfrm>
            <a:off x="251520" y="332656"/>
            <a:ext cx="1270000" cy="1225550"/>
          </a:xfrm>
          <a:prstGeom prst="rect">
            <a:avLst/>
          </a:prstGeom>
        </p:spPr>
      </p:pic>
      <p:sp>
        <p:nvSpPr>
          <p:cNvPr id="7" name="6 Rectángulo"/>
          <p:cNvSpPr/>
          <p:nvPr/>
        </p:nvSpPr>
        <p:spPr>
          <a:xfrm>
            <a:off x="683568" y="1988840"/>
            <a:ext cx="8064896" cy="4462760"/>
          </a:xfrm>
          <a:prstGeom prst="rect">
            <a:avLst/>
          </a:prstGeom>
        </p:spPr>
        <p:txBody>
          <a:bodyPr wrap="square">
            <a:spAutoFit/>
          </a:bodyPr>
          <a:lstStyle/>
          <a:p>
            <a:endParaRPr lang="es-MX" sz="2000" b="1" dirty="0" smtClean="0">
              <a:latin typeface="Agency FB" pitchFamily="34" charset="0"/>
            </a:endParaRPr>
          </a:p>
          <a:p>
            <a:pPr algn="just"/>
            <a:r>
              <a:rPr lang="es-MX" sz="2400" b="1" dirty="0" smtClean="0">
                <a:latin typeface="Times New Roman" pitchFamily="18" charset="0"/>
                <a:cs typeface="Times New Roman" pitchFamily="18" charset="0"/>
              </a:rPr>
              <a:t>Art. 12</a:t>
            </a:r>
            <a:r>
              <a:rPr lang="es-MX" sz="2400" dirty="0" smtClean="0">
                <a:latin typeface="Times New Roman" pitchFamily="18" charset="0"/>
                <a:cs typeface="Times New Roman" pitchFamily="18" charset="0"/>
              </a:rPr>
              <a:t>. Las víctimas gozarán de los siguientes derechos: </a:t>
            </a:r>
          </a:p>
          <a:p>
            <a:pPr algn="just"/>
            <a:endParaRPr lang="es-MX" sz="2400" dirty="0" smtClean="0">
              <a:latin typeface="Times New Roman" pitchFamily="18" charset="0"/>
              <a:cs typeface="Times New Roman" pitchFamily="18" charset="0"/>
            </a:endParaRPr>
          </a:p>
          <a:p>
            <a:pPr algn="just"/>
            <a:r>
              <a:rPr lang="es-MX" sz="2400" b="1" dirty="0" smtClean="0">
                <a:latin typeface="Times New Roman" pitchFamily="18" charset="0"/>
                <a:cs typeface="Times New Roman" pitchFamily="18" charset="0"/>
              </a:rPr>
              <a:t>I. </a:t>
            </a:r>
            <a:r>
              <a:rPr lang="es-MX" sz="2400" dirty="0" smtClean="0">
                <a:latin typeface="Times New Roman" pitchFamily="18" charset="0"/>
                <a:cs typeface="Times New Roman" pitchFamily="18" charset="0"/>
              </a:rPr>
              <a:t>A ser informadas de manera </a:t>
            </a:r>
            <a:r>
              <a:rPr lang="es-MX" sz="2400" b="1" dirty="0" smtClean="0">
                <a:latin typeface="Times New Roman" pitchFamily="18" charset="0"/>
                <a:cs typeface="Times New Roman" pitchFamily="18" charset="0"/>
              </a:rPr>
              <a:t>clara, precisa y accesible </a:t>
            </a:r>
            <a:r>
              <a:rPr lang="es-MX" sz="2400" dirty="0" smtClean="0">
                <a:latin typeface="Times New Roman" pitchFamily="18" charset="0"/>
                <a:cs typeface="Times New Roman" pitchFamily="18" charset="0"/>
              </a:rPr>
              <a:t>de sus derechos por el Ministerio Público o la primera autoridad con la que tenga contacto o que conozca del hecho delictivo, tan pronto éste ocurra. El Ministerio Público deberá comunicar a la víctima los derechos que reconocen la Constitución Política de los Estados Unidos Mexicanos, los Tratados Internacionales y esta Ley a su favor, dejando constancia en la carpeta de investigación de este hecho, con total independencia de que exista o no un probable responsable de los hechos; </a:t>
            </a:r>
            <a:endParaRPr lang="es-MX" sz="2400" dirty="0">
              <a:latin typeface="Times New Roman" pitchFamily="18" charset="0"/>
              <a:cs typeface="Times New Roman" pitchFamily="18" charset="0"/>
            </a:endParaRPr>
          </a:p>
        </p:txBody>
      </p:sp>
      <p:sp>
        <p:nvSpPr>
          <p:cNvPr id="8" name="7 CuadroTexto"/>
          <p:cNvSpPr txBox="1"/>
          <p:nvPr/>
        </p:nvSpPr>
        <p:spPr>
          <a:xfrm>
            <a:off x="2735288" y="548680"/>
            <a:ext cx="6408712" cy="1231106"/>
          </a:xfrm>
          <a:prstGeom prst="rect">
            <a:avLst/>
          </a:prstGeom>
          <a:solidFill>
            <a:schemeClr val="accent3">
              <a:lumMod val="60000"/>
              <a:lumOff val="40000"/>
            </a:schemeClr>
          </a:solidFill>
        </p:spPr>
        <p:txBody>
          <a:bodyPr wrap="square" rtlCol="0">
            <a:spAutoFit/>
          </a:bodyPr>
          <a:lstStyle/>
          <a:p>
            <a:r>
              <a:rPr lang="es-MX" sz="2800" b="1" dirty="0" smtClean="0">
                <a:latin typeface="Times New Roman" pitchFamily="18" charset="0"/>
                <a:cs typeface="Times New Roman" pitchFamily="18" charset="0"/>
              </a:rPr>
              <a:t>DE LOS DERECHOS DE LAS VÍCTIMAS EN EL PROCESO PENAL .</a:t>
            </a:r>
          </a:p>
          <a:p>
            <a:endParaRPr lang="es-MX"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798</TotalTime>
  <Words>3301</Words>
  <Application>Microsoft Office PowerPoint</Application>
  <PresentationFormat>Presentación en pantalla (4:3)</PresentationFormat>
  <Paragraphs>284</Paragraphs>
  <Slides>50</Slides>
  <Notes>0</Notes>
  <HiddenSlides>0</HiddenSlides>
  <MMClips>0</MMClips>
  <ScaleCrop>false</ScaleCrop>
  <HeadingPairs>
    <vt:vector size="4" baseType="variant">
      <vt:variant>
        <vt:lpstr>Tema</vt:lpstr>
      </vt:variant>
      <vt:variant>
        <vt:i4>1</vt:i4>
      </vt:variant>
      <vt:variant>
        <vt:lpstr>Títulos de diapositiva</vt:lpstr>
      </vt:variant>
      <vt:variant>
        <vt:i4>50</vt:i4>
      </vt:variant>
    </vt:vector>
  </HeadingPairs>
  <TitlesOfParts>
    <vt:vector size="5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vt:lpstr>
      <vt:lpstr> Procedimiento.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vt:lpstr>
      <vt:lpstr>Presentación de PowerPoint</vt:lpstr>
      <vt:lpstr>Presentación de PowerPoint</vt:lpstr>
      <vt:lpstr>                          </vt:lpstr>
      <vt:lpstr>Presentación de PowerPoint</vt:lpstr>
      <vt:lpstr>Presentación de PowerPoint</vt:lpstr>
    </vt:vector>
  </TitlesOfParts>
  <Company>FGE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FGE</dc:creator>
  <cp:lastModifiedBy>Yuleni Fernández Martínez</cp:lastModifiedBy>
  <cp:revision>92</cp:revision>
  <dcterms:created xsi:type="dcterms:W3CDTF">2015-05-20T15:04:17Z</dcterms:created>
  <dcterms:modified xsi:type="dcterms:W3CDTF">2015-09-17T18:05:18Z</dcterms:modified>
</cp:coreProperties>
</file>