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04" r:id="rId5"/>
    <p:sldId id="261" r:id="rId6"/>
    <p:sldId id="306" r:id="rId7"/>
    <p:sldId id="303" r:id="rId8"/>
    <p:sldId id="305" r:id="rId9"/>
    <p:sldId id="312" r:id="rId10"/>
    <p:sldId id="313" r:id="rId11"/>
    <p:sldId id="307" r:id="rId12"/>
    <p:sldId id="308" r:id="rId13"/>
    <p:sldId id="309" r:id="rId14"/>
    <p:sldId id="262" r:id="rId15"/>
    <p:sldId id="269" r:id="rId16"/>
    <p:sldId id="263" r:id="rId17"/>
    <p:sldId id="259" r:id="rId18"/>
    <p:sldId id="264" r:id="rId19"/>
    <p:sldId id="265" r:id="rId20"/>
    <p:sldId id="266" r:id="rId21"/>
    <p:sldId id="267" r:id="rId22"/>
    <p:sldId id="268" r:id="rId23"/>
    <p:sldId id="291" r:id="rId24"/>
    <p:sldId id="285" r:id="rId25"/>
    <p:sldId id="287" r:id="rId26"/>
    <p:sldId id="338" r:id="rId27"/>
    <p:sldId id="339" r:id="rId28"/>
    <p:sldId id="288" r:id="rId29"/>
    <p:sldId id="289" r:id="rId30"/>
    <p:sldId id="336" r:id="rId31"/>
    <p:sldId id="314" r:id="rId32"/>
    <p:sldId id="315" r:id="rId33"/>
    <p:sldId id="316" r:id="rId34"/>
    <p:sldId id="317" r:id="rId35"/>
    <p:sldId id="318" r:id="rId36"/>
    <p:sldId id="319" r:id="rId37"/>
    <p:sldId id="320" r:id="rId38"/>
    <p:sldId id="321" r:id="rId39"/>
    <p:sldId id="331" r:id="rId40"/>
    <p:sldId id="332" r:id="rId41"/>
    <p:sldId id="333" r:id="rId42"/>
    <p:sldId id="334" r:id="rId43"/>
    <p:sldId id="335" r:id="rId44"/>
    <p:sldId id="286" r:id="rId45"/>
    <p:sldId id="290" r:id="rId46"/>
    <p:sldId id="328" r:id="rId47"/>
    <p:sldId id="271" r:id="rId48"/>
    <p:sldId id="274" r:id="rId49"/>
    <p:sldId id="270" r:id="rId50"/>
    <p:sldId id="272" r:id="rId51"/>
    <p:sldId id="273" r:id="rId52"/>
    <p:sldId id="275" r:id="rId53"/>
    <p:sldId id="292" r:id="rId54"/>
    <p:sldId id="276" r:id="rId55"/>
    <p:sldId id="277" r:id="rId56"/>
    <p:sldId id="278" r:id="rId57"/>
    <p:sldId id="279" r:id="rId58"/>
    <p:sldId id="280" r:id="rId59"/>
    <p:sldId id="281" r:id="rId60"/>
    <p:sldId id="293" r:id="rId61"/>
    <p:sldId id="282" r:id="rId62"/>
    <p:sldId id="283" r:id="rId63"/>
    <p:sldId id="296" r:id="rId64"/>
    <p:sldId id="295" r:id="rId65"/>
    <p:sldId id="284" r:id="rId66"/>
    <p:sldId id="294" r:id="rId67"/>
    <p:sldId id="330" r:id="rId68"/>
    <p:sldId id="340" r:id="rId69"/>
    <p:sldId id="341" r:id="rId70"/>
    <p:sldId id="297" r:id="rId71"/>
    <p:sldId id="299" r:id="rId72"/>
    <p:sldId id="298" r:id="rId73"/>
    <p:sldId id="300" r:id="rId74"/>
    <p:sldId id="301" r:id="rId75"/>
    <p:sldId id="302" r:id="rId76"/>
    <p:sldId id="310" r:id="rId77"/>
    <p:sldId id="311" r:id="rId78"/>
    <p:sldId id="343" r:id="rId79"/>
    <p:sldId id="344" r:id="rId80"/>
    <p:sldId id="345" r:id="rId81"/>
    <p:sldId id="346" r:id="rId8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567C3FF-E870-494B-BADC-57CD0EC893E0}" type="datetimeFigureOut">
              <a:rPr lang="es-MX" smtClean="0"/>
              <a:pPr/>
              <a:t>15/09/2015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C84351-EAFB-40F4-8367-1C35DF9969CA}"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7C3FF-E870-494B-BADC-57CD0EC893E0}" type="datetimeFigureOut">
              <a:rPr lang="es-MX" smtClean="0"/>
              <a:pPr/>
              <a:t>15/09/2015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84351-EAFB-40F4-8367-1C35DF9969CA}"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15.jpe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6.jpeg"/></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0.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jpeg"/></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4.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pn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5.gif"/><Relationship Id="rId4" Type="http://schemas.openxmlformats.org/officeDocument/2006/relationships/image" Target="../media/image23.jpeg"/></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7.jpeg"/><Relationship Id="rId4" Type="http://schemas.openxmlformats.org/officeDocument/2006/relationships/image" Target="../media/image26.jpe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9.jpeg"/><Relationship Id="rId1" Type="http://schemas.openxmlformats.org/officeDocument/2006/relationships/slideLayout" Target="../slideLayouts/slideLayout1.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CuadroTexto"/>
          <p:cNvSpPr txBox="1"/>
          <p:nvPr/>
        </p:nvSpPr>
        <p:spPr>
          <a:xfrm>
            <a:off x="1000100" y="3786190"/>
            <a:ext cx="7344816" cy="1384995"/>
          </a:xfrm>
          <a:prstGeom prst="rect">
            <a:avLst/>
          </a:prstGeom>
          <a:noFill/>
        </p:spPr>
        <p:txBody>
          <a:bodyPr wrap="square" rtlCol="0">
            <a:spAutoFit/>
          </a:bodyPr>
          <a:lstStyle/>
          <a:p>
            <a:pPr algn="just"/>
            <a:r>
              <a:rPr lang="es-MX" sz="2800" b="1" dirty="0" smtClean="0"/>
              <a:t>LA DEFENSA TECNICA ESPECIALIZADA EN JUSTICIA PARA ADOLESCENTES, EN LAS DIFERENTES ETAPAS DEL PROCESO</a:t>
            </a:r>
            <a:endParaRPr lang="es-MX" sz="2800" b="1" dirty="0"/>
          </a:p>
        </p:txBody>
      </p:sp>
      <p:sp>
        <p:nvSpPr>
          <p:cNvPr id="9" name="8 CuadroTexto"/>
          <p:cNvSpPr txBox="1"/>
          <p:nvPr/>
        </p:nvSpPr>
        <p:spPr>
          <a:xfrm>
            <a:off x="251520" y="1988840"/>
            <a:ext cx="8568952" cy="1692771"/>
          </a:xfrm>
          <a:prstGeom prst="rect">
            <a:avLst/>
          </a:prstGeom>
          <a:noFill/>
        </p:spPr>
        <p:txBody>
          <a:bodyPr wrap="square" rtlCol="0">
            <a:spAutoFit/>
          </a:bodyPr>
          <a:lstStyle/>
          <a:p>
            <a:pPr algn="ctr"/>
            <a:r>
              <a:rPr lang="es-MX" sz="2800" b="1" dirty="0" smtClean="0"/>
              <a:t>CURSO – TALLER</a:t>
            </a:r>
          </a:p>
          <a:p>
            <a:pPr algn="ctr"/>
            <a:r>
              <a:rPr lang="es-MX" sz="2800" b="1" dirty="0" smtClean="0"/>
              <a:t>“SISTEMA INTEGRAL DE JUSTICIA PARA ADOLESCENTES”</a:t>
            </a:r>
          </a:p>
          <a:p>
            <a:pPr algn="ctr"/>
            <a:endParaRPr lang="es-MX" sz="2000" b="1" dirty="0" smtClean="0"/>
          </a:p>
          <a:p>
            <a:pPr algn="ctr"/>
            <a:r>
              <a:rPr lang="es-MX" sz="2800" b="1" dirty="0" smtClean="0"/>
              <a:t>MODULO  V</a:t>
            </a:r>
            <a:endParaRPr lang="es-MX" sz="2800" b="1" dirty="0"/>
          </a:p>
        </p:txBody>
      </p:sp>
      <p:sp>
        <p:nvSpPr>
          <p:cNvPr id="10" name="9 CuadroTexto"/>
          <p:cNvSpPr txBox="1"/>
          <p:nvPr/>
        </p:nvSpPr>
        <p:spPr>
          <a:xfrm>
            <a:off x="5868144" y="6237312"/>
            <a:ext cx="2952328" cy="369332"/>
          </a:xfrm>
          <a:prstGeom prst="rect">
            <a:avLst/>
          </a:prstGeom>
          <a:noFill/>
        </p:spPr>
        <p:txBody>
          <a:bodyPr wrap="square" rtlCol="0">
            <a:spAutoFit/>
          </a:bodyPr>
          <a:lstStyle/>
          <a:p>
            <a:r>
              <a:rPr lang="es-MX" dirty="0" smtClean="0"/>
              <a:t>8 de septiembre de 2015</a:t>
            </a:r>
            <a:endParaRPr lang="es-MX" dirty="0"/>
          </a:p>
        </p:txBody>
      </p:sp>
      <p:sp>
        <p:nvSpPr>
          <p:cNvPr id="11" name="10 Rectángulo"/>
          <p:cNvSpPr/>
          <p:nvPr/>
        </p:nvSpPr>
        <p:spPr>
          <a:xfrm>
            <a:off x="428596" y="5214950"/>
            <a:ext cx="4714908" cy="1477328"/>
          </a:xfrm>
          <a:prstGeom prst="rect">
            <a:avLst/>
          </a:prstGeom>
        </p:spPr>
        <p:txBody>
          <a:bodyPr wrap="square">
            <a:spAutoFit/>
          </a:bodyPr>
          <a:lstStyle/>
          <a:p>
            <a:pPr algn="just"/>
            <a:r>
              <a:rPr lang="es-MX" dirty="0" smtClean="0"/>
              <a:t>LIC. José Manuel Cáceres Herrera</a:t>
            </a:r>
          </a:p>
          <a:p>
            <a:pPr algn="just"/>
            <a:r>
              <a:rPr lang="es-MX" dirty="0" smtClean="0"/>
              <a:t>Coordinador de Defensores Públicos </a:t>
            </a:r>
          </a:p>
          <a:p>
            <a:pPr algn="just"/>
            <a:r>
              <a:rPr lang="es-MX" dirty="0" smtClean="0"/>
              <a:t>Especializados en Justicia para Adolescentes</a:t>
            </a:r>
          </a:p>
          <a:p>
            <a:pPr algn="just"/>
            <a:endParaRPr lang="es-MX" dirty="0" smtClean="0"/>
          </a:p>
          <a:p>
            <a:pPr algn="just"/>
            <a:r>
              <a:rPr lang="es-MX" dirty="0" smtClean="0"/>
              <a:t>Email: jose.caceres@yucatan.gob.mx</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EL SERVICIO SE REGIRA A LOS PRINCIPIOS DE:</a:t>
            </a:r>
          </a:p>
        </p:txBody>
      </p:sp>
      <p:sp>
        <p:nvSpPr>
          <p:cNvPr id="10" name="9 CuadroTexto"/>
          <p:cNvSpPr txBox="1"/>
          <p:nvPr/>
        </p:nvSpPr>
        <p:spPr>
          <a:xfrm>
            <a:off x="323528" y="2636912"/>
            <a:ext cx="5904656" cy="2585323"/>
          </a:xfrm>
          <a:prstGeom prst="rect">
            <a:avLst/>
          </a:prstGeom>
          <a:noFill/>
        </p:spPr>
        <p:txBody>
          <a:bodyPr wrap="square" rtlCol="0">
            <a:spAutoFit/>
          </a:bodyPr>
          <a:lstStyle/>
          <a:p>
            <a:pPr algn="just">
              <a:buFont typeface="Arial" pitchFamily="34" charset="0"/>
              <a:buChar char="•"/>
            </a:pPr>
            <a:r>
              <a:rPr lang="es-MX" b="1" dirty="0" smtClean="0"/>
              <a:t> </a:t>
            </a:r>
            <a:r>
              <a:rPr lang="es-MX" b="1" u="sng" dirty="0" smtClean="0"/>
              <a:t>Parcialidad:</a:t>
            </a:r>
            <a:r>
              <a:rPr lang="es-MX" dirty="0" smtClean="0"/>
              <a:t> el servidor público que preste el Servicio deberá ejercer su función en atención a lograr la solución más favorable al usuario;</a:t>
            </a:r>
          </a:p>
          <a:p>
            <a:pPr algn="just">
              <a:buFont typeface="Arial" pitchFamily="34" charset="0"/>
              <a:buChar char="•"/>
            </a:pPr>
            <a:endParaRPr lang="es-MX" dirty="0" smtClean="0"/>
          </a:p>
          <a:p>
            <a:pPr algn="just">
              <a:buFont typeface="Arial" pitchFamily="34" charset="0"/>
              <a:buChar char="•"/>
            </a:pPr>
            <a:r>
              <a:rPr lang="es-MX" dirty="0" smtClean="0"/>
              <a:t> </a:t>
            </a:r>
            <a:r>
              <a:rPr lang="es-MX" b="1" u="sng" dirty="0" smtClean="0"/>
              <a:t>Profesionalismo:</a:t>
            </a:r>
            <a:r>
              <a:rPr lang="es-MX" dirty="0" smtClean="0"/>
              <a:t> el servidor público que preste el Servicio deberá dominar los conocimientos técnicos y habilidades especiales que se requieran para el ejercicio de su función y tener un comportamiento ético, honesto, calificado, responsable y capaz;</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1077218"/>
          </a:xfrm>
          <a:prstGeom prst="rect">
            <a:avLst/>
          </a:prstGeom>
          <a:noFill/>
        </p:spPr>
        <p:txBody>
          <a:bodyPr wrap="square" rtlCol="0">
            <a:spAutoFit/>
          </a:bodyPr>
          <a:lstStyle/>
          <a:p>
            <a:pPr algn="ctr"/>
            <a:r>
              <a:rPr lang="es-MX" sz="3200" b="1" dirty="0" smtClean="0">
                <a:solidFill>
                  <a:srgbClr val="FF0000"/>
                </a:solidFill>
              </a:rPr>
              <a:t>EL SERVICIO DE DEFENSA PÚBLICA TIENE POR OBJETO (Artículo 5 de la Ley del INDEPEY)</a:t>
            </a:r>
          </a:p>
        </p:txBody>
      </p:sp>
      <p:sp>
        <p:nvSpPr>
          <p:cNvPr id="10" name="9 CuadroTexto"/>
          <p:cNvSpPr txBox="1"/>
          <p:nvPr/>
        </p:nvSpPr>
        <p:spPr>
          <a:xfrm>
            <a:off x="323528" y="3068960"/>
            <a:ext cx="5904656" cy="3416320"/>
          </a:xfrm>
          <a:prstGeom prst="rect">
            <a:avLst/>
          </a:prstGeom>
          <a:noFill/>
        </p:spPr>
        <p:txBody>
          <a:bodyPr wrap="square" rtlCol="0">
            <a:spAutoFit/>
          </a:bodyPr>
          <a:lstStyle/>
          <a:p>
            <a:pPr algn="just"/>
            <a:r>
              <a:rPr lang="es-MX" b="1" dirty="0" smtClean="0"/>
              <a:t>I.</a:t>
            </a:r>
            <a:r>
              <a:rPr lang="es-MX" dirty="0" smtClean="0"/>
              <a:t> Proporcionar defensa penal de alta calidad profesional y gratuita a las personas que carezcan de abogado por cualquier circunstancia;</a:t>
            </a:r>
          </a:p>
          <a:p>
            <a:pPr algn="just"/>
            <a:r>
              <a:rPr lang="es-MX" b="1" dirty="0" smtClean="0"/>
              <a:t>II.</a:t>
            </a:r>
            <a:r>
              <a:rPr lang="es-MX" dirty="0" smtClean="0"/>
              <a:t> Velar por la igualdad ante la ley; por el debido proceso y actuar con profundo respeto por la dignidad humana de los representados;</a:t>
            </a:r>
          </a:p>
          <a:p>
            <a:pPr algn="just"/>
            <a:r>
              <a:rPr lang="es-MX" b="1" dirty="0" smtClean="0"/>
              <a:t>III.</a:t>
            </a:r>
            <a:r>
              <a:rPr lang="es-MX" dirty="0" smtClean="0"/>
              <a:t> </a:t>
            </a:r>
            <a:r>
              <a:rPr lang="es-MX" b="1" dirty="0" smtClean="0">
                <a:solidFill>
                  <a:srgbClr val="FF0000"/>
                </a:solidFill>
              </a:rPr>
              <a:t>Ofrecer servicios a los adolescentes sujetos a la Ley de Justicia para Adolescentes del Estado de Yucatán</a:t>
            </a:r>
            <a:r>
              <a:rPr lang="es-MX" b="1" dirty="0" smtClean="0"/>
              <a:t>, </a:t>
            </a:r>
            <a:r>
              <a:rPr lang="es-MX" dirty="0" smtClean="0"/>
              <a:t>y</a:t>
            </a:r>
          </a:p>
          <a:p>
            <a:pPr algn="just"/>
            <a:r>
              <a:rPr lang="es-MX" b="1" dirty="0" smtClean="0"/>
              <a:t>IV.</a:t>
            </a:r>
            <a:r>
              <a:rPr lang="es-MX" dirty="0" smtClean="0"/>
              <a:t> Asesorar en asuntos civiles, familiares, administrativos, mercantiles y de amparo a quienes así lo soliciten y que no se encuentren en condiciones de retribuir los servicios de un abogado postulante.</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0" y="1916832"/>
            <a:ext cx="9144000" cy="1077218"/>
          </a:xfrm>
          <a:prstGeom prst="rect">
            <a:avLst/>
          </a:prstGeom>
          <a:noFill/>
        </p:spPr>
        <p:txBody>
          <a:bodyPr wrap="square" rtlCol="0">
            <a:spAutoFit/>
          </a:bodyPr>
          <a:lstStyle/>
          <a:p>
            <a:pPr algn="ctr"/>
            <a:r>
              <a:rPr lang="es-MX" sz="3200" b="1" dirty="0" smtClean="0">
                <a:solidFill>
                  <a:srgbClr val="FF0000"/>
                </a:solidFill>
              </a:rPr>
              <a:t>QUIENES DAN EL SERVICIO DE LA DEFENSORÍA PÚBLICA (Artículo 6 de la Ley del INDEPEY)</a:t>
            </a:r>
          </a:p>
        </p:txBody>
      </p:sp>
      <p:sp>
        <p:nvSpPr>
          <p:cNvPr id="10" name="9 CuadroTexto"/>
          <p:cNvSpPr txBox="1"/>
          <p:nvPr/>
        </p:nvSpPr>
        <p:spPr>
          <a:xfrm>
            <a:off x="323528" y="3068960"/>
            <a:ext cx="5904656" cy="3539430"/>
          </a:xfrm>
          <a:prstGeom prst="rect">
            <a:avLst/>
          </a:prstGeom>
          <a:noFill/>
        </p:spPr>
        <p:txBody>
          <a:bodyPr wrap="square" rtlCol="0">
            <a:spAutoFit/>
          </a:bodyPr>
          <a:lstStyle/>
          <a:p>
            <a:pPr algn="just"/>
            <a:r>
              <a:rPr lang="es-MX" b="1" dirty="0" smtClean="0"/>
              <a:t>l. </a:t>
            </a:r>
            <a:r>
              <a:rPr lang="es-MX" b="1" u="sng" dirty="0" smtClean="0"/>
              <a:t>Defensores públicos</a:t>
            </a:r>
            <a:r>
              <a:rPr lang="es-MX" dirty="0" smtClean="0"/>
              <a:t>, en los asuntos del orden del derecho penal, desde la primera actuación del imputado en el proceso hasta la completa ejecución de la sentencia, y</a:t>
            </a:r>
          </a:p>
          <a:p>
            <a:pPr algn="just"/>
            <a:r>
              <a:rPr lang="es-MX" b="1" dirty="0" smtClean="0"/>
              <a:t>II. </a:t>
            </a:r>
            <a:r>
              <a:rPr lang="es-MX" b="1" u="sng" dirty="0" smtClean="0"/>
              <a:t>Asesores jurídicos</a:t>
            </a:r>
            <a:r>
              <a:rPr lang="es-MX" b="1" dirty="0" smtClean="0"/>
              <a:t>,</a:t>
            </a:r>
            <a:r>
              <a:rPr lang="es-MX" dirty="0" smtClean="0"/>
              <a:t> en asuntos relativos a cualquier otra rama del derecho diversa a la penal, salvo los expresamente otorgados por ley a otras instituciones.</a:t>
            </a:r>
          </a:p>
          <a:p>
            <a:pPr algn="just"/>
            <a:endParaRPr lang="es-MX" sz="800" dirty="0" smtClean="0"/>
          </a:p>
          <a:p>
            <a:pPr algn="just">
              <a:buFont typeface="Wingdings" pitchFamily="2" charset="2"/>
              <a:buChar char="v"/>
            </a:pPr>
            <a:r>
              <a:rPr lang="es-MX" dirty="0" smtClean="0"/>
              <a:t> Para las personas que tengan entre 12 años cumplidos y menos de 18 años de edad, a las que se les atribuya o se les declare responsables de conductas tipificadas como delitos en las disposiciones penales del Estado, se designará un </a:t>
            </a:r>
            <a:r>
              <a:rPr lang="es-MX" b="1" dirty="0" smtClean="0"/>
              <a:t>Defensor Público Especializado en Justicia para Adolescentes.</a:t>
            </a:r>
            <a:endParaRPr lang="es-MX" b="1"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0" y="1916832"/>
            <a:ext cx="9144000" cy="584775"/>
          </a:xfrm>
          <a:prstGeom prst="rect">
            <a:avLst/>
          </a:prstGeom>
          <a:noFill/>
        </p:spPr>
        <p:txBody>
          <a:bodyPr wrap="square" rtlCol="0">
            <a:spAutoFit/>
          </a:bodyPr>
          <a:lstStyle/>
          <a:p>
            <a:pPr algn="ctr"/>
            <a:r>
              <a:rPr lang="es-MX" sz="3200" b="1" dirty="0" smtClean="0">
                <a:solidFill>
                  <a:srgbClr val="FF0000"/>
                </a:solidFill>
              </a:rPr>
              <a:t>PERFIL DEL DEFENSOR PÚBLICO</a:t>
            </a:r>
          </a:p>
        </p:txBody>
      </p:sp>
      <p:sp>
        <p:nvSpPr>
          <p:cNvPr id="10" name="9 CuadroTexto"/>
          <p:cNvSpPr txBox="1"/>
          <p:nvPr/>
        </p:nvSpPr>
        <p:spPr>
          <a:xfrm>
            <a:off x="323528" y="2564904"/>
            <a:ext cx="8424936" cy="3693319"/>
          </a:xfrm>
          <a:prstGeom prst="rect">
            <a:avLst/>
          </a:prstGeom>
          <a:noFill/>
        </p:spPr>
        <p:txBody>
          <a:bodyPr wrap="square" rtlCol="0">
            <a:spAutoFit/>
          </a:bodyPr>
          <a:lstStyle/>
          <a:p>
            <a:pPr algn="just"/>
            <a:r>
              <a:rPr lang="es-MX" b="1" dirty="0" smtClean="0"/>
              <a:t>l.</a:t>
            </a:r>
            <a:r>
              <a:rPr lang="es-MX" dirty="0" smtClean="0"/>
              <a:t> Ser ciudadano mexicano en ejercicio de sus derechos políticos y civiles;</a:t>
            </a:r>
          </a:p>
          <a:p>
            <a:pPr algn="just"/>
            <a:r>
              <a:rPr lang="es-MX" b="1" dirty="0" smtClean="0"/>
              <a:t>II.</a:t>
            </a:r>
            <a:r>
              <a:rPr lang="es-MX" dirty="0" smtClean="0"/>
              <a:t> Acreditar experiencia profesional de tres años en la práctica procesal del derecho en la rama relacionada con la prestación de sus servicios;</a:t>
            </a:r>
          </a:p>
          <a:p>
            <a:pPr algn="just"/>
            <a:r>
              <a:rPr lang="es-MX" b="1" dirty="0" smtClean="0"/>
              <a:t>III.</a:t>
            </a:r>
            <a:r>
              <a:rPr lang="es-MX" dirty="0" smtClean="0"/>
              <a:t> Poseer, al día de su designación, titulo y cédula profesional de Licenciado en Derecho, expedido por la autoridad o institución legalmente facultada para ello;</a:t>
            </a:r>
          </a:p>
          <a:p>
            <a:pPr algn="just"/>
            <a:r>
              <a:rPr lang="es-MX" b="1" dirty="0" smtClean="0"/>
              <a:t>IV.</a:t>
            </a:r>
            <a:r>
              <a:rPr lang="es-MX" dirty="0" smtClean="0"/>
              <a:t> Gozar de buena reputación, prestigio profesional y no haber sido condenado por delito doloso que amerite sanción privativa de libertad;</a:t>
            </a:r>
          </a:p>
          <a:p>
            <a:pPr algn="just"/>
            <a:r>
              <a:rPr lang="es-MX" b="1" dirty="0" smtClean="0"/>
              <a:t>V.</a:t>
            </a:r>
            <a:r>
              <a:rPr lang="es-MX" dirty="0" smtClean="0"/>
              <a:t> Aprobar los concursos de oposición y exámenes de permanencia que establezca el Instituto, y</a:t>
            </a:r>
          </a:p>
          <a:p>
            <a:pPr algn="just"/>
            <a:r>
              <a:rPr lang="es-MX" b="1" dirty="0" smtClean="0"/>
              <a:t>VI.</a:t>
            </a:r>
            <a:r>
              <a:rPr lang="es-MX" dirty="0" smtClean="0"/>
              <a:t> No estar inhabilitado por resolución firme para el desempeño de funciones públicas, en algún orden de gobierno.</a:t>
            </a:r>
          </a:p>
          <a:p>
            <a:pPr algn="just"/>
            <a:r>
              <a:rPr lang="es-MX" dirty="0" smtClean="0"/>
              <a:t>** Los defensores públicos, además de cumplir con los requisitos antes mencionados, deberán acreditar conocimientos y habilidades en el sistema penal acusatorio.</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1077218"/>
          </a:xfrm>
          <a:prstGeom prst="rect">
            <a:avLst/>
          </a:prstGeom>
          <a:noFill/>
        </p:spPr>
        <p:txBody>
          <a:bodyPr wrap="square" rtlCol="0">
            <a:spAutoFit/>
          </a:bodyPr>
          <a:lstStyle/>
          <a:p>
            <a:pPr algn="ctr"/>
            <a:r>
              <a:rPr lang="es-MX" sz="3200" b="1" dirty="0" smtClean="0">
                <a:solidFill>
                  <a:srgbClr val="FF0000"/>
                </a:solidFill>
              </a:rPr>
              <a:t>DESIGNACIÓN DE DEFENSOR PÚBLICO </a:t>
            </a:r>
          </a:p>
          <a:p>
            <a:pPr algn="ctr"/>
            <a:r>
              <a:rPr lang="es-MX" sz="3200" b="1" dirty="0" smtClean="0">
                <a:solidFill>
                  <a:srgbClr val="FF0000"/>
                </a:solidFill>
              </a:rPr>
              <a:t>(según Artículo 19 de la ley del INDEPEY)</a:t>
            </a:r>
          </a:p>
        </p:txBody>
      </p:sp>
      <p:sp>
        <p:nvSpPr>
          <p:cNvPr id="10" name="9 CuadroTexto"/>
          <p:cNvSpPr txBox="1"/>
          <p:nvPr/>
        </p:nvSpPr>
        <p:spPr>
          <a:xfrm>
            <a:off x="539552" y="3356992"/>
            <a:ext cx="5472608" cy="2031325"/>
          </a:xfrm>
          <a:prstGeom prst="rect">
            <a:avLst/>
          </a:prstGeom>
          <a:noFill/>
        </p:spPr>
        <p:txBody>
          <a:bodyPr wrap="square" rtlCol="0">
            <a:spAutoFit/>
          </a:bodyPr>
          <a:lstStyle/>
          <a:p>
            <a:pPr algn="just"/>
            <a:r>
              <a:rPr lang="es-MX" b="1" dirty="0"/>
              <a:t>De los Defensores </a:t>
            </a:r>
            <a:r>
              <a:rPr lang="es-MX" b="1" dirty="0" smtClean="0"/>
              <a:t>Públicos</a:t>
            </a:r>
          </a:p>
          <a:p>
            <a:pPr algn="just"/>
            <a:endParaRPr lang="es-MX" dirty="0"/>
          </a:p>
          <a:p>
            <a:pPr algn="just"/>
            <a:r>
              <a:rPr lang="es-MX" b="1" dirty="0"/>
              <a:t>Artículo 19.- </a:t>
            </a:r>
            <a:r>
              <a:rPr lang="es-MX" dirty="0"/>
              <a:t>Los defensores públicos serán asignados inmediatamente por </a:t>
            </a:r>
            <a:r>
              <a:rPr lang="es-MX" dirty="0" smtClean="0"/>
              <a:t>el Instituto</a:t>
            </a:r>
            <a:r>
              <a:rPr lang="es-MX" dirty="0"/>
              <a:t>, sin más requisitos que la solicitud formulada por el imputado en </a:t>
            </a:r>
            <a:r>
              <a:rPr lang="es-MX" dirty="0" smtClean="0"/>
              <a:t>cualquier momento </a:t>
            </a:r>
            <a:r>
              <a:rPr lang="es-MX" dirty="0"/>
              <a:t>del proceso, el sentenciado, el fiscal o el órgano jurisdiccional, </a:t>
            </a:r>
            <a:r>
              <a:rPr lang="es-MX" dirty="0" smtClean="0"/>
              <a:t>según sea </a:t>
            </a:r>
            <a:r>
              <a:rPr lang="es-MX" dirty="0"/>
              <a:t>el caso.</a:t>
            </a:r>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Justicia.jpg"/>
          <p:cNvPicPr>
            <a:picLocks noChangeAspect="1"/>
          </p:cNvPicPr>
          <p:nvPr/>
        </p:nvPicPr>
        <p:blipFill>
          <a:blip r:embed="rId4" cstate="print"/>
          <a:stretch>
            <a:fillRect/>
          </a:stretch>
        </p:blipFill>
        <p:spPr>
          <a:xfrm>
            <a:off x="6156176" y="3429000"/>
            <a:ext cx="2691763" cy="201622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3429000"/>
            <a:ext cx="8208912" cy="2031325"/>
          </a:xfrm>
          <a:prstGeom prst="rect">
            <a:avLst/>
          </a:prstGeom>
          <a:noFill/>
        </p:spPr>
        <p:txBody>
          <a:bodyPr wrap="square" rtlCol="0">
            <a:spAutoFit/>
          </a:bodyPr>
          <a:lstStyle/>
          <a:p>
            <a:pPr algn="just"/>
            <a:r>
              <a:rPr lang="es-MX" dirty="0" smtClean="0"/>
              <a:t>El adolescente tendrá el derecho de elegir como defensor un licenciado en derecho de su confianza. Si no lo hace, el Instituto de Defensa Pública del Estado le designará uno  en la etapa de investigación o el Juez de Control le designará un defensor público desde el primer acto en que intervenga.</a:t>
            </a:r>
          </a:p>
          <a:p>
            <a:pPr algn="just"/>
            <a:endParaRPr lang="es-MX" dirty="0" smtClean="0"/>
          </a:p>
          <a:p>
            <a:pPr algn="just"/>
            <a:r>
              <a:rPr lang="es-MX" dirty="0" smtClean="0"/>
              <a:t>La intervención del defensor no menoscabará el derecho del adolescente de intervenir, formular peticiones y hacer observaciones por sí mismo.</a:t>
            </a:r>
            <a:endParaRPr lang="es-MX" dirty="0"/>
          </a:p>
        </p:txBody>
      </p:sp>
      <p:sp>
        <p:nvSpPr>
          <p:cNvPr id="10" name="9 CuadroTexto"/>
          <p:cNvSpPr txBox="1"/>
          <p:nvPr/>
        </p:nvSpPr>
        <p:spPr>
          <a:xfrm>
            <a:off x="0" y="1844824"/>
            <a:ext cx="9144000" cy="1077218"/>
          </a:xfrm>
          <a:prstGeom prst="rect">
            <a:avLst/>
          </a:prstGeom>
          <a:noFill/>
        </p:spPr>
        <p:txBody>
          <a:bodyPr wrap="square" rtlCol="0">
            <a:spAutoFit/>
          </a:bodyPr>
          <a:lstStyle/>
          <a:p>
            <a:pPr algn="ctr"/>
            <a:r>
              <a:rPr lang="es-MX" sz="3200" b="1" dirty="0" smtClean="0">
                <a:solidFill>
                  <a:srgbClr val="FF0000"/>
                </a:solidFill>
              </a:rPr>
              <a:t>DESIGNACIÓN DE DEFENSOR SEGÚN NUESTRA LEY DE JUSTICIA DE ASOLESCENTES (</a:t>
            </a:r>
            <a:r>
              <a:rPr lang="es-MX" sz="2800" b="1" dirty="0" smtClean="0">
                <a:solidFill>
                  <a:srgbClr val="FF0000"/>
                </a:solidFill>
              </a:rPr>
              <a:t>Artículo 170 de la LJPA</a:t>
            </a:r>
            <a:r>
              <a:rPr lang="es-MX" sz="3200" b="1" dirty="0" smtClean="0">
                <a:solidFill>
                  <a:srgbClr val="FF0000"/>
                </a:solidFill>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1077218"/>
          </a:xfrm>
          <a:prstGeom prst="rect">
            <a:avLst/>
          </a:prstGeom>
          <a:noFill/>
        </p:spPr>
        <p:txBody>
          <a:bodyPr wrap="square" rtlCol="0">
            <a:spAutoFit/>
          </a:bodyPr>
          <a:lstStyle/>
          <a:p>
            <a:pPr algn="ctr"/>
            <a:r>
              <a:rPr lang="es-MX" sz="3200" b="1" dirty="0" smtClean="0">
                <a:solidFill>
                  <a:srgbClr val="FF0000"/>
                </a:solidFill>
              </a:rPr>
              <a:t>FACULTADES Y OBLIGACIONES DEL DEFENSOR</a:t>
            </a:r>
          </a:p>
          <a:p>
            <a:pPr algn="ctr"/>
            <a:r>
              <a:rPr lang="es-MX" sz="3200" b="1" dirty="0" smtClean="0">
                <a:solidFill>
                  <a:srgbClr val="FF0000"/>
                </a:solidFill>
              </a:rPr>
              <a:t>(según Artículo 20 de la ley del INDEPEY)</a:t>
            </a:r>
          </a:p>
        </p:txBody>
      </p:sp>
      <p:sp>
        <p:nvSpPr>
          <p:cNvPr id="10" name="9 CuadroTexto"/>
          <p:cNvSpPr txBox="1"/>
          <p:nvPr/>
        </p:nvSpPr>
        <p:spPr>
          <a:xfrm>
            <a:off x="539552" y="3356992"/>
            <a:ext cx="8136904" cy="2831544"/>
          </a:xfrm>
          <a:prstGeom prst="rect">
            <a:avLst/>
          </a:prstGeom>
          <a:noFill/>
        </p:spPr>
        <p:txBody>
          <a:bodyPr wrap="square" rtlCol="0">
            <a:spAutoFit/>
          </a:bodyPr>
          <a:lstStyle/>
          <a:p>
            <a:pPr algn="just"/>
            <a:r>
              <a:rPr lang="es-MX" b="1" dirty="0"/>
              <a:t>Artículo 20.- </a:t>
            </a:r>
            <a:r>
              <a:rPr lang="es-MX" dirty="0"/>
              <a:t>Los defensores públicos tendrán las facultades y </a:t>
            </a:r>
            <a:r>
              <a:rPr lang="es-MX" dirty="0" smtClean="0"/>
              <a:t>obligaciones siguientes:</a:t>
            </a:r>
          </a:p>
          <a:p>
            <a:pPr algn="just"/>
            <a:endParaRPr lang="es-MX" dirty="0"/>
          </a:p>
          <a:p>
            <a:pPr algn="just"/>
            <a:r>
              <a:rPr lang="es-MX" b="1" dirty="0"/>
              <a:t>l.</a:t>
            </a:r>
            <a:r>
              <a:rPr lang="es-MX" dirty="0"/>
              <a:t> Atender inmediatamente las solicitudes formuladas por el imputado, sentenciado</a:t>
            </a:r>
            <a:r>
              <a:rPr lang="es-MX" dirty="0" smtClean="0"/>
              <a:t>, el </a:t>
            </a:r>
            <a:r>
              <a:rPr lang="es-MX" dirty="0"/>
              <a:t>fiscal o el órgano jurisdiccional, necesarias para la defensa</a:t>
            </a:r>
            <a:r>
              <a:rPr lang="es-MX" dirty="0" smtClean="0"/>
              <a:t>;</a:t>
            </a:r>
          </a:p>
          <a:p>
            <a:pPr algn="just"/>
            <a:endParaRPr lang="es-MX" sz="800" dirty="0"/>
          </a:p>
          <a:p>
            <a:pPr algn="just"/>
            <a:r>
              <a:rPr lang="es-MX" b="1" dirty="0"/>
              <a:t>II.</a:t>
            </a:r>
            <a:r>
              <a:rPr lang="es-MX" dirty="0"/>
              <a:t> Asumir la defensa del imputado desde su primera actuación en el proceso</a:t>
            </a:r>
            <a:r>
              <a:rPr lang="es-MX" dirty="0" smtClean="0"/>
              <a:t>, haciéndole </a:t>
            </a:r>
            <a:r>
              <a:rPr lang="es-MX" dirty="0"/>
              <a:t>saber sus derechos y cerciorándose de que los comprenda, hasta </a:t>
            </a:r>
            <a:r>
              <a:rPr lang="es-MX" dirty="0" smtClean="0"/>
              <a:t>la completa </a:t>
            </a:r>
            <a:r>
              <a:rPr lang="es-MX" dirty="0"/>
              <a:t>ejecución de la sentencia</a:t>
            </a:r>
            <a:r>
              <a:rPr lang="es-MX" dirty="0" smtClean="0"/>
              <a:t>;</a:t>
            </a:r>
          </a:p>
          <a:p>
            <a:pPr algn="just"/>
            <a:endParaRPr lang="es-MX" sz="800" dirty="0" smtClean="0"/>
          </a:p>
          <a:p>
            <a:pPr algn="just"/>
            <a:r>
              <a:rPr lang="es-MX" b="1" dirty="0"/>
              <a:t>III.</a:t>
            </a:r>
            <a:r>
              <a:rPr lang="es-MX" dirty="0"/>
              <a:t> Solicitar el no ejercicio de la acción penal, la suspensión condicional </a:t>
            </a:r>
            <a:r>
              <a:rPr lang="es-MX" dirty="0" smtClean="0"/>
              <a:t>del proceso </a:t>
            </a:r>
            <a:r>
              <a:rPr lang="es-MX" dirty="0"/>
              <a:t>o la aplicación de algún criterio de oportunidad, de ser procedentes</a:t>
            </a:r>
            <a:r>
              <a:rPr lang="es-MX" dirty="0" smtClean="0"/>
              <a:t>;</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611560" y="1844824"/>
            <a:ext cx="8208912" cy="5016758"/>
          </a:xfrm>
          <a:prstGeom prst="rect">
            <a:avLst/>
          </a:prstGeom>
          <a:noFill/>
        </p:spPr>
        <p:txBody>
          <a:bodyPr wrap="square" rtlCol="0">
            <a:spAutoFit/>
          </a:bodyPr>
          <a:lstStyle/>
          <a:p>
            <a:pPr algn="just"/>
            <a:r>
              <a:rPr lang="es-MX" b="1" dirty="0" smtClean="0"/>
              <a:t>IV.</a:t>
            </a:r>
            <a:r>
              <a:rPr lang="es-MX" dirty="0" smtClean="0"/>
              <a:t> Procurar el uso de mecanismos alternativos de solución de controversias con objeto de lograr un resultado restaurativo;</a:t>
            </a:r>
          </a:p>
          <a:p>
            <a:pPr algn="just"/>
            <a:endParaRPr lang="es-MX" sz="800" b="1" dirty="0" smtClean="0"/>
          </a:p>
          <a:p>
            <a:pPr algn="just"/>
            <a:r>
              <a:rPr lang="es-MX" b="1" dirty="0" smtClean="0"/>
              <a:t>V</a:t>
            </a:r>
            <a:r>
              <a:rPr lang="es-MX" b="1" dirty="0"/>
              <a:t>. </a:t>
            </a:r>
            <a:r>
              <a:rPr lang="es-MX" dirty="0"/>
              <a:t>Entrevistar al imputado para conocer de viva voz la versión personal de </a:t>
            </a:r>
            <a:r>
              <a:rPr lang="es-MX" dirty="0" smtClean="0"/>
              <a:t>los hechos </a:t>
            </a:r>
            <a:r>
              <a:rPr lang="es-MX" dirty="0"/>
              <a:t>que motivan la </a:t>
            </a:r>
            <a:r>
              <a:rPr lang="es-MX" b="1" dirty="0"/>
              <a:t>investigación</a:t>
            </a:r>
            <a:r>
              <a:rPr lang="es-MX" dirty="0"/>
              <a:t> o </a:t>
            </a:r>
            <a:r>
              <a:rPr lang="es-MX" b="1" dirty="0"/>
              <a:t>detención</a:t>
            </a:r>
            <a:r>
              <a:rPr lang="es-MX" dirty="0"/>
              <a:t>, así como los argumentos, </a:t>
            </a:r>
            <a:r>
              <a:rPr lang="es-MX" dirty="0" smtClean="0"/>
              <a:t>datos y </a:t>
            </a:r>
            <a:r>
              <a:rPr lang="es-MX" dirty="0"/>
              <a:t>medios de prueba que le sirvan para tratar de justificar o explicar su </a:t>
            </a:r>
            <a:r>
              <a:rPr lang="es-MX" dirty="0" smtClean="0"/>
              <a:t>participación en </a:t>
            </a:r>
            <a:r>
              <a:rPr lang="es-MX" dirty="0"/>
              <a:t>los mismos hechos, con el propósito de que pueda hacerlos valer ante el </a:t>
            </a:r>
            <a:r>
              <a:rPr lang="es-MX" dirty="0" smtClean="0"/>
              <a:t>fiscal o </a:t>
            </a:r>
            <a:r>
              <a:rPr lang="es-MX" dirty="0"/>
              <a:t>la autoridad jurisdiccional</a:t>
            </a:r>
            <a:r>
              <a:rPr lang="es-MX" dirty="0" smtClean="0"/>
              <a:t>;</a:t>
            </a:r>
          </a:p>
          <a:p>
            <a:pPr algn="just"/>
            <a:endParaRPr lang="es-MX" sz="800" dirty="0"/>
          </a:p>
          <a:p>
            <a:pPr algn="just"/>
            <a:r>
              <a:rPr lang="es-MX" b="1" dirty="0"/>
              <a:t>VI.</a:t>
            </a:r>
            <a:r>
              <a:rPr lang="es-MX" dirty="0"/>
              <a:t> Asistir jurídicamente al usuario en el momento en que rinda su declaración, </a:t>
            </a:r>
            <a:r>
              <a:rPr lang="es-MX" dirty="0" smtClean="0"/>
              <a:t>así como </a:t>
            </a:r>
            <a:r>
              <a:rPr lang="es-MX" dirty="0"/>
              <a:t>en cualquier otra diligencia que establezca la ley</a:t>
            </a:r>
            <a:r>
              <a:rPr lang="es-MX" dirty="0" smtClean="0"/>
              <a:t>;</a:t>
            </a:r>
          </a:p>
          <a:p>
            <a:pPr algn="just"/>
            <a:endParaRPr lang="es-MX" sz="800" dirty="0"/>
          </a:p>
          <a:p>
            <a:pPr algn="just"/>
            <a:r>
              <a:rPr lang="es-MX" b="1" dirty="0"/>
              <a:t>VII.</a:t>
            </a:r>
            <a:r>
              <a:rPr lang="es-MX" dirty="0"/>
              <a:t> Comparecer a todos los actos del proceso en que se requiera su intervención</a:t>
            </a:r>
            <a:r>
              <a:rPr lang="es-MX" dirty="0" smtClean="0"/>
              <a:t>;</a:t>
            </a:r>
          </a:p>
          <a:p>
            <a:pPr algn="just"/>
            <a:endParaRPr lang="es-MX" sz="800" dirty="0"/>
          </a:p>
          <a:p>
            <a:pPr algn="just"/>
            <a:r>
              <a:rPr lang="es-MX" b="1" dirty="0"/>
              <a:t>VIII.</a:t>
            </a:r>
            <a:r>
              <a:rPr lang="es-MX" dirty="0"/>
              <a:t> Informar oportunamente al usuario o a sus familiares del trámite legal </a:t>
            </a:r>
            <a:r>
              <a:rPr lang="es-MX" dirty="0" smtClean="0"/>
              <a:t>que deberá </a:t>
            </a:r>
            <a:r>
              <a:rPr lang="es-MX" dirty="0"/>
              <a:t>desarrollarse en todas las etapas del proceso, para establecer con </a:t>
            </a:r>
            <a:r>
              <a:rPr lang="es-MX" dirty="0" smtClean="0"/>
              <a:t>ellos una </a:t>
            </a:r>
            <a:r>
              <a:rPr lang="es-MX" dirty="0"/>
              <a:t>comunicación estrecha</a:t>
            </a:r>
            <a:r>
              <a:rPr lang="es-MX" dirty="0" smtClean="0"/>
              <a:t>;</a:t>
            </a:r>
          </a:p>
          <a:p>
            <a:pPr algn="just"/>
            <a:endParaRPr lang="es-MX" sz="800" dirty="0"/>
          </a:p>
          <a:p>
            <a:pPr algn="just"/>
            <a:r>
              <a:rPr lang="es-MX" b="1" dirty="0"/>
              <a:t>IX.</a:t>
            </a:r>
            <a:r>
              <a:rPr lang="es-MX" dirty="0"/>
              <a:t> Analizar las constancias que obren en la carpeta de investigación a fin </a:t>
            </a:r>
            <a:r>
              <a:rPr lang="es-MX" dirty="0" smtClean="0"/>
              <a:t>de contar </a:t>
            </a:r>
            <a:r>
              <a:rPr lang="es-MX" dirty="0"/>
              <a:t>con mayores elementos para la defensa</a:t>
            </a:r>
            <a:r>
              <a:rPr lang="es-MX" dirty="0" smtClean="0"/>
              <a:t>;</a:t>
            </a:r>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611560" y="1844824"/>
            <a:ext cx="8208912" cy="4339650"/>
          </a:xfrm>
          <a:prstGeom prst="rect">
            <a:avLst/>
          </a:prstGeom>
          <a:noFill/>
        </p:spPr>
        <p:txBody>
          <a:bodyPr wrap="square" rtlCol="0">
            <a:spAutoFit/>
          </a:bodyPr>
          <a:lstStyle/>
          <a:p>
            <a:pPr algn="just"/>
            <a:r>
              <a:rPr lang="es-MX" b="1" dirty="0" smtClean="0"/>
              <a:t>X.</a:t>
            </a:r>
            <a:r>
              <a:rPr lang="es-MX" dirty="0" smtClean="0"/>
              <a:t> Preparar la defensa y realizar todos los actos, diligencias y solicitudes que establezca la legislación en materia de procedimiento penal y de justicia para adolescentes, en su caso, con la finalidad de lograr el resultado más favorable al Usuario;</a:t>
            </a:r>
          </a:p>
          <a:p>
            <a:pPr algn="just"/>
            <a:endParaRPr lang="es-MX" sz="800" dirty="0" smtClean="0"/>
          </a:p>
          <a:p>
            <a:pPr algn="just"/>
            <a:r>
              <a:rPr lang="es-MX" b="1" dirty="0" smtClean="0"/>
              <a:t>XI</a:t>
            </a:r>
            <a:r>
              <a:rPr lang="es-MX" b="1" dirty="0"/>
              <a:t>.</a:t>
            </a:r>
            <a:r>
              <a:rPr lang="es-MX" dirty="0"/>
              <a:t> Hacer valer los argumentos y datos de prueba que desvirtúen la existencia </a:t>
            </a:r>
            <a:r>
              <a:rPr lang="es-MX" dirty="0" smtClean="0"/>
              <a:t>del hecho </a:t>
            </a:r>
            <a:r>
              <a:rPr lang="es-MX" dirty="0"/>
              <a:t>que la ley señala como delito o de la probable comisión o participación </a:t>
            </a:r>
            <a:r>
              <a:rPr lang="es-MX" dirty="0" smtClean="0"/>
              <a:t>del usuario</a:t>
            </a:r>
            <a:r>
              <a:rPr lang="es-MX" dirty="0"/>
              <a:t>, en la audiencia de vinculación a proceso</a:t>
            </a:r>
            <a:r>
              <a:rPr lang="es-MX" dirty="0" smtClean="0"/>
              <a:t>;</a:t>
            </a:r>
          </a:p>
          <a:p>
            <a:pPr algn="just"/>
            <a:endParaRPr lang="es-MX" sz="800" dirty="0"/>
          </a:p>
          <a:p>
            <a:pPr algn="just"/>
            <a:r>
              <a:rPr lang="es-MX" b="1" dirty="0"/>
              <a:t>XII.</a:t>
            </a:r>
            <a:r>
              <a:rPr lang="es-MX" dirty="0"/>
              <a:t> Participar en el debate sobre medidas cautelares, procurando su </a:t>
            </a:r>
            <a:r>
              <a:rPr lang="es-MX" dirty="0" smtClean="0"/>
              <a:t>no imposición </a:t>
            </a:r>
            <a:r>
              <a:rPr lang="es-MX" dirty="0"/>
              <a:t>o la aplicación de las menos gravosas</a:t>
            </a:r>
            <a:r>
              <a:rPr lang="es-MX" dirty="0" smtClean="0"/>
              <a:t>;</a:t>
            </a:r>
          </a:p>
          <a:p>
            <a:pPr algn="just"/>
            <a:endParaRPr lang="es-MX" sz="800" dirty="0"/>
          </a:p>
          <a:p>
            <a:pPr algn="just"/>
            <a:r>
              <a:rPr lang="es-MX" b="1" dirty="0"/>
              <a:t>XIII.</a:t>
            </a:r>
            <a:r>
              <a:rPr lang="es-MX" dirty="0"/>
              <a:t> Promover la revisión, sustitución, modificación o cancelación de las </a:t>
            </a:r>
            <a:r>
              <a:rPr lang="es-MX" dirty="0" smtClean="0"/>
              <a:t>medidas cautelares </a:t>
            </a:r>
            <a:r>
              <a:rPr lang="es-MX" dirty="0"/>
              <a:t>cuando sea procedente</a:t>
            </a:r>
            <a:r>
              <a:rPr lang="es-MX" dirty="0" smtClean="0"/>
              <a:t>;</a:t>
            </a:r>
          </a:p>
          <a:p>
            <a:pPr algn="just"/>
            <a:endParaRPr lang="es-MX" sz="800" dirty="0"/>
          </a:p>
          <a:p>
            <a:pPr algn="just"/>
            <a:r>
              <a:rPr lang="es-MX" b="1" dirty="0"/>
              <a:t>XIV.</a:t>
            </a:r>
            <a:r>
              <a:rPr lang="es-MX" dirty="0"/>
              <a:t> Proponer la aplicación de algún procedimiento especial, en caso de </a:t>
            </a:r>
            <a:r>
              <a:rPr lang="es-MX" dirty="0" smtClean="0"/>
              <a:t>ser procedente;</a:t>
            </a:r>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611560" y="1988840"/>
            <a:ext cx="8208912" cy="4862870"/>
          </a:xfrm>
          <a:prstGeom prst="rect">
            <a:avLst/>
          </a:prstGeom>
          <a:noFill/>
        </p:spPr>
        <p:txBody>
          <a:bodyPr wrap="square" rtlCol="0">
            <a:spAutoFit/>
          </a:bodyPr>
          <a:lstStyle/>
          <a:p>
            <a:pPr algn="just"/>
            <a:r>
              <a:rPr lang="es-MX" b="1" dirty="0" smtClean="0"/>
              <a:t>XV.</a:t>
            </a:r>
            <a:r>
              <a:rPr lang="es-MX" dirty="0" smtClean="0"/>
              <a:t> Ofrecer en la etapa intermedia los medios de prueba que se desahogarán en la audiencia de juicio oral y promover la exclusión de los ofrecidos por el fiscal o el acusador coadyuvante cuando no se ajusten a la ley;</a:t>
            </a:r>
          </a:p>
          <a:p>
            <a:pPr algn="just"/>
            <a:endParaRPr lang="es-MX" sz="800" dirty="0" smtClean="0"/>
          </a:p>
          <a:p>
            <a:pPr algn="just"/>
            <a:r>
              <a:rPr lang="es-MX" b="1" dirty="0" smtClean="0"/>
              <a:t>XVI.</a:t>
            </a:r>
            <a:r>
              <a:rPr lang="es-MX" dirty="0" smtClean="0"/>
              <a:t> Oponer las excepciones que puedan plantearse en la audiencia intermedia o en la de debate de juicio oral;</a:t>
            </a:r>
          </a:p>
          <a:p>
            <a:pPr algn="just"/>
            <a:endParaRPr lang="es-MX" sz="800" dirty="0" smtClean="0"/>
          </a:p>
          <a:p>
            <a:pPr algn="just"/>
            <a:r>
              <a:rPr lang="es-MX" b="1" dirty="0" smtClean="0"/>
              <a:t>XVII.</a:t>
            </a:r>
            <a:r>
              <a:rPr lang="es-MX" dirty="0" smtClean="0"/>
              <a:t> Participar en la audiencia de debate de juicio oral, exponiendo sus alegatos de apertura, desahogando sus pruebas y controvirtiendo las de los otros intervinientes y formular sus alegatos de clausura;</a:t>
            </a:r>
          </a:p>
          <a:p>
            <a:pPr algn="just"/>
            <a:endParaRPr lang="es-MX" sz="800" dirty="0" smtClean="0"/>
          </a:p>
          <a:p>
            <a:pPr algn="just"/>
            <a:r>
              <a:rPr lang="es-MX" b="1" dirty="0" smtClean="0"/>
              <a:t>XVIII</a:t>
            </a:r>
            <a:r>
              <a:rPr lang="es-MX" b="1" dirty="0"/>
              <a:t>.</a:t>
            </a:r>
            <a:r>
              <a:rPr lang="es-MX" dirty="0"/>
              <a:t> Hacer valer las causas de inimputabilidad, sobreseimiento o excluyentes </a:t>
            </a:r>
            <a:r>
              <a:rPr lang="es-MX" dirty="0" smtClean="0"/>
              <a:t>de responsabilidad </a:t>
            </a:r>
            <a:r>
              <a:rPr lang="es-MX" dirty="0"/>
              <a:t>a favor de los imputados, así como la prescripción de la </a:t>
            </a:r>
            <a:r>
              <a:rPr lang="es-MX" dirty="0" smtClean="0"/>
              <a:t>acción penal;</a:t>
            </a:r>
          </a:p>
          <a:p>
            <a:pPr algn="just"/>
            <a:endParaRPr lang="es-MX" sz="800" dirty="0"/>
          </a:p>
          <a:p>
            <a:pPr algn="just"/>
            <a:r>
              <a:rPr lang="es-MX" b="1" dirty="0"/>
              <a:t>XIX.</a:t>
            </a:r>
            <a:r>
              <a:rPr lang="es-MX" dirty="0"/>
              <a:t> Procurar la continuidad y uniformidad de los criterios en la defensa</a:t>
            </a:r>
            <a:r>
              <a:rPr lang="es-MX" dirty="0" smtClean="0"/>
              <a:t>;</a:t>
            </a:r>
          </a:p>
          <a:p>
            <a:pPr algn="just"/>
            <a:endParaRPr lang="es-MX" sz="800" dirty="0"/>
          </a:p>
          <a:p>
            <a:pPr algn="just"/>
            <a:r>
              <a:rPr lang="es-MX" b="1" dirty="0"/>
              <a:t>XX. </a:t>
            </a:r>
            <a:r>
              <a:rPr lang="es-MX" dirty="0"/>
              <a:t>Interponer los recursos e incidentes que procedan y, en su caso, el juicio </a:t>
            </a:r>
            <a:r>
              <a:rPr lang="es-MX" dirty="0" smtClean="0"/>
              <a:t>de amparo;</a:t>
            </a:r>
          </a:p>
          <a:p>
            <a:pPr algn="just"/>
            <a:endParaRPr lang="es-MX" sz="800" dirty="0"/>
          </a:p>
          <a:p>
            <a:pPr algn="just"/>
            <a:r>
              <a:rPr lang="es-MX" b="1" dirty="0"/>
              <a:t>XXI.</a:t>
            </a:r>
            <a:r>
              <a:rPr lang="es-MX" dirty="0"/>
              <a:t> Llevar registro de los asuntos a su cargo</a:t>
            </a:r>
            <a:r>
              <a:rPr lang="es-MX" dirty="0" smtClean="0"/>
              <a:t>;</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CuadroTexto"/>
          <p:cNvSpPr txBox="1"/>
          <p:nvPr/>
        </p:nvSpPr>
        <p:spPr>
          <a:xfrm>
            <a:off x="611560" y="1772816"/>
            <a:ext cx="8064896" cy="4801314"/>
          </a:xfrm>
          <a:prstGeom prst="rect">
            <a:avLst/>
          </a:prstGeom>
          <a:noFill/>
        </p:spPr>
        <p:txBody>
          <a:bodyPr wrap="square" rtlCol="0">
            <a:spAutoFit/>
          </a:bodyPr>
          <a:lstStyle/>
          <a:p>
            <a:r>
              <a:rPr lang="es-MX" dirty="0" smtClean="0">
                <a:solidFill>
                  <a:srgbClr val="FF3300"/>
                </a:solidFill>
              </a:rPr>
              <a:t>5.1. Quienes Somos.</a:t>
            </a:r>
          </a:p>
          <a:p>
            <a:r>
              <a:rPr lang="es-MX" dirty="0" smtClean="0">
                <a:solidFill>
                  <a:srgbClr val="FF3300"/>
                </a:solidFill>
              </a:rPr>
              <a:t>   5.1.1. Objeto primordial INDEPEY</a:t>
            </a:r>
          </a:p>
          <a:p>
            <a:r>
              <a:rPr lang="es-MX" dirty="0">
                <a:solidFill>
                  <a:srgbClr val="FF3300"/>
                </a:solidFill>
              </a:rPr>
              <a:t> </a:t>
            </a:r>
            <a:r>
              <a:rPr lang="es-MX" dirty="0" smtClean="0">
                <a:solidFill>
                  <a:srgbClr val="FF3300"/>
                </a:solidFill>
              </a:rPr>
              <a:t>  5.1.2. Designación de Defensor Público (según Artículo 19 de la Ley del INDEPEY)</a:t>
            </a:r>
          </a:p>
          <a:p>
            <a:r>
              <a:rPr lang="es-MX" dirty="0">
                <a:solidFill>
                  <a:srgbClr val="FF3300"/>
                </a:solidFill>
              </a:rPr>
              <a:t> </a:t>
            </a:r>
            <a:r>
              <a:rPr lang="es-MX" dirty="0" smtClean="0">
                <a:solidFill>
                  <a:srgbClr val="FF3300"/>
                </a:solidFill>
              </a:rPr>
              <a:t>  5.1.3. Facultades y Obligaciones (Artículo 20 de la Ley del INDEPEY)      </a:t>
            </a:r>
          </a:p>
          <a:p>
            <a:endParaRPr lang="es-MX" dirty="0" smtClean="0">
              <a:solidFill>
                <a:srgbClr val="FF3300"/>
              </a:solidFill>
            </a:endParaRPr>
          </a:p>
          <a:p>
            <a:r>
              <a:rPr lang="es-MX" dirty="0" smtClean="0">
                <a:solidFill>
                  <a:srgbClr val="FF3300"/>
                </a:solidFill>
              </a:rPr>
              <a:t>5.2. Defensa técnica especializada en Justicia para Adolescentes en:</a:t>
            </a:r>
          </a:p>
          <a:p>
            <a:r>
              <a:rPr lang="es-MX" dirty="0">
                <a:solidFill>
                  <a:srgbClr val="FF3300"/>
                </a:solidFill>
              </a:rPr>
              <a:t> </a:t>
            </a:r>
            <a:r>
              <a:rPr lang="es-MX" dirty="0" smtClean="0">
                <a:solidFill>
                  <a:srgbClr val="FF3300"/>
                </a:solidFill>
              </a:rPr>
              <a:t>  5.2.1. Ministerio Público.</a:t>
            </a:r>
          </a:p>
          <a:p>
            <a:r>
              <a:rPr lang="es-MX" dirty="0">
                <a:solidFill>
                  <a:srgbClr val="FF3300"/>
                </a:solidFill>
              </a:rPr>
              <a:t> </a:t>
            </a:r>
            <a:r>
              <a:rPr lang="es-MX" dirty="0" smtClean="0">
                <a:solidFill>
                  <a:srgbClr val="FF3300"/>
                </a:solidFill>
              </a:rPr>
              <a:t>  5.2.2. Control de detención.</a:t>
            </a:r>
          </a:p>
          <a:p>
            <a:r>
              <a:rPr lang="es-MX" dirty="0">
                <a:solidFill>
                  <a:srgbClr val="FF3300"/>
                </a:solidFill>
              </a:rPr>
              <a:t> </a:t>
            </a:r>
            <a:r>
              <a:rPr lang="es-MX" dirty="0" smtClean="0">
                <a:solidFill>
                  <a:srgbClr val="FF3300"/>
                </a:solidFill>
              </a:rPr>
              <a:t>  5.2.3. Formulación de Imputación.</a:t>
            </a:r>
          </a:p>
          <a:p>
            <a:r>
              <a:rPr lang="es-MX" dirty="0" smtClean="0">
                <a:solidFill>
                  <a:srgbClr val="FF3300"/>
                </a:solidFill>
              </a:rPr>
              <a:t>   5.2.4. Vinculación a proceso.</a:t>
            </a:r>
          </a:p>
          <a:p>
            <a:r>
              <a:rPr lang="es-MX" dirty="0">
                <a:solidFill>
                  <a:srgbClr val="FF3300"/>
                </a:solidFill>
              </a:rPr>
              <a:t> </a:t>
            </a:r>
            <a:r>
              <a:rPr lang="es-MX" dirty="0" smtClean="0">
                <a:solidFill>
                  <a:srgbClr val="FF3300"/>
                </a:solidFill>
              </a:rPr>
              <a:t>  5.2.5. Medidas Cautelares.</a:t>
            </a:r>
          </a:p>
          <a:p>
            <a:r>
              <a:rPr lang="es-MX" dirty="0">
                <a:solidFill>
                  <a:srgbClr val="FF3300"/>
                </a:solidFill>
              </a:rPr>
              <a:t> </a:t>
            </a:r>
            <a:r>
              <a:rPr lang="es-MX" dirty="0" smtClean="0">
                <a:solidFill>
                  <a:srgbClr val="FF3300"/>
                </a:solidFill>
              </a:rPr>
              <a:t>  5.2.6. Cierre de Investigación.</a:t>
            </a:r>
          </a:p>
          <a:p>
            <a:r>
              <a:rPr lang="es-MX" dirty="0">
                <a:solidFill>
                  <a:srgbClr val="FF3300"/>
                </a:solidFill>
              </a:rPr>
              <a:t> </a:t>
            </a:r>
            <a:r>
              <a:rPr lang="es-MX" dirty="0" smtClean="0">
                <a:solidFill>
                  <a:srgbClr val="FF3300"/>
                </a:solidFill>
              </a:rPr>
              <a:t>  5.2.7. Etapa Intermedia.</a:t>
            </a:r>
          </a:p>
          <a:p>
            <a:r>
              <a:rPr lang="es-MX" dirty="0">
                <a:solidFill>
                  <a:srgbClr val="FF3300"/>
                </a:solidFill>
              </a:rPr>
              <a:t> </a:t>
            </a:r>
            <a:r>
              <a:rPr lang="es-MX" dirty="0" smtClean="0">
                <a:solidFill>
                  <a:srgbClr val="FF3300"/>
                </a:solidFill>
              </a:rPr>
              <a:t>  5.2.8 Juicio Oral.</a:t>
            </a:r>
          </a:p>
          <a:p>
            <a:r>
              <a:rPr lang="es-MX" dirty="0">
                <a:solidFill>
                  <a:srgbClr val="FF3300"/>
                </a:solidFill>
              </a:rPr>
              <a:t> </a:t>
            </a:r>
            <a:r>
              <a:rPr lang="es-MX" dirty="0" smtClean="0">
                <a:solidFill>
                  <a:srgbClr val="FF3300"/>
                </a:solidFill>
              </a:rPr>
              <a:t>  5.2.9. Recursos.</a:t>
            </a:r>
          </a:p>
          <a:p>
            <a:r>
              <a:rPr lang="es-MX" dirty="0" smtClean="0">
                <a:solidFill>
                  <a:srgbClr val="FF3300"/>
                </a:solidFill>
              </a:rPr>
              <a:t>   5.2.10.Etapa de Ejecución.</a:t>
            </a:r>
          </a:p>
          <a:p>
            <a:endParaRPr lang="es-MX" dirty="0">
              <a:solidFill>
                <a:srgbClr val="FF3300"/>
              </a:solidFill>
            </a:endParaRPr>
          </a:p>
        </p:txBody>
      </p:sp>
      <p:sp>
        <p:nvSpPr>
          <p:cNvPr id="9" name="8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611560" y="2132856"/>
            <a:ext cx="8208912" cy="4862870"/>
          </a:xfrm>
          <a:prstGeom prst="rect">
            <a:avLst/>
          </a:prstGeom>
          <a:noFill/>
        </p:spPr>
        <p:txBody>
          <a:bodyPr wrap="square" rtlCol="0">
            <a:spAutoFit/>
          </a:bodyPr>
          <a:lstStyle/>
          <a:p>
            <a:pPr algn="just"/>
            <a:r>
              <a:rPr lang="es-MX" b="1" dirty="0" smtClean="0"/>
              <a:t>XXII.</a:t>
            </a:r>
            <a:r>
              <a:rPr lang="es-MX" dirty="0" smtClean="0"/>
              <a:t> Informar al Defensor General sobre los asuntos en que intervengan;</a:t>
            </a:r>
          </a:p>
          <a:p>
            <a:pPr algn="just"/>
            <a:endParaRPr lang="es-MX" sz="800" dirty="0" smtClean="0"/>
          </a:p>
          <a:p>
            <a:pPr algn="just"/>
            <a:r>
              <a:rPr lang="es-MX" b="1" dirty="0" smtClean="0"/>
              <a:t>XXIII.</a:t>
            </a:r>
            <a:r>
              <a:rPr lang="es-MX" dirty="0" smtClean="0"/>
              <a:t> Rendir, mensualmente, informe sobre sus intervenciones efectuadas, proporcionando los datos necesarios para la estadística correspondiente;</a:t>
            </a:r>
          </a:p>
          <a:p>
            <a:pPr algn="just"/>
            <a:endParaRPr lang="es-MX" sz="800" dirty="0" smtClean="0"/>
          </a:p>
          <a:p>
            <a:pPr algn="just"/>
            <a:r>
              <a:rPr lang="es-MX" b="1" dirty="0" smtClean="0"/>
              <a:t>XXIV.</a:t>
            </a:r>
            <a:r>
              <a:rPr lang="es-MX" dirty="0" smtClean="0"/>
              <a:t> Practicar las visitas que sean necesarias a los centros de reclusión con objeto de comunicar al imputado el estado procesal en que se encuentra su asunto y gestionar los beneficios que le conceda la legislación penal del Estado;</a:t>
            </a:r>
          </a:p>
          <a:p>
            <a:pPr algn="just"/>
            <a:endParaRPr lang="es-MX" sz="800" b="1" dirty="0" smtClean="0"/>
          </a:p>
          <a:p>
            <a:pPr algn="just"/>
            <a:r>
              <a:rPr lang="es-MX" b="1" dirty="0" smtClean="0"/>
              <a:t>XXV.</a:t>
            </a:r>
            <a:r>
              <a:rPr lang="es-MX" dirty="0" smtClean="0"/>
              <a:t> Conceder audiencias a sus defendidos, familiares y, en su caso, a otros Interesados;</a:t>
            </a:r>
          </a:p>
          <a:p>
            <a:pPr algn="just"/>
            <a:endParaRPr lang="es-MX" sz="800" dirty="0" smtClean="0"/>
          </a:p>
          <a:p>
            <a:pPr algn="just"/>
            <a:r>
              <a:rPr lang="es-MX" b="1" dirty="0" smtClean="0"/>
              <a:t>XXVI</a:t>
            </a:r>
            <a:r>
              <a:rPr lang="es-MX" b="1" dirty="0"/>
              <a:t>.</a:t>
            </a:r>
            <a:r>
              <a:rPr lang="es-MX" dirty="0"/>
              <a:t> Asesorar al sentenciado sobre los derechos que le conceden </a:t>
            </a:r>
            <a:r>
              <a:rPr lang="es-MX" dirty="0" smtClean="0"/>
              <a:t>las disposiciones </a:t>
            </a:r>
            <a:r>
              <a:rPr lang="es-MX" dirty="0"/>
              <a:t>legales aplicables durante la ejecución de la pena</a:t>
            </a:r>
            <a:r>
              <a:rPr lang="es-MX" dirty="0" smtClean="0"/>
              <a:t>;</a:t>
            </a:r>
          </a:p>
          <a:p>
            <a:pPr algn="just"/>
            <a:endParaRPr lang="es-MX" sz="800" dirty="0"/>
          </a:p>
          <a:p>
            <a:pPr algn="just"/>
            <a:r>
              <a:rPr lang="es-MX" b="1" dirty="0"/>
              <a:t>XXVII.</a:t>
            </a:r>
            <a:r>
              <a:rPr lang="es-MX" dirty="0"/>
              <a:t> Guardar el secreto profesional en el desempeño de sus funciones, </a:t>
            </a:r>
            <a:r>
              <a:rPr lang="es-MX" dirty="0" smtClean="0"/>
              <a:t>y </a:t>
            </a:r>
          </a:p>
          <a:p>
            <a:pPr algn="just"/>
            <a:endParaRPr lang="es-MX" sz="800" dirty="0" smtClean="0"/>
          </a:p>
          <a:p>
            <a:pPr algn="just"/>
            <a:r>
              <a:rPr lang="es-MX" b="1" dirty="0" smtClean="0"/>
              <a:t>XXVIII</a:t>
            </a:r>
            <a:r>
              <a:rPr lang="es-MX" b="1" dirty="0"/>
              <a:t>.</a:t>
            </a:r>
            <a:r>
              <a:rPr lang="es-MX" dirty="0"/>
              <a:t> Las demás promociones necesarias para realizar una defensa </a:t>
            </a:r>
            <a:r>
              <a:rPr lang="es-MX" dirty="0" smtClean="0"/>
              <a:t>adecuada que </a:t>
            </a:r>
            <a:r>
              <a:rPr lang="es-MX" dirty="0"/>
              <a:t>propicie una impartición de justicia expedita, pronta que deriven de </a:t>
            </a:r>
            <a:r>
              <a:rPr lang="es-MX" dirty="0" smtClean="0"/>
              <a:t>otras disposiciones</a:t>
            </a:r>
            <a:r>
              <a:rPr lang="es-MX" dirty="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996952"/>
            <a:ext cx="8208912" cy="3385542"/>
          </a:xfrm>
          <a:prstGeom prst="rect">
            <a:avLst/>
          </a:prstGeom>
          <a:noFill/>
        </p:spPr>
        <p:txBody>
          <a:bodyPr wrap="square" rtlCol="0">
            <a:spAutoFit/>
          </a:bodyPr>
          <a:lstStyle/>
          <a:p>
            <a:r>
              <a:rPr lang="es-MX" b="1" dirty="0"/>
              <a:t>Defensores públicos </a:t>
            </a:r>
            <a:r>
              <a:rPr lang="es-MX" b="1" dirty="0" smtClean="0"/>
              <a:t>especializados</a:t>
            </a:r>
          </a:p>
          <a:p>
            <a:endParaRPr lang="es-MX" b="1" dirty="0"/>
          </a:p>
          <a:p>
            <a:pPr algn="just"/>
            <a:r>
              <a:rPr lang="es-MX" b="1" dirty="0"/>
              <a:t>Artículo 174. </a:t>
            </a:r>
            <a:r>
              <a:rPr lang="es-MX" dirty="0"/>
              <a:t>Los defensores públicos especializados en materia de justicia </a:t>
            </a:r>
            <a:r>
              <a:rPr lang="es-MX" dirty="0" smtClean="0"/>
              <a:t>para adolescentes</a:t>
            </a:r>
            <a:r>
              <a:rPr lang="es-MX" dirty="0"/>
              <a:t>, tendrán las siguientes funciones</a:t>
            </a:r>
            <a:r>
              <a:rPr lang="es-MX" dirty="0" smtClean="0"/>
              <a:t>:</a:t>
            </a:r>
          </a:p>
          <a:p>
            <a:pPr algn="just"/>
            <a:endParaRPr lang="es-MX" dirty="0" smtClean="0"/>
          </a:p>
          <a:p>
            <a:pPr algn="just"/>
            <a:r>
              <a:rPr lang="es-MX" b="1" dirty="0" smtClean="0"/>
              <a:t>I. </a:t>
            </a:r>
            <a:r>
              <a:rPr lang="es-MX" dirty="0" smtClean="0"/>
              <a:t>Ejercer </a:t>
            </a:r>
            <a:r>
              <a:rPr lang="es-MX" dirty="0"/>
              <a:t>la defensa legal de los adolescentes a quienes se atribuya </a:t>
            </a:r>
            <a:r>
              <a:rPr lang="es-MX" dirty="0" smtClean="0"/>
              <a:t>la realización </a:t>
            </a:r>
            <a:r>
              <a:rPr lang="es-MX" dirty="0"/>
              <a:t>de una conducta tipificada como delito en las leyes, desde el </a:t>
            </a:r>
            <a:r>
              <a:rPr lang="es-MX" dirty="0" smtClean="0"/>
              <a:t>momento en </a:t>
            </a:r>
            <a:r>
              <a:rPr lang="es-MX" dirty="0"/>
              <a:t>que se inicie el proceso</a:t>
            </a:r>
            <a:r>
              <a:rPr lang="es-MX" dirty="0" smtClean="0"/>
              <a:t>;</a:t>
            </a:r>
          </a:p>
          <a:p>
            <a:pPr algn="just"/>
            <a:endParaRPr lang="es-MX" sz="800" dirty="0"/>
          </a:p>
          <a:p>
            <a:pPr algn="just"/>
            <a:r>
              <a:rPr lang="es-MX" b="1" dirty="0" smtClean="0"/>
              <a:t>II</a:t>
            </a:r>
            <a:r>
              <a:rPr lang="es-MX" b="1" dirty="0"/>
              <a:t>. </a:t>
            </a:r>
            <a:r>
              <a:rPr lang="es-MX" dirty="0"/>
              <a:t>Asistir al adolescente sujeto a la aplicación de la Ley, especialmente </a:t>
            </a:r>
            <a:r>
              <a:rPr lang="es-MX" dirty="0" smtClean="0"/>
              <a:t>en aquellos </a:t>
            </a:r>
            <a:r>
              <a:rPr lang="es-MX" dirty="0"/>
              <a:t>momentos en los que por decisión de la autoridad se modifique </a:t>
            </a:r>
            <a:r>
              <a:rPr lang="es-MX" dirty="0" smtClean="0"/>
              <a:t>su situación </a:t>
            </a:r>
            <a:r>
              <a:rPr lang="es-MX" dirty="0"/>
              <a:t>jurídica o se pongan en riesgo sus derechos o garantías</a:t>
            </a:r>
            <a:r>
              <a:rPr lang="es-MX" dirty="0" smtClean="0"/>
              <a:t>;</a:t>
            </a:r>
          </a:p>
          <a:p>
            <a:pPr algn="just"/>
            <a:endParaRPr lang="es-MX" sz="800" dirty="0"/>
          </a:p>
        </p:txBody>
      </p:sp>
      <p:sp>
        <p:nvSpPr>
          <p:cNvPr id="10" name="9 CuadroTexto"/>
          <p:cNvSpPr txBox="1"/>
          <p:nvPr/>
        </p:nvSpPr>
        <p:spPr>
          <a:xfrm>
            <a:off x="0" y="1916832"/>
            <a:ext cx="9144000" cy="1015663"/>
          </a:xfrm>
          <a:prstGeom prst="rect">
            <a:avLst/>
          </a:prstGeom>
          <a:noFill/>
        </p:spPr>
        <p:txBody>
          <a:bodyPr wrap="square" rtlCol="0">
            <a:spAutoFit/>
          </a:bodyPr>
          <a:lstStyle/>
          <a:p>
            <a:pPr algn="ctr"/>
            <a:r>
              <a:rPr lang="es-MX" sz="3200" b="1" dirty="0" smtClean="0">
                <a:solidFill>
                  <a:srgbClr val="FF0000"/>
                </a:solidFill>
              </a:rPr>
              <a:t>FUNCIONES DEL DEFENSOR PÚBLICO</a:t>
            </a:r>
          </a:p>
          <a:p>
            <a:pPr algn="ctr"/>
            <a:r>
              <a:rPr lang="es-MX" sz="2800" b="1" dirty="0" smtClean="0">
                <a:solidFill>
                  <a:srgbClr val="FF0000"/>
                </a:solidFill>
              </a:rPr>
              <a:t>(según Artículo 174 de la Ley de Justicia para Adolescentes)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3068960"/>
            <a:ext cx="8208912" cy="2831544"/>
          </a:xfrm>
          <a:prstGeom prst="rect">
            <a:avLst/>
          </a:prstGeom>
          <a:noFill/>
        </p:spPr>
        <p:txBody>
          <a:bodyPr wrap="square" rtlCol="0">
            <a:spAutoFit/>
          </a:bodyPr>
          <a:lstStyle/>
          <a:p>
            <a:pPr algn="just"/>
            <a:r>
              <a:rPr lang="es-MX" b="1" dirty="0" smtClean="0"/>
              <a:t>III. </a:t>
            </a:r>
            <a:r>
              <a:rPr lang="es-MX" dirty="0" smtClean="0"/>
              <a:t>Mantener una comunicación constante con el adolescente, sus padres, tutores, o quien ejerza la patria potestad, o custodia, para informarles del devenir del proceso;</a:t>
            </a:r>
          </a:p>
          <a:p>
            <a:pPr algn="just"/>
            <a:endParaRPr lang="es-MX" sz="800" b="1" dirty="0" smtClean="0"/>
          </a:p>
          <a:p>
            <a:pPr algn="just"/>
            <a:r>
              <a:rPr lang="es-MX" b="1" dirty="0" smtClean="0"/>
              <a:t>IV</a:t>
            </a:r>
            <a:r>
              <a:rPr lang="es-MX" b="1" dirty="0"/>
              <a:t>. </a:t>
            </a:r>
            <a:r>
              <a:rPr lang="es-MX" dirty="0"/>
              <a:t>Pugnar para que en todo momento se respeten los derechos y garantías </a:t>
            </a:r>
            <a:r>
              <a:rPr lang="es-MX" dirty="0" smtClean="0"/>
              <a:t>de los </a:t>
            </a:r>
            <a:r>
              <a:rPr lang="es-MX" dirty="0"/>
              <a:t>adolescentes a quienes defiende, y hacer del conocimiento inmediato de </a:t>
            </a:r>
            <a:r>
              <a:rPr lang="es-MX" dirty="0" smtClean="0"/>
              <a:t>las autoridades </a:t>
            </a:r>
            <a:r>
              <a:rPr lang="es-MX" dirty="0"/>
              <a:t>correspondientes cuando no se respeten tales derechos y garantías, </a:t>
            </a:r>
            <a:r>
              <a:rPr lang="es-MX" dirty="0" smtClean="0"/>
              <a:t>o exista </a:t>
            </a:r>
            <a:r>
              <a:rPr lang="es-MX" dirty="0"/>
              <a:t>inminencia de que así suceda</a:t>
            </a:r>
            <a:r>
              <a:rPr lang="es-MX" dirty="0" smtClean="0"/>
              <a:t>;</a:t>
            </a:r>
          </a:p>
          <a:p>
            <a:pPr algn="just"/>
            <a:endParaRPr lang="es-MX" sz="800" dirty="0"/>
          </a:p>
          <a:p>
            <a:pPr algn="just"/>
            <a:r>
              <a:rPr lang="es-MX" b="1" dirty="0"/>
              <a:t>V. </a:t>
            </a:r>
            <a:r>
              <a:rPr lang="es-MX" dirty="0"/>
              <a:t>Informar de inmediato al adolescente sujeto a la aplicación de esta Ley</a:t>
            </a:r>
            <a:r>
              <a:rPr lang="es-MX" dirty="0" smtClean="0"/>
              <a:t>, sobre </a:t>
            </a:r>
            <a:r>
              <a:rPr lang="es-MX" dirty="0"/>
              <a:t>su situación jurídica, así como los derechos y garantías que le otorgan </a:t>
            </a:r>
            <a:r>
              <a:rPr lang="es-MX" dirty="0" smtClean="0"/>
              <a:t>las disposiciones </a:t>
            </a:r>
            <a:r>
              <a:rPr lang="es-MX" dirty="0"/>
              <a:t>legales aplicables</a:t>
            </a:r>
            <a:r>
              <a:rPr lang="es-MX" dirty="0" smtClean="0"/>
              <a:t>;</a:t>
            </a:r>
            <a:endParaRPr lang="es-MX" dirty="0"/>
          </a:p>
        </p:txBody>
      </p:sp>
      <p:sp>
        <p:nvSpPr>
          <p:cNvPr id="10" name="9 CuadroTexto"/>
          <p:cNvSpPr txBox="1"/>
          <p:nvPr/>
        </p:nvSpPr>
        <p:spPr>
          <a:xfrm>
            <a:off x="0" y="1916832"/>
            <a:ext cx="9144000" cy="1015663"/>
          </a:xfrm>
          <a:prstGeom prst="rect">
            <a:avLst/>
          </a:prstGeom>
          <a:noFill/>
        </p:spPr>
        <p:txBody>
          <a:bodyPr wrap="square" rtlCol="0">
            <a:spAutoFit/>
          </a:bodyPr>
          <a:lstStyle/>
          <a:p>
            <a:pPr algn="ctr"/>
            <a:r>
              <a:rPr lang="es-MX" sz="3200" b="1" dirty="0" smtClean="0">
                <a:solidFill>
                  <a:srgbClr val="FF0000"/>
                </a:solidFill>
              </a:rPr>
              <a:t>FUNCIONES DEL DEFENSOR PÚBLICO</a:t>
            </a:r>
          </a:p>
          <a:p>
            <a:pPr algn="ctr"/>
            <a:r>
              <a:rPr lang="es-MX" sz="2800" b="1" dirty="0" smtClean="0">
                <a:solidFill>
                  <a:srgbClr val="FF0000"/>
                </a:solidFill>
              </a:rPr>
              <a:t>(según Artículo 174 de la Ley de Justicia para Adolescentes)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3212976"/>
            <a:ext cx="8208912" cy="2554545"/>
          </a:xfrm>
          <a:prstGeom prst="rect">
            <a:avLst/>
          </a:prstGeom>
          <a:noFill/>
        </p:spPr>
        <p:txBody>
          <a:bodyPr wrap="square" rtlCol="0">
            <a:spAutoFit/>
          </a:bodyPr>
          <a:lstStyle/>
          <a:p>
            <a:pPr algn="just"/>
            <a:r>
              <a:rPr lang="es-MX" b="1" dirty="0" smtClean="0"/>
              <a:t>VI</a:t>
            </a:r>
            <a:r>
              <a:rPr lang="es-MX" b="1" dirty="0"/>
              <a:t>. </a:t>
            </a:r>
            <a:r>
              <a:rPr lang="es-MX" dirty="0"/>
              <a:t>Promover soluciones alternativas al proceso</a:t>
            </a:r>
            <a:r>
              <a:rPr lang="es-MX" dirty="0" smtClean="0"/>
              <a:t>;</a:t>
            </a:r>
          </a:p>
          <a:p>
            <a:pPr algn="just"/>
            <a:endParaRPr lang="es-MX" sz="800" dirty="0"/>
          </a:p>
          <a:p>
            <a:pPr algn="just"/>
            <a:r>
              <a:rPr lang="es-MX" b="1" dirty="0"/>
              <a:t>VII. </a:t>
            </a:r>
            <a:r>
              <a:rPr lang="es-MX" dirty="0"/>
              <a:t>Solicitar al Ministerio Público el no ejercicio de la acción de remisión ante </a:t>
            </a:r>
            <a:r>
              <a:rPr lang="es-MX" dirty="0" smtClean="0"/>
              <a:t>el Juez </a:t>
            </a:r>
            <a:r>
              <a:rPr lang="es-MX" dirty="0"/>
              <a:t>de Control para adolescentes, cuando no se encuentren reunidos </a:t>
            </a:r>
            <a:r>
              <a:rPr lang="es-MX" dirty="0" smtClean="0"/>
              <a:t>los elementos </a:t>
            </a:r>
            <a:r>
              <a:rPr lang="es-MX" dirty="0"/>
              <a:t>necesarios para ello, </a:t>
            </a:r>
            <a:r>
              <a:rPr lang="es-MX" dirty="0" smtClean="0"/>
              <a:t>y</a:t>
            </a:r>
          </a:p>
          <a:p>
            <a:pPr algn="just"/>
            <a:endParaRPr lang="es-MX" sz="800" dirty="0" smtClean="0"/>
          </a:p>
          <a:p>
            <a:pPr algn="just"/>
            <a:r>
              <a:rPr lang="es-MX" b="1" dirty="0"/>
              <a:t>VIII. </a:t>
            </a:r>
            <a:r>
              <a:rPr lang="es-MX" dirty="0"/>
              <a:t>Realizar todos los trámites o gestiones necesarios, en tiempo y conforme </a:t>
            </a:r>
            <a:r>
              <a:rPr lang="es-MX" dirty="0" smtClean="0"/>
              <a:t>a derecho </a:t>
            </a:r>
            <a:r>
              <a:rPr lang="es-MX" dirty="0"/>
              <a:t>para una eficaz defensa del adolescente, incluyendo ofrecimiento </a:t>
            </a:r>
            <a:r>
              <a:rPr lang="es-MX" dirty="0" smtClean="0"/>
              <a:t>y desahogo </a:t>
            </a:r>
            <a:r>
              <a:rPr lang="es-MX" dirty="0"/>
              <a:t>de pruebas, formulación de alegatos, agravios, interposición </a:t>
            </a:r>
            <a:r>
              <a:rPr lang="es-MX" dirty="0" smtClean="0"/>
              <a:t>de recursos</a:t>
            </a:r>
            <a:r>
              <a:rPr lang="es-MX" dirty="0"/>
              <a:t>, incidentes y demás actos conducentes.</a:t>
            </a:r>
          </a:p>
        </p:txBody>
      </p:sp>
      <p:sp>
        <p:nvSpPr>
          <p:cNvPr id="10" name="9 CuadroTexto"/>
          <p:cNvSpPr txBox="1"/>
          <p:nvPr/>
        </p:nvSpPr>
        <p:spPr>
          <a:xfrm>
            <a:off x="0" y="1916832"/>
            <a:ext cx="9144000" cy="1015663"/>
          </a:xfrm>
          <a:prstGeom prst="rect">
            <a:avLst/>
          </a:prstGeom>
          <a:noFill/>
        </p:spPr>
        <p:txBody>
          <a:bodyPr wrap="square" rtlCol="0">
            <a:spAutoFit/>
          </a:bodyPr>
          <a:lstStyle/>
          <a:p>
            <a:pPr algn="ctr"/>
            <a:r>
              <a:rPr lang="es-MX" sz="3200" b="1" dirty="0" smtClean="0">
                <a:solidFill>
                  <a:srgbClr val="FF0000"/>
                </a:solidFill>
              </a:rPr>
              <a:t>FUNCIONES DEL DEFENSOR PÚBLICO</a:t>
            </a:r>
          </a:p>
          <a:p>
            <a:pPr algn="ctr"/>
            <a:r>
              <a:rPr lang="es-MX" sz="2800" b="1" dirty="0" smtClean="0">
                <a:solidFill>
                  <a:srgbClr val="FF0000"/>
                </a:solidFill>
              </a:rPr>
              <a:t>(según Artículo 174 de la Ley de Justicia para Adolescentes)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23528" y="2996952"/>
            <a:ext cx="8208912" cy="3385542"/>
          </a:xfrm>
          <a:prstGeom prst="rect">
            <a:avLst/>
          </a:prstGeom>
          <a:noFill/>
        </p:spPr>
        <p:txBody>
          <a:bodyPr wrap="square" rtlCol="0">
            <a:spAutoFit/>
          </a:bodyPr>
          <a:lstStyle/>
          <a:p>
            <a:pPr algn="just"/>
            <a:r>
              <a:rPr lang="es-MX" dirty="0" smtClean="0"/>
              <a:t>El defensor podrá renunciar al ejercicio de la defensa. En este caso, el Juez competente o el Ministerio Público fijará un plazo de hasta tres días hábiles para que el adolescente nombre otro. Si no lo nombra, será reemplazado por un defensor público.</a:t>
            </a:r>
          </a:p>
          <a:p>
            <a:pPr algn="just"/>
            <a:endParaRPr lang="es-MX" sz="800" dirty="0" smtClean="0"/>
          </a:p>
          <a:p>
            <a:pPr algn="just"/>
            <a:r>
              <a:rPr lang="es-MX" dirty="0" smtClean="0"/>
              <a:t>El defensor que renuncie no podrá abandonar la defensa mientras su reemplazante no intervenga. No se podrá renunciar durante las audiencias ni una vez notificado del señalamiento de ellas.</a:t>
            </a:r>
          </a:p>
          <a:p>
            <a:pPr algn="just"/>
            <a:endParaRPr lang="es-MX" sz="800" dirty="0" smtClean="0"/>
          </a:p>
          <a:p>
            <a:pPr algn="just"/>
            <a:r>
              <a:rPr lang="es-MX" dirty="0" smtClean="0"/>
              <a:t>Cuando el abandono ocurra antes de iniciarse la audiencia del juicio, podrá aplazarse su comienzo, por un término razonable para la adecuada preparación de la defensa, considerando la complejidad del caso, las circunstancias del abandono, las posibilidades de aplazamiento y el fundamento de la solicitud del nuevo defensor.</a:t>
            </a:r>
            <a:endParaRPr lang="es-MX" dirty="0"/>
          </a:p>
        </p:txBody>
      </p:sp>
      <p:sp>
        <p:nvSpPr>
          <p:cNvPr id="10" name="9 CuadroTexto"/>
          <p:cNvSpPr txBox="1"/>
          <p:nvPr/>
        </p:nvSpPr>
        <p:spPr>
          <a:xfrm>
            <a:off x="467544" y="1844824"/>
            <a:ext cx="8280920" cy="1077218"/>
          </a:xfrm>
          <a:prstGeom prst="rect">
            <a:avLst/>
          </a:prstGeom>
          <a:noFill/>
        </p:spPr>
        <p:txBody>
          <a:bodyPr wrap="square" rtlCol="0">
            <a:spAutoFit/>
          </a:bodyPr>
          <a:lstStyle/>
          <a:p>
            <a:pPr algn="ctr"/>
            <a:r>
              <a:rPr lang="es-MX" sz="3200" b="1" dirty="0" smtClean="0">
                <a:solidFill>
                  <a:srgbClr val="FF0000"/>
                </a:solidFill>
              </a:rPr>
              <a:t>RENUNCIA Y ABANDONO DE LOS DEFENSORES (Artículo 175 de la LJPA)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descr="Sancion.png"/>
          <p:cNvPicPr>
            <a:picLocks noChangeAspect="1"/>
          </p:cNvPicPr>
          <p:nvPr/>
        </p:nvPicPr>
        <p:blipFill>
          <a:blip r:embed="rId2" cstate="print"/>
          <a:stretch>
            <a:fillRect/>
          </a:stretch>
        </p:blipFill>
        <p:spPr>
          <a:xfrm>
            <a:off x="6300192" y="3068960"/>
            <a:ext cx="2776544" cy="1656184"/>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6192688" cy="3139321"/>
          </a:xfrm>
          <a:prstGeom prst="rect">
            <a:avLst/>
          </a:prstGeom>
          <a:noFill/>
        </p:spPr>
        <p:txBody>
          <a:bodyPr wrap="square" rtlCol="0">
            <a:spAutoFit/>
          </a:bodyPr>
          <a:lstStyle/>
          <a:p>
            <a:pPr algn="just"/>
            <a:r>
              <a:rPr lang="es-MX" dirty="0" smtClean="0"/>
              <a:t>El abandono de la defensa constituirá una falta grave. Además de las sanciones establecidas en el Código Penal, al defensor que abandone el juicio, sin causa justificada, se le impondrá multa por los días de salario que considere la Autoridad Judicial, de conformidad con el artículo 59 fracción II, de esta Ley.</a:t>
            </a:r>
          </a:p>
          <a:p>
            <a:pPr algn="just"/>
            <a:endParaRPr lang="es-MX" dirty="0" smtClean="0"/>
          </a:p>
          <a:p>
            <a:pPr algn="just"/>
            <a:r>
              <a:rPr lang="es-MX" b="1" dirty="0" smtClean="0"/>
              <a:t>Artículo 59.- …</a:t>
            </a:r>
          </a:p>
          <a:p>
            <a:pPr algn="just"/>
            <a:r>
              <a:rPr lang="es-MX" b="1" dirty="0" smtClean="0"/>
              <a:t>Fracción II.</a:t>
            </a:r>
            <a:r>
              <a:rPr lang="es-MX" dirty="0" smtClean="0"/>
              <a:t> Multa de diez a sesenta días de salario mínimo vigente en el Estado. Tratándose de jornaleros, obreros y trabajadores no asalariados, la multa no podrá exceder del equivalente a un día de salario o de ingreso.</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SANCIONES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Entrevista 2.jpg"/>
          <p:cNvPicPr>
            <a:picLocks noChangeAspect="1"/>
          </p:cNvPicPr>
          <p:nvPr/>
        </p:nvPicPr>
        <p:blipFill>
          <a:blip r:embed="rId2" cstate="print"/>
          <a:stretch>
            <a:fillRect/>
          </a:stretch>
        </p:blipFill>
        <p:spPr>
          <a:xfrm>
            <a:off x="3635896" y="4005064"/>
            <a:ext cx="2918073" cy="2157809"/>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755576" y="2708920"/>
            <a:ext cx="7416824" cy="1754326"/>
          </a:xfrm>
          <a:prstGeom prst="rect">
            <a:avLst/>
          </a:prstGeom>
          <a:noFill/>
        </p:spPr>
        <p:txBody>
          <a:bodyPr wrap="square" rtlCol="0">
            <a:spAutoFit/>
          </a:bodyPr>
          <a:lstStyle/>
          <a:p>
            <a:pPr algn="just"/>
            <a:r>
              <a:rPr lang="es-MX" sz="3600" b="1" dirty="0" smtClean="0"/>
              <a:t>¿En qué momento tiene derecho el adolescente a entrevistarse con su defensor? </a:t>
            </a:r>
            <a:endParaRPr lang="es-MX" sz="3600" b="1" dirty="0"/>
          </a:p>
        </p:txBody>
      </p:sp>
      <p:sp>
        <p:nvSpPr>
          <p:cNvPr id="11" name="10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PREGUNTA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755576" y="2204864"/>
            <a:ext cx="7416824" cy="892552"/>
          </a:xfrm>
          <a:prstGeom prst="rect">
            <a:avLst/>
          </a:prstGeom>
          <a:noFill/>
        </p:spPr>
        <p:txBody>
          <a:bodyPr wrap="square" rtlCol="0">
            <a:spAutoFit/>
          </a:bodyPr>
          <a:lstStyle/>
          <a:p>
            <a:pPr algn="just"/>
            <a:r>
              <a:rPr lang="es-MX" sz="2600" b="1" dirty="0" smtClean="0"/>
              <a:t>¿ En qué momento tiene derecho el adolescente a entrevistarse con su defensor? </a:t>
            </a:r>
            <a:endParaRPr lang="es-MX" sz="2600" b="1" dirty="0"/>
          </a:p>
        </p:txBody>
      </p:sp>
      <p:sp>
        <p:nvSpPr>
          <p:cNvPr id="11" name="10 CuadroTexto"/>
          <p:cNvSpPr txBox="1"/>
          <p:nvPr/>
        </p:nvSpPr>
        <p:spPr>
          <a:xfrm>
            <a:off x="467544" y="1628800"/>
            <a:ext cx="8280920" cy="584775"/>
          </a:xfrm>
          <a:prstGeom prst="rect">
            <a:avLst/>
          </a:prstGeom>
          <a:noFill/>
        </p:spPr>
        <p:txBody>
          <a:bodyPr wrap="square" rtlCol="0">
            <a:spAutoFit/>
          </a:bodyPr>
          <a:lstStyle/>
          <a:p>
            <a:pPr algn="ctr"/>
            <a:r>
              <a:rPr lang="es-MX" sz="3200" b="1" dirty="0" smtClean="0">
                <a:solidFill>
                  <a:srgbClr val="FF0000"/>
                </a:solidFill>
              </a:rPr>
              <a:t>PREGUNTA</a:t>
            </a:r>
          </a:p>
        </p:txBody>
      </p:sp>
      <p:sp>
        <p:nvSpPr>
          <p:cNvPr id="10" name="9 Rectángulo"/>
          <p:cNvSpPr/>
          <p:nvPr/>
        </p:nvSpPr>
        <p:spPr>
          <a:xfrm>
            <a:off x="323528" y="3140968"/>
            <a:ext cx="8496944" cy="2154436"/>
          </a:xfrm>
          <a:prstGeom prst="rect">
            <a:avLst/>
          </a:prstGeom>
        </p:spPr>
        <p:txBody>
          <a:bodyPr wrap="square">
            <a:spAutoFit/>
          </a:bodyPr>
          <a:lstStyle/>
          <a:p>
            <a:pPr algn="just"/>
            <a:r>
              <a:rPr lang="es-MX" b="1" dirty="0" smtClean="0">
                <a:solidFill>
                  <a:srgbClr val="FF0000"/>
                </a:solidFill>
              </a:rPr>
              <a:t>LEY DE JUSTICIA PARA ADOLESCENTES</a:t>
            </a:r>
          </a:p>
          <a:p>
            <a:pPr algn="just"/>
            <a:r>
              <a:rPr lang="es-MX" b="1" dirty="0" smtClean="0"/>
              <a:t>Artículo 179. Párrafo II. </a:t>
            </a:r>
            <a:r>
              <a:rPr lang="es-MX" dirty="0" smtClean="0"/>
              <a:t>El adolescente que se encuentre detenido, incluso ante la policía, tendrá derecho a entrevistarse privadamente con su defensor desde el inicio de su detención.</a:t>
            </a:r>
          </a:p>
          <a:p>
            <a:pPr algn="just"/>
            <a:endParaRPr lang="es-MX" sz="800" dirty="0" smtClean="0"/>
          </a:p>
          <a:p>
            <a:pPr algn="just"/>
            <a:r>
              <a:rPr lang="es-MX" b="1" dirty="0" smtClean="0">
                <a:solidFill>
                  <a:srgbClr val="FF0000"/>
                </a:solidFill>
              </a:rPr>
              <a:t>CONSTITUCIÓN POLÍTICA DE LOS ESTADOS UNIDOS MEXICANOS</a:t>
            </a:r>
          </a:p>
          <a:p>
            <a:pPr algn="just"/>
            <a:r>
              <a:rPr lang="es-MX" b="1" dirty="0" smtClean="0"/>
              <a:t>Artículo 20, Apartado B, Fracción VIII.</a:t>
            </a:r>
            <a:r>
              <a:rPr lang="es-MX" dirty="0" smtClean="0"/>
              <a:t>   Tendrá derecho a una defensa adecuada por abogado, al cual elegirá libremente </a:t>
            </a:r>
            <a:r>
              <a:rPr lang="es-MX" b="1" u="sng" dirty="0" smtClean="0"/>
              <a:t>incluso desde el momento de su detención</a:t>
            </a:r>
            <a:r>
              <a:rPr lang="es-MX" dirty="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2708920"/>
            <a:ext cx="8208912" cy="3939540"/>
          </a:xfrm>
          <a:prstGeom prst="rect">
            <a:avLst/>
          </a:prstGeom>
          <a:noFill/>
        </p:spPr>
        <p:txBody>
          <a:bodyPr wrap="square" rtlCol="0">
            <a:spAutoFit/>
          </a:bodyPr>
          <a:lstStyle/>
          <a:p>
            <a:pPr algn="just"/>
            <a:r>
              <a:rPr lang="es-MX" dirty="0" smtClean="0"/>
              <a:t>No será admisible el decomiso de cosas relacionadas con la defensa; tampoco la intercepción de las comunicaciones del adolescente con sus defensores, consultores técnicos y sus auxiliares, ni las efectuadas entre éstos y las personas que les brindan asistencia.</a:t>
            </a:r>
          </a:p>
          <a:p>
            <a:pPr algn="just"/>
            <a:endParaRPr lang="es-MX" sz="800" dirty="0" smtClean="0"/>
          </a:p>
          <a:p>
            <a:pPr algn="just"/>
            <a:r>
              <a:rPr lang="es-MX" b="1" dirty="0" smtClean="0"/>
              <a:t>El adolescente que se encuentre detenido, incluso ante la policía, tendrá derecho a entrevistarse privadamente con su defensor desde el inicio de su detención.</a:t>
            </a:r>
          </a:p>
          <a:p>
            <a:pPr algn="just"/>
            <a:endParaRPr lang="es-MX" sz="800" dirty="0" smtClean="0"/>
          </a:p>
          <a:p>
            <a:pPr algn="just"/>
            <a:r>
              <a:rPr lang="es-MX" dirty="0" smtClean="0"/>
              <a:t>Si antes de una audiencia, con motivo de su preparación, el defensor tuviera necesidad de entrevistar a una persona que se niega a recibirlo, podrá solicitar el auxilio judicial, explicándole las razones que tornan necesaria la entrevista. El juzgador, en caso de considerar fundada la necesidad, expedirá la orden de que esa  persona reciba al defensor en el lugar y en el momento que, en principio, ella misma decida, o la citará a la sede del tribunal para que la entrevista se desarrolle en ese lugar.</a:t>
            </a:r>
            <a:endParaRPr lang="es-MX" dirty="0"/>
          </a:p>
        </p:txBody>
      </p:sp>
      <p:sp>
        <p:nvSpPr>
          <p:cNvPr id="11" name="10 CuadroTexto"/>
          <p:cNvSpPr txBox="1"/>
          <p:nvPr/>
        </p:nvSpPr>
        <p:spPr>
          <a:xfrm>
            <a:off x="467544" y="1628800"/>
            <a:ext cx="8280920" cy="1077218"/>
          </a:xfrm>
          <a:prstGeom prst="rect">
            <a:avLst/>
          </a:prstGeom>
          <a:noFill/>
        </p:spPr>
        <p:txBody>
          <a:bodyPr wrap="square" rtlCol="0">
            <a:spAutoFit/>
          </a:bodyPr>
          <a:lstStyle/>
          <a:p>
            <a:pPr algn="ctr"/>
            <a:r>
              <a:rPr lang="es-MX" sz="3200" b="1" dirty="0" smtClean="0">
                <a:solidFill>
                  <a:srgbClr val="FF0000"/>
                </a:solidFill>
              </a:rPr>
              <a:t>GARANTÍAS PARA EL EJERCICIO DE LA DEFENSA</a:t>
            </a:r>
          </a:p>
          <a:p>
            <a:pPr algn="ctr"/>
            <a:r>
              <a:rPr lang="es-MX" sz="3200" b="1" dirty="0" smtClean="0">
                <a:solidFill>
                  <a:srgbClr val="FF0000"/>
                </a:solidFill>
              </a:rPr>
              <a:t>(Artículo 179 LJPA)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924944"/>
            <a:ext cx="8208912" cy="3139321"/>
          </a:xfrm>
          <a:prstGeom prst="rect">
            <a:avLst/>
          </a:prstGeom>
          <a:noFill/>
        </p:spPr>
        <p:txBody>
          <a:bodyPr wrap="square" rtlCol="0">
            <a:spAutoFit/>
          </a:bodyPr>
          <a:lstStyle/>
          <a:p>
            <a:pPr algn="just"/>
            <a:r>
              <a:rPr lang="es-MX" dirty="0" smtClean="0"/>
              <a:t>En los casos en que existan documentos, objetos o informes en poder de un tercero que se niega a entregarlos, que resulten necesarios para la defensa del adolescente, el Juez de Control, en vista de lo que aleguen el poseedor y la defensa, resolverá en audiencia si debe hacerse la exhibición o rendirse el informe.</a:t>
            </a:r>
          </a:p>
          <a:p>
            <a:pPr algn="just"/>
            <a:endParaRPr lang="es-MX" dirty="0" smtClean="0"/>
          </a:p>
          <a:p>
            <a:pPr algn="just"/>
            <a:r>
              <a:rPr lang="es-MX" dirty="0" smtClean="0"/>
              <a:t>Si a pesar de haberse ordenado la exhibición de aquéllos, la persona se negara a entregarlo o retardara la entrega, el Juez de Control podrá aplicar medios de apremio o decretar la entrega forzosa para efectos de asegurarlos y exhibirlos.</a:t>
            </a:r>
          </a:p>
          <a:p>
            <a:pPr algn="just"/>
            <a:endParaRPr lang="es-MX" dirty="0" smtClean="0"/>
          </a:p>
          <a:p>
            <a:pPr algn="just"/>
            <a:r>
              <a:rPr lang="es-MX" dirty="0" smtClean="0"/>
              <a:t>La orden de inspección se practicará por personal que designe el Juez de Control y se observarán en lo aplicable los requisitos previstos para el cateo en esta Ley.</a:t>
            </a:r>
            <a:endParaRPr lang="es-MX" dirty="0"/>
          </a:p>
        </p:txBody>
      </p:sp>
      <p:sp>
        <p:nvSpPr>
          <p:cNvPr id="10" name="9 CuadroTexto"/>
          <p:cNvSpPr txBox="1"/>
          <p:nvPr/>
        </p:nvSpPr>
        <p:spPr>
          <a:xfrm>
            <a:off x="467544" y="1700808"/>
            <a:ext cx="8280920" cy="1077218"/>
          </a:xfrm>
          <a:prstGeom prst="rect">
            <a:avLst/>
          </a:prstGeom>
          <a:noFill/>
        </p:spPr>
        <p:txBody>
          <a:bodyPr wrap="square" rtlCol="0">
            <a:spAutoFit/>
          </a:bodyPr>
          <a:lstStyle/>
          <a:p>
            <a:pPr algn="ctr"/>
            <a:r>
              <a:rPr lang="es-MX" sz="3200" b="1" dirty="0" smtClean="0">
                <a:solidFill>
                  <a:srgbClr val="FF0000"/>
                </a:solidFill>
              </a:rPr>
              <a:t>GARANTÍAS PARA EL EJERCICIO DE LA DEFENSA</a:t>
            </a:r>
          </a:p>
          <a:p>
            <a:pPr algn="ctr"/>
            <a:r>
              <a:rPr lang="es-MX" sz="3200" b="1" dirty="0" smtClean="0">
                <a:solidFill>
                  <a:srgbClr val="FF0000"/>
                </a:solidFill>
              </a:rPr>
              <a:t>(Artículo 179 LJPA)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QUIENES SOMOS</a:t>
            </a:r>
          </a:p>
        </p:txBody>
      </p:sp>
      <p:sp>
        <p:nvSpPr>
          <p:cNvPr id="10" name="9 CuadroTexto"/>
          <p:cNvSpPr txBox="1"/>
          <p:nvPr/>
        </p:nvSpPr>
        <p:spPr>
          <a:xfrm>
            <a:off x="539552" y="2636912"/>
            <a:ext cx="5616624" cy="4247317"/>
          </a:xfrm>
          <a:prstGeom prst="rect">
            <a:avLst/>
          </a:prstGeom>
          <a:noFill/>
        </p:spPr>
        <p:txBody>
          <a:bodyPr wrap="square" rtlCol="0">
            <a:spAutoFit/>
          </a:bodyPr>
          <a:lstStyle/>
          <a:p>
            <a:pPr algn="just"/>
            <a:r>
              <a:rPr lang="es-MX" dirty="0" smtClean="0"/>
              <a:t>El Instituto de Defensa Pública del Estado, es el órgano administrativo desconcentrado de la Consejería Jurídica, con autonomía técnica y de gestión, que está a cargo de la prestación del servicio de defensa pública en el Estado de Yucatán, en los términos de la Constitución Política del Estado, la ley y su reglamento; tiene su domicilio en la ciudad de Mérida, Yucatán y para la debida prestación de sus servicios cuenta con oficinas en cada uno de los Distritos Judiciales del Estado, a las que el Defensor General adscribirá, previo acuerdo con el Consejero Jurídico y de conformidad a la disponibilidad presupuestal, el número de Defensores Públicos, Asesores Jurídicos, Mediadores y demás personal técnico especializado necesario.</a:t>
            </a:r>
          </a:p>
          <a:p>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Logo Indepey.bmp"/>
          <p:cNvPicPr>
            <a:picLocks noChangeAspect="1"/>
          </p:cNvPicPr>
          <p:nvPr/>
        </p:nvPicPr>
        <p:blipFill>
          <a:blip r:embed="rId2" cstate="print"/>
          <a:stretch>
            <a:fillRect/>
          </a:stretch>
        </p:blipFill>
        <p:spPr>
          <a:xfrm>
            <a:off x="6441885" y="3209436"/>
            <a:ext cx="2128881" cy="216378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611560" y="3429000"/>
            <a:ext cx="7488832" cy="923330"/>
          </a:xfrm>
          <a:prstGeom prst="rect">
            <a:avLst/>
          </a:prstGeom>
          <a:noFill/>
        </p:spPr>
        <p:txBody>
          <a:bodyPr wrap="square" rtlCol="0">
            <a:spAutoFit/>
          </a:bodyPr>
          <a:lstStyle/>
          <a:p>
            <a:pPr algn="just"/>
            <a:r>
              <a:rPr lang="es-MX" b="1" dirty="0" smtClean="0"/>
              <a:t>El adolescente</a:t>
            </a:r>
            <a:r>
              <a:rPr lang="es-MX" dirty="0" smtClean="0"/>
              <a:t> sujeto a esta Ley, </a:t>
            </a:r>
            <a:r>
              <a:rPr lang="es-MX" b="1" dirty="0" smtClean="0"/>
              <a:t>gozará de los mismos derechos y garantías reconocidos a las personas mayores de dieciocho años de edad</a:t>
            </a:r>
            <a:r>
              <a:rPr lang="es-MX" dirty="0" smtClean="0"/>
              <a:t>, además de los que les correspondan por su condición especial derivada de su edad.</a:t>
            </a:r>
            <a:endParaRPr lang="es-MX" dirty="0"/>
          </a:p>
        </p:txBody>
      </p:sp>
      <p:sp>
        <p:nvSpPr>
          <p:cNvPr id="10" name="9 CuadroTexto"/>
          <p:cNvSpPr txBox="1"/>
          <p:nvPr/>
        </p:nvSpPr>
        <p:spPr>
          <a:xfrm>
            <a:off x="467544" y="1844824"/>
            <a:ext cx="8280920" cy="1077218"/>
          </a:xfrm>
          <a:prstGeom prst="rect">
            <a:avLst/>
          </a:prstGeom>
          <a:noFill/>
        </p:spPr>
        <p:txBody>
          <a:bodyPr wrap="square" rtlCol="0">
            <a:spAutoFit/>
          </a:bodyPr>
          <a:lstStyle/>
          <a:p>
            <a:pPr algn="ctr"/>
            <a:r>
              <a:rPr lang="es-MX" sz="3200" b="1" dirty="0" smtClean="0">
                <a:solidFill>
                  <a:srgbClr val="FF0000"/>
                </a:solidFill>
              </a:rPr>
              <a:t>DERECHOS FUNDAMENTALES DEL ADOLESCENTE (Artículo 10 de la LJPA)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3508653"/>
          </a:xfrm>
          <a:prstGeom prst="rect">
            <a:avLst/>
          </a:prstGeom>
          <a:noFill/>
        </p:spPr>
        <p:txBody>
          <a:bodyPr wrap="square" rtlCol="0">
            <a:spAutoFit/>
          </a:bodyPr>
          <a:lstStyle/>
          <a:p>
            <a:pPr algn="just"/>
            <a:r>
              <a:rPr lang="es-MX" b="1" dirty="0" smtClean="0"/>
              <a:t>I. </a:t>
            </a:r>
            <a:r>
              <a:rPr lang="es-MX" dirty="0" smtClean="0"/>
              <a:t>Conocer los hechos que se le imputan, los derechos que le asisten y, de ser el caso, el motivo de su privación de libertad, así como la autoridad judicial que la ordenó, exhibiéndole, según corresponda, la orden emitida en su contra;</a:t>
            </a:r>
            <a:endParaRPr lang="es-MX" sz="800" dirty="0" smtClean="0"/>
          </a:p>
          <a:p>
            <a:pPr algn="just"/>
            <a:r>
              <a:rPr lang="es-ES_tradnl" sz="800" dirty="0" smtClean="0"/>
              <a:t> </a:t>
            </a:r>
            <a:endParaRPr lang="es-MX" sz="800" dirty="0" smtClean="0"/>
          </a:p>
          <a:p>
            <a:pPr algn="just"/>
            <a:r>
              <a:rPr lang="es-MX" b="1" dirty="0" smtClean="0"/>
              <a:t>II. </a:t>
            </a:r>
            <a:r>
              <a:rPr lang="es-MX" dirty="0" smtClean="0"/>
              <a:t>Ser tratado con el respeto debido a la dignidad inherente al ser humano; quedando prohibida, en consecuencia, cualquier violación a sus derechos humanos, como la tortura, el maltrato, la incomunicación, la coacción psicológica o cualquier otra acción u omisión que atente contra su dignidad o su integridad personal física o mental;</a:t>
            </a:r>
            <a:endParaRPr lang="es-MX" sz="800" dirty="0" smtClean="0"/>
          </a:p>
          <a:p>
            <a:pPr algn="just"/>
            <a:r>
              <a:rPr lang="es-MX" sz="800" dirty="0" smtClean="0"/>
              <a:t> </a:t>
            </a:r>
          </a:p>
          <a:p>
            <a:pPr algn="just"/>
            <a:r>
              <a:rPr lang="es-MX" b="1" dirty="0" smtClean="0"/>
              <a:t>III. </a:t>
            </a:r>
            <a:r>
              <a:rPr lang="es-MX" dirty="0" smtClean="0"/>
              <a:t>Ser juzgado por instituciones, órganos jurisdiccionales y autoridades especializados en materia de justicia para adolescentes;</a:t>
            </a:r>
            <a:endParaRPr lang="es-MX" sz="800" dirty="0" smtClean="0"/>
          </a:p>
          <a:p>
            <a:pPr algn="just"/>
            <a:r>
              <a:rPr lang="es-MX" sz="800" dirty="0" smtClean="0"/>
              <a:t> </a:t>
            </a:r>
          </a:p>
          <a:p>
            <a:pPr algn="just"/>
            <a:r>
              <a:rPr lang="es-MX" b="1" dirty="0" smtClean="0"/>
              <a:t>IV. </a:t>
            </a:r>
            <a:r>
              <a:rPr lang="es-MX" dirty="0" smtClean="0"/>
              <a:t>Se observen las garantías del debido proceso legal, desde el inicio de la investigación hasta la aplicación de la medida correspondiente;</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3785652"/>
          </a:xfrm>
          <a:prstGeom prst="rect">
            <a:avLst/>
          </a:prstGeom>
          <a:noFill/>
        </p:spPr>
        <p:txBody>
          <a:bodyPr wrap="square" rtlCol="0">
            <a:spAutoFit/>
          </a:bodyPr>
          <a:lstStyle/>
          <a:p>
            <a:pPr algn="just"/>
            <a:r>
              <a:rPr lang="es-MX" b="1" dirty="0" smtClean="0"/>
              <a:t>V. </a:t>
            </a:r>
            <a:r>
              <a:rPr lang="es-MX" dirty="0" smtClean="0"/>
              <a:t>Independencia entre las autoridades que efectúen la acción de remisión, las que dicten las medidas y quienes las ejecuten;</a:t>
            </a:r>
          </a:p>
          <a:p>
            <a:pPr algn="just"/>
            <a:endParaRPr lang="es-MX" sz="800" dirty="0" smtClean="0"/>
          </a:p>
          <a:p>
            <a:pPr algn="just"/>
            <a:r>
              <a:rPr lang="es-MX" b="1" dirty="0" smtClean="0"/>
              <a:t>VI. </a:t>
            </a:r>
            <a:r>
              <a:rPr lang="es-MX" dirty="0" smtClean="0"/>
              <a:t>Se le respete en todo momento, el derecho a la igualdad ante la Ley y a no ser discriminado por motivos de origen étnico, género, preferencia sexual, condición social o económica, religión, idioma, lengua, dialecto, nacionalidad, prácticas o creencias culturales, capacidades especiales, grado de inadaptación social, naturaleza y gravedad de la conducta, o cualquier otro supuesto semejante durante la investigación, el trámite del proceso y la ejecución de las medidas;</a:t>
            </a:r>
          </a:p>
          <a:p>
            <a:pPr algn="just"/>
            <a:endParaRPr lang="es-MX" sz="800" b="1" dirty="0" smtClean="0"/>
          </a:p>
          <a:p>
            <a:pPr algn="just"/>
            <a:r>
              <a:rPr lang="es-MX" b="1" dirty="0" smtClean="0"/>
              <a:t>VII. </a:t>
            </a:r>
            <a:r>
              <a:rPr lang="es-MX" dirty="0" smtClean="0"/>
              <a:t>Tener un proceso justo, reservado, sin demora, expedito y gratuito ante un Juez competente especializado;</a:t>
            </a:r>
            <a:endParaRPr lang="es-MX" sz="800" dirty="0" smtClean="0"/>
          </a:p>
          <a:p>
            <a:pPr algn="just"/>
            <a:r>
              <a:rPr lang="es-MX" sz="800" dirty="0" smtClean="0"/>
              <a:t> </a:t>
            </a:r>
          </a:p>
          <a:p>
            <a:pPr algn="just"/>
            <a:r>
              <a:rPr lang="es-MX" b="1" dirty="0" smtClean="0"/>
              <a:t>VIII. </a:t>
            </a:r>
            <a:r>
              <a:rPr lang="es-MX" dirty="0" smtClean="0"/>
              <a:t>Se emitan las resoluciones por el Juez competente de manera fundada, motivada, pronta, completa e imparcial;</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204864"/>
            <a:ext cx="8496944" cy="4770537"/>
          </a:xfrm>
          <a:prstGeom prst="rect">
            <a:avLst/>
          </a:prstGeom>
          <a:noFill/>
        </p:spPr>
        <p:txBody>
          <a:bodyPr wrap="square" rtlCol="0">
            <a:spAutoFit/>
          </a:bodyPr>
          <a:lstStyle/>
          <a:p>
            <a:pPr algn="just"/>
            <a:r>
              <a:rPr lang="es-MX" b="1" dirty="0" smtClean="0"/>
              <a:t>IX. </a:t>
            </a:r>
            <a:r>
              <a:rPr lang="es-MX" dirty="0" smtClean="0"/>
              <a:t>Ser asistido por un defensor y comunicarse con él en todas las etapas del procedimiento; para el caso de que no cuente con defensor, la autoridad le nombrará un defensor público especializado;</a:t>
            </a:r>
            <a:endParaRPr lang="es-MX" sz="800" dirty="0" smtClean="0"/>
          </a:p>
          <a:p>
            <a:pPr algn="just"/>
            <a:r>
              <a:rPr lang="es-MX" sz="800" dirty="0" smtClean="0"/>
              <a:t> </a:t>
            </a:r>
          </a:p>
          <a:p>
            <a:pPr algn="just"/>
            <a:r>
              <a:rPr lang="es-MX" b="1" dirty="0" smtClean="0"/>
              <a:t>X. </a:t>
            </a:r>
            <a:r>
              <a:rPr lang="es-MX" dirty="0" smtClean="0"/>
              <a:t>No ser privado ilegalmente de su libertad, ni ser limitado en el ejercicio de sus derechos más allá de los fines, alcances y contenidos de cada una de las medidas que se le deban aplicar, de conformidad a esta Ley;</a:t>
            </a:r>
            <a:endParaRPr lang="es-MX" sz="800" dirty="0" smtClean="0"/>
          </a:p>
          <a:p>
            <a:pPr algn="just"/>
            <a:r>
              <a:rPr lang="es-MX" sz="800" dirty="0" smtClean="0"/>
              <a:t> </a:t>
            </a:r>
          </a:p>
          <a:p>
            <a:pPr algn="just"/>
            <a:r>
              <a:rPr lang="es-MX" b="1" dirty="0" smtClean="0"/>
              <a:t>XI. </a:t>
            </a:r>
            <a:r>
              <a:rPr lang="es-MX" dirty="0" smtClean="0"/>
              <a:t>Ser informado de las principales garantías y derechos que tiene durante la investigación, el proceso y la aplicación de las medidas, así como del nombre de la persona que formule la denuncia o querella de la conducta tipificada como delito que se le atribuya;</a:t>
            </a:r>
            <a:endParaRPr lang="es-MX" sz="800" dirty="0" smtClean="0"/>
          </a:p>
          <a:p>
            <a:pPr algn="just"/>
            <a:r>
              <a:rPr lang="es-MX" sz="800" dirty="0" smtClean="0"/>
              <a:t> </a:t>
            </a:r>
          </a:p>
          <a:p>
            <a:pPr algn="just"/>
            <a:r>
              <a:rPr lang="es-MX" b="1" dirty="0" smtClean="0"/>
              <a:t>XII. </a:t>
            </a:r>
            <a:r>
              <a:rPr lang="es-MX" dirty="0" smtClean="0"/>
              <a:t>A la presencia, cuando lo solicite, de sus progenitores, tutores o quienes ejerzan la patria potestad o la custodia; así como, mantener comunicación directa y permanente con ellos sin alterar la disciplina de las diligencias. La autoridad competente podrá limitar esa presencia si existen motivos para presumir que resulta perjudicial para el adolescente;</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204864"/>
            <a:ext cx="8352928" cy="4185761"/>
          </a:xfrm>
          <a:prstGeom prst="rect">
            <a:avLst/>
          </a:prstGeom>
          <a:noFill/>
        </p:spPr>
        <p:txBody>
          <a:bodyPr wrap="square" rtlCol="0">
            <a:spAutoFit/>
          </a:bodyPr>
          <a:lstStyle/>
          <a:p>
            <a:pPr algn="just"/>
            <a:r>
              <a:rPr lang="es-MX" b="1" dirty="0" smtClean="0"/>
              <a:t>XIII. </a:t>
            </a:r>
            <a:r>
              <a:rPr lang="es-MX" dirty="0" smtClean="0"/>
              <a:t>A declarar o no, si así lo desea, en este último caso no será obligado a declarar;</a:t>
            </a:r>
            <a:endParaRPr lang="es-MX" sz="800" dirty="0" smtClean="0"/>
          </a:p>
          <a:p>
            <a:pPr algn="just"/>
            <a:r>
              <a:rPr lang="es-MX" sz="800" dirty="0" smtClean="0"/>
              <a:t> </a:t>
            </a:r>
          </a:p>
          <a:p>
            <a:pPr algn="just"/>
            <a:r>
              <a:rPr lang="es-MX" b="1" dirty="0" smtClean="0"/>
              <a:t>XIV. </a:t>
            </a:r>
            <a:r>
              <a:rPr lang="es-MX" dirty="0" smtClean="0"/>
              <a:t>Ser asistido por un traductor o intérprete cuando no hable o entienda el idioma español. En caso de ser sordo o mudo, o ambos, se le interrogará por medio de intérprete o traductor; sí sabe leer y escribir, se le podrá interrogar por escrito;</a:t>
            </a:r>
            <a:endParaRPr lang="es-MX" sz="800" dirty="0" smtClean="0"/>
          </a:p>
          <a:p>
            <a:pPr algn="just"/>
            <a:r>
              <a:rPr lang="es-MX" sz="800" dirty="0" smtClean="0"/>
              <a:t> </a:t>
            </a:r>
          </a:p>
          <a:p>
            <a:pPr algn="just"/>
            <a:r>
              <a:rPr lang="es-MX" b="1" dirty="0" smtClean="0"/>
              <a:t>XV. </a:t>
            </a:r>
            <a:r>
              <a:rPr lang="es-MX" dirty="0" smtClean="0"/>
              <a:t>No ser juzgado más de una vez por la misma conducta;</a:t>
            </a:r>
            <a:endParaRPr lang="es-MX" sz="800" dirty="0" smtClean="0"/>
          </a:p>
          <a:p>
            <a:pPr algn="just"/>
            <a:r>
              <a:rPr lang="es-MX" sz="800" dirty="0" smtClean="0"/>
              <a:t> </a:t>
            </a:r>
          </a:p>
          <a:p>
            <a:pPr algn="just"/>
            <a:r>
              <a:rPr lang="es-MX" b="1" dirty="0" smtClean="0"/>
              <a:t>XVI. </a:t>
            </a:r>
            <a:r>
              <a:rPr lang="es-MX" dirty="0" smtClean="0"/>
              <a:t>Que las limitaciones o restricciones a sus derechos, sean ordenadas por la autoridad competente conforme a esta Ley;</a:t>
            </a:r>
          </a:p>
          <a:p>
            <a:pPr algn="just"/>
            <a:endParaRPr lang="es-MX" sz="800" dirty="0" smtClean="0"/>
          </a:p>
          <a:p>
            <a:pPr algn="just"/>
            <a:r>
              <a:rPr lang="es-MX" b="1" dirty="0" smtClean="0"/>
              <a:t>XVII. </a:t>
            </a:r>
            <a:r>
              <a:rPr lang="es-MX" dirty="0" smtClean="0"/>
              <a:t>Recibir información clara, accesible y precisa de la autoridad competente, personalmente o a través de su defensor, progenitores, tutores, o quienes ejerzan la patria potestad o la custodia, sobre el significado de cada una de las actuaciones de la investigación y del proceso que se desarrollen en su presencia al igual que, de la ejecución de las medidas, de su contenido, alcances y razones, de tal forma que el adolescente las comprenda;</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204864"/>
            <a:ext cx="8352928" cy="4462760"/>
          </a:xfrm>
          <a:prstGeom prst="rect">
            <a:avLst/>
          </a:prstGeom>
          <a:noFill/>
        </p:spPr>
        <p:txBody>
          <a:bodyPr wrap="square" rtlCol="0">
            <a:spAutoFit/>
          </a:bodyPr>
          <a:lstStyle/>
          <a:p>
            <a:pPr algn="just"/>
            <a:r>
              <a:rPr lang="es-MX" b="1" dirty="0" smtClean="0"/>
              <a:t>XVIII. </a:t>
            </a:r>
            <a:r>
              <a:rPr lang="es-MX" dirty="0" smtClean="0"/>
              <a:t>Se apliquen en su favor, las causas de exclusión previstas en esta Ley y demás leyes supletorias;</a:t>
            </a:r>
            <a:endParaRPr lang="es-MX" sz="800" dirty="0" smtClean="0"/>
          </a:p>
          <a:p>
            <a:pPr algn="just"/>
            <a:r>
              <a:rPr lang="es-MX" sz="800" dirty="0" smtClean="0"/>
              <a:t> </a:t>
            </a:r>
          </a:p>
          <a:p>
            <a:pPr algn="just"/>
            <a:r>
              <a:rPr lang="es-MX" b="1" dirty="0" smtClean="0"/>
              <a:t>XIX. </a:t>
            </a:r>
            <a:r>
              <a:rPr lang="es-MX" dirty="0" smtClean="0"/>
              <a:t>No se aplique medida alguna si no existe resolución judicial que la ordene;</a:t>
            </a:r>
            <a:endParaRPr lang="es-MX" sz="800" dirty="0" smtClean="0"/>
          </a:p>
          <a:p>
            <a:pPr algn="just"/>
            <a:r>
              <a:rPr lang="es-MX" sz="800" dirty="0" smtClean="0"/>
              <a:t> </a:t>
            </a:r>
          </a:p>
          <a:p>
            <a:pPr algn="just"/>
            <a:r>
              <a:rPr lang="es-MX" b="1" dirty="0" smtClean="0"/>
              <a:t>XX. </a:t>
            </a:r>
            <a:r>
              <a:rPr lang="es-MX" dirty="0" smtClean="0"/>
              <a:t>Se presuma su inocencia, hasta en tanto no se compruebe que fue autor o partícipe de una conducta tipificada como delito;</a:t>
            </a:r>
            <a:endParaRPr lang="es-MX" sz="800" dirty="0" smtClean="0"/>
          </a:p>
          <a:p>
            <a:pPr algn="just"/>
            <a:r>
              <a:rPr lang="es-MX" sz="800" dirty="0" smtClean="0"/>
              <a:t> </a:t>
            </a:r>
          </a:p>
          <a:p>
            <a:pPr algn="just"/>
            <a:r>
              <a:rPr lang="es-MX" b="1" dirty="0" smtClean="0"/>
              <a:t>XXI. </a:t>
            </a:r>
            <a:r>
              <a:rPr lang="es-MX" dirty="0" smtClean="0"/>
              <a:t>Se opte por la Ley más favorable para sus derechos fundamentales, cuando resulten aplicables dos o más leyes o normas respecto de la misma conducta;</a:t>
            </a:r>
            <a:endParaRPr lang="es-MX" sz="800" dirty="0" smtClean="0"/>
          </a:p>
          <a:p>
            <a:pPr algn="just"/>
            <a:r>
              <a:rPr lang="es-MX" sz="800" dirty="0" smtClean="0"/>
              <a:t> </a:t>
            </a:r>
          </a:p>
          <a:p>
            <a:pPr algn="just"/>
            <a:r>
              <a:rPr lang="es-MX" b="1" dirty="0" smtClean="0"/>
              <a:t>XXII. </a:t>
            </a:r>
            <a:r>
              <a:rPr lang="es-MX" dirty="0" smtClean="0"/>
              <a:t>Se respete su intimidad, privacidad personal, familiar y en consecuencia, se prohíbe la publicación de cualquier dato que directa o indirectamente posibilite la divulgación de su identidad;</a:t>
            </a:r>
            <a:endParaRPr lang="es-MX" sz="800" dirty="0" smtClean="0"/>
          </a:p>
          <a:p>
            <a:pPr algn="just"/>
            <a:r>
              <a:rPr lang="es-MX" sz="800" dirty="0" smtClean="0"/>
              <a:t> </a:t>
            </a:r>
          </a:p>
          <a:p>
            <a:pPr algn="just"/>
            <a:r>
              <a:rPr lang="es-MX" b="1" dirty="0" smtClean="0"/>
              <a:t>XXIII. </a:t>
            </a:r>
            <a:r>
              <a:rPr lang="es-MX" dirty="0" smtClean="0"/>
              <a:t>No contravengan el principio de confidencialidad y privacidad del adolescente y su familia, cuando las autoridades brinden información sobre estadísticas procedimentales o judiciales;</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348880"/>
            <a:ext cx="8352928" cy="3108543"/>
          </a:xfrm>
          <a:prstGeom prst="rect">
            <a:avLst/>
          </a:prstGeom>
          <a:noFill/>
        </p:spPr>
        <p:txBody>
          <a:bodyPr wrap="square" rtlCol="0">
            <a:spAutoFit/>
          </a:bodyPr>
          <a:lstStyle/>
          <a:p>
            <a:pPr algn="just"/>
            <a:r>
              <a:rPr lang="es-MX" b="1" dirty="0" smtClean="0"/>
              <a:t>XXIV. </a:t>
            </a:r>
            <a:r>
              <a:rPr lang="es-MX" dirty="0" smtClean="0"/>
              <a:t>Ser oído, aportar pruebas, interrogar y contrainterrogar a los testigos y presentar los argumentos necesarios para su defensa y rebatir cuanto le sea contrario, por sí mismo o por conducto de su defensor ante el Ministerio Público, ante los órganos jurisdiccionales especializados y, en su caso, ante la autoridad que ejecute las medidas;</a:t>
            </a:r>
            <a:endParaRPr lang="es-MX" sz="800" dirty="0" smtClean="0"/>
          </a:p>
          <a:p>
            <a:pPr algn="just"/>
            <a:r>
              <a:rPr lang="es-MX" sz="800" dirty="0" smtClean="0"/>
              <a:t> </a:t>
            </a:r>
          </a:p>
          <a:p>
            <a:pPr algn="just"/>
            <a:r>
              <a:rPr lang="es-MX" b="1" dirty="0" smtClean="0"/>
              <a:t>XXV. </a:t>
            </a:r>
            <a:r>
              <a:rPr lang="es-MX" dirty="0" smtClean="0"/>
              <a:t>No ser juzgado en su ausencia; </a:t>
            </a:r>
            <a:endParaRPr lang="es-MX" sz="800" dirty="0" smtClean="0"/>
          </a:p>
          <a:p>
            <a:pPr algn="just"/>
            <a:r>
              <a:rPr lang="es-MX" sz="800" dirty="0" smtClean="0"/>
              <a:t> </a:t>
            </a:r>
          </a:p>
          <a:p>
            <a:pPr algn="just"/>
            <a:r>
              <a:rPr lang="es-MX" b="1" dirty="0" smtClean="0"/>
              <a:t>XXVI. </a:t>
            </a:r>
            <a:r>
              <a:rPr lang="es-MX" dirty="0" smtClean="0"/>
              <a:t>No ser ingresado preventiva o definitivamente en el Centro Especializado en la Aplicación de Medidas para Adolescentes, salvo como medida excepcional, por el menor tiempo posible y, mediante orden escrita de autoridad judicial competente, la cual sólo podrá aplicarse a los adolescentes de entre catorce años cumplidos y menos de dieciocho años de edad;</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348880"/>
            <a:ext cx="8352928" cy="3108543"/>
          </a:xfrm>
          <a:prstGeom prst="rect">
            <a:avLst/>
          </a:prstGeom>
          <a:noFill/>
        </p:spPr>
        <p:txBody>
          <a:bodyPr wrap="square" rtlCol="0">
            <a:spAutoFit/>
          </a:bodyPr>
          <a:lstStyle/>
          <a:p>
            <a:pPr algn="just"/>
            <a:r>
              <a:rPr lang="es-MX" b="1" dirty="0" smtClean="0"/>
              <a:t>XXVII. </a:t>
            </a:r>
            <a:r>
              <a:rPr lang="es-MX" dirty="0" smtClean="0"/>
              <a:t>Que cuando esté sujeto a detención preventiva o cumpliendo medidas de tratamiento en su modalidad interna, se encuentre en el Centro Especializado en la Aplicación de Medidas para Adolescentes, y en una sección conforme a su género. Para el caso de internamiento preventivo, se procurará que permanezca en un sitio distinto al del tratamiento;</a:t>
            </a:r>
            <a:endParaRPr lang="es-MX" sz="800" dirty="0" smtClean="0"/>
          </a:p>
          <a:p>
            <a:pPr algn="just"/>
            <a:r>
              <a:rPr lang="es-MX" sz="800" dirty="0" smtClean="0"/>
              <a:t> </a:t>
            </a:r>
          </a:p>
          <a:p>
            <a:pPr algn="just"/>
            <a:r>
              <a:rPr lang="es-MX" b="1" dirty="0" smtClean="0"/>
              <a:t>XXVIII. </a:t>
            </a:r>
            <a:r>
              <a:rPr lang="es-MX" dirty="0" smtClean="0"/>
              <a:t>Ser examinado inmediatamente por un médico, cuando esté a disposición o bajo custodia de cualquier autoridad. La atención deberá estar a cargo de un facultativo del mismo sexo que el adolescente;</a:t>
            </a:r>
            <a:endParaRPr lang="es-MX" sz="800" dirty="0" smtClean="0"/>
          </a:p>
          <a:p>
            <a:pPr algn="just"/>
            <a:r>
              <a:rPr lang="es-MX" sz="800" dirty="0" smtClean="0"/>
              <a:t> </a:t>
            </a:r>
          </a:p>
          <a:p>
            <a:pPr algn="just"/>
            <a:r>
              <a:rPr lang="es-MX" b="1" dirty="0" smtClean="0"/>
              <a:t>XXIX. </a:t>
            </a:r>
            <a:r>
              <a:rPr lang="es-MX" dirty="0" smtClean="0"/>
              <a:t>Las medidas que se le apliquen, serán racional y proporcionalmente acordes con la conducta cometida y a sus condiciones personales;</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348880"/>
            <a:ext cx="8352928" cy="3200876"/>
          </a:xfrm>
          <a:prstGeom prst="rect">
            <a:avLst/>
          </a:prstGeom>
          <a:noFill/>
        </p:spPr>
        <p:txBody>
          <a:bodyPr wrap="square" rtlCol="0">
            <a:spAutoFit/>
          </a:bodyPr>
          <a:lstStyle/>
          <a:p>
            <a:pPr algn="just"/>
            <a:r>
              <a:rPr lang="es-MX" b="1" dirty="0" smtClean="0"/>
              <a:t>XXX. </a:t>
            </a:r>
            <a:r>
              <a:rPr lang="es-MX" dirty="0" smtClean="0"/>
              <a:t>No se le apliquen en ningún caso, medidas indeterminadas;</a:t>
            </a:r>
            <a:endParaRPr lang="es-MX" sz="800" dirty="0" smtClean="0"/>
          </a:p>
          <a:p>
            <a:pPr algn="just"/>
            <a:r>
              <a:rPr lang="es-MX" sz="800" dirty="0" smtClean="0"/>
              <a:t> </a:t>
            </a:r>
          </a:p>
          <a:p>
            <a:pPr algn="just"/>
            <a:r>
              <a:rPr lang="es-MX" b="1" dirty="0" smtClean="0"/>
              <a:t>XXXI. </a:t>
            </a:r>
            <a:r>
              <a:rPr lang="es-MX" dirty="0" smtClean="0"/>
              <a:t>Se procure la aplicación de formas alternativas de justicia, cuando resulte procedente;</a:t>
            </a:r>
            <a:endParaRPr lang="es-MX" sz="800" dirty="0" smtClean="0"/>
          </a:p>
          <a:p>
            <a:pPr algn="just"/>
            <a:r>
              <a:rPr lang="es-MX" sz="800" dirty="0" smtClean="0"/>
              <a:t> </a:t>
            </a:r>
          </a:p>
          <a:p>
            <a:pPr algn="just"/>
            <a:r>
              <a:rPr lang="es-MX" b="1" dirty="0" smtClean="0"/>
              <a:t>XXXII. </a:t>
            </a:r>
            <a:r>
              <a:rPr lang="es-MX" dirty="0" smtClean="0"/>
              <a:t>Impugnar las resoluciones;</a:t>
            </a:r>
            <a:endParaRPr lang="es-MX" sz="800" dirty="0" smtClean="0"/>
          </a:p>
          <a:p>
            <a:pPr algn="just"/>
            <a:r>
              <a:rPr lang="es-MX" sz="800" dirty="0" smtClean="0"/>
              <a:t> </a:t>
            </a:r>
          </a:p>
          <a:p>
            <a:pPr algn="just"/>
            <a:r>
              <a:rPr lang="es-MX" b="1" dirty="0" smtClean="0"/>
              <a:t>XXXIII. </a:t>
            </a:r>
            <a:r>
              <a:rPr lang="es-MX" dirty="0" smtClean="0"/>
              <a:t>La seguridad de su integridad personal durante el internamiento, sea prestada por personal de su mismo sexo;</a:t>
            </a:r>
            <a:endParaRPr lang="es-MX" sz="800" dirty="0" smtClean="0"/>
          </a:p>
          <a:p>
            <a:pPr algn="just"/>
            <a:r>
              <a:rPr lang="es-MX" sz="800" dirty="0" smtClean="0"/>
              <a:t> </a:t>
            </a:r>
          </a:p>
          <a:p>
            <a:pPr algn="just"/>
            <a:r>
              <a:rPr lang="es-MX" b="1" dirty="0" smtClean="0"/>
              <a:t>XXXIV. </a:t>
            </a:r>
            <a:r>
              <a:rPr lang="es-MX" dirty="0" smtClean="0"/>
              <a:t>En toda medida de internamiento determinada por la autoridad judicial, se computará el término a partir de la detención del adolescente, y</a:t>
            </a:r>
            <a:endParaRPr lang="es-MX" sz="800" dirty="0" smtClean="0"/>
          </a:p>
          <a:p>
            <a:pPr algn="just"/>
            <a:r>
              <a:rPr lang="es-MX" sz="800" dirty="0" smtClean="0"/>
              <a:t> </a:t>
            </a:r>
          </a:p>
          <a:p>
            <a:pPr algn="just"/>
            <a:r>
              <a:rPr lang="es-MX" b="1" dirty="0" smtClean="0"/>
              <a:t>XXXV. </a:t>
            </a:r>
            <a:r>
              <a:rPr lang="es-MX" dirty="0" smtClean="0"/>
              <a:t>Demás consignadas en otros ordenamientos e instrumentos internacionales.</a:t>
            </a:r>
            <a:endParaRPr lang="es-MX" dirty="0"/>
          </a:p>
        </p:txBody>
      </p:sp>
      <p:sp>
        <p:nvSpPr>
          <p:cNvPr id="10" name="9 CuadroTexto"/>
          <p:cNvSpPr txBox="1"/>
          <p:nvPr/>
        </p:nvSpPr>
        <p:spPr>
          <a:xfrm>
            <a:off x="467544" y="1700808"/>
            <a:ext cx="8280920" cy="584775"/>
          </a:xfrm>
          <a:prstGeom prst="rect">
            <a:avLst/>
          </a:prstGeom>
          <a:noFill/>
        </p:spPr>
        <p:txBody>
          <a:bodyPr wrap="square" rtlCol="0">
            <a:spAutoFit/>
          </a:bodyPr>
          <a:lstStyle/>
          <a:p>
            <a:pPr algn="ctr"/>
            <a:r>
              <a:rPr lang="es-MX" sz="3200" b="1" dirty="0" smtClean="0">
                <a:solidFill>
                  <a:srgbClr val="FF0000"/>
                </a:solidFill>
              </a:rPr>
              <a:t>DERECHOS DE LOS ADOLESCENTES (Art. 10)</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3284984"/>
            <a:ext cx="8352928" cy="3662541"/>
          </a:xfrm>
          <a:prstGeom prst="rect">
            <a:avLst/>
          </a:prstGeom>
          <a:noFill/>
        </p:spPr>
        <p:txBody>
          <a:bodyPr wrap="square" rtlCol="0">
            <a:spAutoFit/>
          </a:bodyPr>
          <a:lstStyle/>
          <a:p>
            <a:pPr algn="just"/>
            <a:r>
              <a:rPr lang="es-MX" b="1" dirty="0" smtClean="0"/>
              <a:t>I. A que se presuma su inocencia</a:t>
            </a:r>
            <a:r>
              <a:rPr lang="es-MX" dirty="0" smtClean="0"/>
              <a:t> mientras no se declare su responsabilidad mediante sentencia emitida por el juez de la causa;</a:t>
            </a:r>
          </a:p>
          <a:p>
            <a:pPr marL="400050" indent="-400050" algn="just"/>
            <a:endParaRPr lang="es-MX" sz="800" dirty="0" smtClean="0"/>
          </a:p>
          <a:p>
            <a:pPr algn="just"/>
            <a:r>
              <a:rPr lang="es-MX" b="1" dirty="0" smtClean="0"/>
              <a:t>II. A declarar o a guardar silencio</a:t>
            </a:r>
            <a:r>
              <a:rPr lang="es-MX" dirty="0" smtClean="0"/>
              <a:t>. Desde el momento de su detención se le harán saber los motivos de la misma y su derecho a guardar silencio, el cual no podrá ser utilizado en su perjuicio. Queda prohibida y será sancionada por la ley penal, toda incomunicación, intimidación o tortura. </a:t>
            </a:r>
            <a:r>
              <a:rPr lang="es-MX" b="1" u="sng" dirty="0" smtClean="0"/>
              <a:t>La confesión rendida sin la asistencia del defensor carecerá de todo valor probatorio</a:t>
            </a:r>
            <a:r>
              <a:rPr lang="es-MX" dirty="0" smtClean="0"/>
              <a:t>;</a:t>
            </a:r>
          </a:p>
          <a:p>
            <a:pPr algn="just"/>
            <a:endParaRPr lang="es-MX" sz="800" dirty="0" smtClean="0"/>
          </a:p>
          <a:p>
            <a:pPr algn="just"/>
            <a:r>
              <a:rPr lang="es-MX" b="1" dirty="0" smtClean="0"/>
              <a:t>III. </a:t>
            </a:r>
            <a:r>
              <a:rPr lang="es-MX" dirty="0" smtClean="0"/>
              <a:t>A que se le informe, tanto en el momento de su detención como en su comparecencia ante el Ministerio Público o el juez, los hechos que se le imputan y los derechos que le asisten. Tratándose de delincuencia organizada, la autoridad judicial podrá autorizar que se mantenga en reserva el nombre y datos del acusador.</a:t>
            </a:r>
          </a:p>
          <a:p>
            <a:pPr algn="just"/>
            <a:endParaRPr lang="es-MX" dirty="0"/>
          </a:p>
        </p:txBody>
      </p:sp>
      <p:sp>
        <p:nvSpPr>
          <p:cNvPr id="10" name="9 CuadroTexto"/>
          <p:cNvSpPr txBox="1"/>
          <p:nvPr/>
        </p:nvSpPr>
        <p:spPr>
          <a:xfrm>
            <a:off x="467544" y="1700808"/>
            <a:ext cx="8280920" cy="1569660"/>
          </a:xfrm>
          <a:prstGeom prst="rect">
            <a:avLst/>
          </a:prstGeom>
          <a:noFill/>
        </p:spPr>
        <p:txBody>
          <a:bodyPr wrap="square" rtlCol="0">
            <a:spAutoFit/>
          </a:bodyPr>
          <a:lstStyle/>
          <a:p>
            <a:pPr algn="ctr"/>
            <a:r>
              <a:rPr lang="es-MX" sz="3200" b="1" dirty="0" smtClean="0">
                <a:solidFill>
                  <a:srgbClr val="FF0000"/>
                </a:solidFill>
              </a:rPr>
              <a:t>DERECHOS DE LOS ADOLESCENTES (Artículo 20 Apartado B de la Constitución Política de los Estados Unidos Mexicanos)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QUIENES SOMOS</a:t>
            </a:r>
          </a:p>
        </p:txBody>
      </p:sp>
      <p:sp>
        <p:nvSpPr>
          <p:cNvPr id="10" name="9 CuadroTexto"/>
          <p:cNvSpPr txBox="1"/>
          <p:nvPr/>
        </p:nvSpPr>
        <p:spPr>
          <a:xfrm>
            <a:off x="467544" y="3068960"/>
            <a:ext cx="5616624" cy="2215991"/>
          </a:xfrm>
          <a:prstGeom prst="rect">
            <a:avLst/>
          </a:prstGeom>
          <a:noFill/>
        </p:spPr>
        <p:txBody>
          <a:bodyPr wrap="square" rtlCol="0">
            <a:spAutoFit/>
          </a:bodyPr>
          <a:lstStyle/>
          <a:p>
            <a:pPr algn="just"/>
            <a:r>
              <a:rPr lang="es-MX" sz="2000" dirty="0" smtClean="0"/>
              <a:t>La Ley del Instituto de Defensa Pública del Estado de Yucatán, se crea en el decreto 339 publicada el 5 de noviembre de 2010 y en cuyo decreto en su transitorio primero entro en vigor el primero de marzo de 2011.</a:t>
            </a:r>
          </a:p>
          <a:p>
            <a:pPr algn="just"/>
            <a:endParaRPr lang="es-MX" sz="2000" dirty="0" smtClean="0"/>
          </a:p>
          <a:p>
            <a:pPr algn="just"/>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Logo Indepey.bmp"/>
          <p:cNvPicPr>
            <a:picLocks noChangeAspect="1"/>
          </p:cNvPicPr>
          <p:nvPr/>
        </p:nvPicPr>
        <p:blipFill>
          <a:blip r:embed="rId2" cstate="print"/>
          <a:stretch>
            <a:fillRect/>
          </a:stretch>
        </p:blipFill>
        <p:spPr>
          <a:xfrm>
            <a:off x="6441885" y="3209436"/>
            <a:ext cx="2128881" cy="216378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3284984"/>
            <a:ext cx="8352928" cy="2708434"/>
          </a:xfrm>
          <a:prstGeom prst="rect">
            <a:avLst/>
          </a:prstGeom>
          <a:noFill/>
        </p:spPr>
        <p:txBody>
          <a:bodyPr wrap="square" rtlCol="0">
            <a:spAutoFit/>
          </a:bodyPr>
          <a:lstStyle/>
          <a:p>
            <a:pPr algn="just"/>
            <a:r>
              <a:rPr lang="es-MX" b="1" dirty="0" smtClean="0"/>
              <a:t>IV. Se le recibirán los testigos y demás pruebas pertinentes que ofrezca</a:t>
            </a:r>
            <a:r>
              <a:rPr lang="es-MX" dirty="0" smtClean="0"/>
              <a:t>, concediéndosele el tiempo que la ley estime necesario al efecto y auxiliándosele para obtener la comparecencia de las personas cuyo testimonio solicite, en los términos que señale la ley;</a:t>
            </a:r>
          </a:p>
          <a:p>
            <a:pPr algn="just"/>
            <a:endParaRPr lang="es-MX" sz="800" dirty="0" smtClean="0"/>
          </a:p>
          <a:p>
            <a:pPr algn="just"/>
            <a:r>
              <a:rPr lang="es-MX" b="1" dirty="0" smtClean="0"/>
              <a:t>V. Será juzgado en audiencia pública por un juez o tribunal.</a:t>
            </a:r>
            <a:r>
              <a:rPr lang="es-MX" dirty="0" smtClean="0"/>
              <a:t> La publicidad sólo podrá restringirse en los casos de excepción que determine la ley, por razones de seguridad nacional, seguridad pública, protección de las víctimas, testigos y menores, cuando se ponga en riesgo la revelación de datos legalmente protegidos, o cuando el tribunal estime que existen razones fundadas para justificarlo.</a:t>
            </a:r>
          </a:p>
        </p:txBody>
      </p:sp>
      <p:sp>
        <p:nvSpPr>
          <p:cNvPr id="10" name="9 CuadroTexto"/>
          <p:cNvSpPr txBox="1"/>
          <p:nvPr/>
        </p:nvSpPr>
        <p:spPr>
          <a:xfrm>
            <a:off x="467544" y="1700808"/>
            <a:ext cx="8280920" cy="1569660"/>
          </a:xfrm>
          <a:prstGeom prst="rect">
            <a:avLst/>
          </a:prstGeom>
          <a:noFill/>
        </p:spPr>
        <p:txBody>
          <a:bodyPr wrap="square" rtlCol="0">
            <a:spAutoFit/>
          </a:bodyPr>
          <a:lstStyle/>
          <a:p>
            <a:pPr algn="ctr"/>
            <a:r>
              <a:rPr lang="es-MX" sz="3200" b="1" dirty="0" smtClean="0">
                <a:solidFill>
                  <a:srgbClr val="FF0000"/>
                </a:solidFill>
              </a:rPr>
              <a:t>DERECHOS DE LOS ADOLESCENTES (Artículo 20 Apartado B de la Constitución Política de los Estados Unidos Mexicanos)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3284984"/>
            <a:ext cx="8352928" cy="3108543"/>
          </a:xfrm>
          <a:prstGeom prst="rect">
            <a:avLst/>
          </a:prstGeom>
          <a:noFill/>
        </p:spPr>
        <p:txBody>
          <a:bodyPr wrap="square" rtlCol="0">
            <a:spAutoFit/>
          </a:bodyPr>
          <a:lstStyle/>
          <a:p>
            <a:pPr algn="just"/>
            <a:r>
              <a:rPr lang="es-MX" b="1" dirty="0" smtClean="0"/>
              <a:t>VI.</a:t>
            </a:r>
            <a:r>
              <a:rPr lang="es-MX" dirty="0" smtClean="0"/>
              <a:t>     Le serán facilitados todos los datos que solicite para su defensa y que consten en el proceso.</a:t>
            </a:r>
          </a:p>
          <a:p>
            <a:pPr algn="just"/>
            <a:endParaRPr lang="es-MX" sz="800" dirty="0" smtClean="0"/>
          </a:p>
          <a:p>
            <a:pPr algn="just"/>
            <a:r>
              <a:rPr lang="es-MX" dirty="0" smtClean="0"/>
              <a:t>El imputado y su defensor tendrán acceso a los registros de la investigación cuando el primero se encuentre detenido y cuando pretenda recibírsele declaración o entrevistarlo. Asimismo, antes de su primera comparecencia ante juez podrán consultar dichos registros, con la oportunidad debida para preparar la defensa. A partir de este momento no podrán mantenerse en reserva las actuaciones de la investigación, salvo los casos excepcionales expresamente señalados en la ley cuando ello sea imprescindible para salvaguardar el éxito de la investigación y siempre que sean oportunamente revelados para no afectar el derecho de defensa;</a:t>
            </a:r>
          </a:p>
          <a:p>
            <a:pPr algn="just"/>
            <a:r>
              <a:rPr lang="es-MX" sz="800" dirty="0" smtClean="0"/>
              <a:t> </a:t>
            </a:r>
          </a:p>
        </p:txBody>
      </p:sp>
      <p:sp>
        <p:nvSpPr>
          <p:cNvPr id="10" name="9 CuadroTexto"/>
          <p:cNvSpPr txBox="1"/>
          <p:nvPr/>
        </p:nvSpPr>
        <p:spPr>
          <a:xfrm>
            <a:off x="467544" y="1700808"/>
            <a:ext cx="8280920" cy="1569660"/>
          </a:xfrm>
          <a:prstGeom prst="rect">
            <a:avLst/>
          </a:prstGeom>
          <a:noFill/>
        </p:spPr>
        <p:txBody>
          <a:bodyPr wrap="square" rtlCol="0">
            <a:spAutoFit/>
          </a:bodyPr>
          <a:lstStyle/>
          <a:p>
            <a:pPr algn="ctr"/>
            <a:r>
              <a:rPr lang="es-MX" sz="3200" b="1" dirty="0" smtClean="0">
                <a:solidFill>
                  <a:srgbClr val="FF0000"/>
                </a:solidFill>
              </a:rPr>
              <a:t>DERECHOS DE LOS ADOLESCENTES (Artículo 20 Apartado B de la Constitución Política de los Estados Unidos Mexicanos)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3284984"/>
            <a:ext cx="8352928" cy="3139321"/>
          </a:xfrm>
          <a:prstGeom prst="rect">
            <a:avLst/>
          </a:prstGeom>
          <a:noFill/>
        </p:spPr>
        <p:txBody>
          <a:bodyPr wrap="square" rtlCol="0">
            <a:spAutoFit/>
          </a:bodyPr>
          <a:lstStyle/>
          <a:p>
            <a:pPr algn="just"/>
            <a:r>
              <a:rPr lang="es-MX" b="1" dirty="0" smtClean="0"/>
              <a:t>VII.</a:t>
            </a:r>
            <a:r>
              <a:rPr lang="es-MX" dirty="0" smtClean="0"/>
              <a:t>    Será juzgado antes de cuatro meses si se tratare de delitos cuya pena máxima no exceda de dos años de prisión, y antes de un año si la pena excediere de ese tiempo, salvo que solicite mayor plazo para su defensa;</a:t>
            </a:r>
          </a:p>
          <a:p>
            <a:pPr algn="just"/>
            <a:endParaRPr lang="es-MX" dirty="0" smtClean="0"/>
          </a:p>
          <a:p>
            <a:pPr algn="just"/>
            <a:r>
              <a:rPr lang="es-MX" b="1" dirty="0" smtClean="0"/>
              <a:t>VIII.</a:t>
            </a:r>
            <a:r>
              <a:rPr lang="es-MX" dirty="0" smtClean="0"/>
              <a:t>   </a:t>
            </a:r>
            <a:r>
              <a:rPr lang="es-MX" b="1" dirty="0" smtClean="0"/>
              <a:t>Tendrá derecho a una defensa adecuada por abogado</a:t>
            </a:r>
            <a:r>
              <a:rPr lang="es-MX" dirty="0" smtClean="0"/>
              <a:t>, al cual elegirá libremente </a:t>
            </a:r>
            <a:r>
              <a:rPr lang="es-MX" b="1" u="sng" dirty="0" smtClean="0"/>
              <a:t>incluso desde el momento de su detención</a:t>
            </a:r>
            <a:r>
              <a:rPr lang="es-MX" dirty="0" smtClean="0"/>
              <a:t>. Si no quiere o no puede nombrar un abogado, después de haber sido requerido para hacerlo, el juez le designará un defensor público. También tendrá derecho a que su defensor comparezca en todos los actos del proceso y éste tendrá obligación de hacerlo cuantas veces se le requiera, y</a:t>
            </a:r>
          </a:p>
          <a:p>
            <a:pPr algn="just"/>
            <a:r>
              <a:rPr lang="es-MX" dirty="0" smtClean="0"/>
              <a:t> </a:t>
            </a:r>
          </a:p>
          <a:p>
            <a:pPr algn="just"/>
            <a:endParaRPr lang="es-MX" dirty="0"/>
          </a:p>
        </p:txBody>
      </p:sp>
      <p:sp>
        <p:nvSpPr>
          <p:cNvPr id="10" name="9 CuadroTexto"/>
          <p:cNvSpPr txBox="1"/>
          <p:nvPr/>
        </p:nvSpPr>
        <p:spPr>
          <a:xfrm>
            <a:off x="467544" y="1700808"/>
            <a:ext cx="8280920" cy="1569660"/>
          </a:xfrm>
          <a:prstGeom prst="rect">
            <a:avLst/>
          </a:prstGeom>
          <a:noFill/>
        </p:spPr>
        <p:txBody>
          <a:bodyPr wrap="square" rtlCol="0">
            <a:spAutoFit/>
          </a:bodyPr>
          <a:lstStyle/>
          <a:p>
            <a:pPr algn="ctr"/>
            <a:r>
              <a:rPr lang="es-MX" sz="3200" b="1" dirty="0" smtClean="0">
                <a:solidFill>
                  <a:srgbClr val="FF0000"/>
                </a:solidFill>
              </a:rPr>
              <a:t>DERECHOS DE LOS ADOLESCENTES (Artículo 20 Apartado B de la Constitución Política de los Estados Unidos Mexicanos)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467544" y="3284984"/>
            <a:ext cx="8352928" cy="3385542"/>
          </a:xfrm>
          <a:prstGeom prst="rect">
            <a:avLst/>
          </a:prstGeom>
          <a:noFill/>
        </p:spPr>
        <p:txBody>
          <a:bodyPr wrap="square" rtlCol="0">
            <a:spAutoFit/>
          </a:bodyPr>
          <a:lstStyle/>
          <a:p>
            <a:pPr algn="just"/>
            <a:r>
              <a:rPr lang="es-MX" b="1" dirty="0" smtClean="0"/>
              <a:t>IX.</a:t>
            </a:r>
            <a:r>
              <a:rPr lang="es-MX" dirty="0" smtClean="0"/>
              <a:t>     En ningún caso podrá prolongarse la prisión o detención, por falta de pago de honorarios de defensores o por cualquiera otra prestación de dinero, por causa de responsabilidad civil o algún otro motivo análogo.</a:t>
            </a:r>
          </a:p>
          <a:p>
            <a:pPr algn="just"/>
            <a:r>
              <a:rPr lang="es-MX" sz="800" dirty="0" smtClean="0"/>
              <a:t> </a:t>
            </a:r>
          </a:p>
          <a:p>
            <a:pPr algn="just"/>
            <a:r>
              <a:rPr lang="es-MX" dirty="0" smtClean="0"/>
              <a:t>La prisión preventiva no podrá exceder del tiempo que como máximo de pena fije la ley al delito que motivare el proceso y en ningún caso será superior a dos años, salvo que su prolongación se deba al ejercicio del derecho de defensa del imputado. Si cumplido este término no se ha pronunciado sentencia, el imputado será puesto en libertad de inmediato mientras se sigue el proceso, sin que ello obste para imponer otras medidas cautelares.</a:t>
            </a:r>
          </a:p>
          <a:p>
            <a:pPr algn="just"/>
            <a:r>
              <a:rPr lang="es-MX" sz="800" dirty="0" smtClean="0"/>
              <a:t> </a:t>
            </a:r>
          </a:p>
          <a:p>
            <a:pPr algn="just"/>
            <a:r>
              <a:rPr lang="es-MX" dirty="0" smtClean="0"/>
              <a:t>En toda pena de prisión que imponga una sentencia, se computará el tiempo de la detención.</a:t>
            </a:r>
            <a:endParaRPr lang="es-MX" dirty="0"/>
          </a:p>
        </p:txBody>
      </p:sp>
      <p:sp>
        <p:nvSpPr>
          <p:cNvPr id="10" name="9 CuadroTexto"/>
          <p:cNvSpPr txBox="1"/>
          <p:nvPr/>
        </p:nvSpPr>
        <p:spPr>
          <a:xfrm>
            <a:off x="467544" y="1700808"/>
            <a:ext cx="8280920" cy="1569660"/>
          </a:xfrm>
          <a:prstGeom prst="rect">
            <a:avLst/>
          </a:prstGeom>
          <a:noFill/>
        </p:spPr>
        <p:txBody>
          <a:bodyPr wrap="square" rtlCol="0">
            <a:spAutoFit/>
          </a:bodyPr>
          <a:lstStyle/>
          <a:p>
            <a:pPr algn="ctr"/>
            <a:r>
              <a:rPr lang="es-MX" sz="3200" b="1" dirty="0" smtClean="0">
                <a:solidFill>
                  <a:srgbClr val="FF0000"/>
                </a:solidFill>
              </a:rPr>
              <a:t>DERECHOS DE LOS ADOLESCENTES (Artículo 20 Apartado B de la Constitución Política de los Estados Unidos Mexicanos)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3970318"/>
          </a:xfrm>
          <a:prstGeom prst="rect">
            <a:avLst/>
          </a:prstGeom>
          <a:noFill/>
        </p:spPr>
        <p:txBody>
          <a:bodyPr wrap="square" rtlCol="0">
            <a:spAutoFit/>
          </a:bodyPr>
          <a:lstStyle/>
          <a:p>
            <a:pPr algn="just"/>
            <a:r>
              <a:rPr lang="es-MX" dirty="0" smtClean="0"/>
              <a:t>Como se ha dicho anteriormente cuando el adolescente no ha nombrado defensor privado, el Instituto de Defensa Pública del Estado le designará uno en la etapa de investigación; para lo cual entrara en funciones para salvaguardar los derechos del adolescente.</a:t>
            </a:r>
          </a:p>
          <a:p>
            <a:pPr algn="just"/>
            <a:endParaRPr lang="es-MX" dirty="0" smtClean="0"/>
          </a:p>
          <a:p>
            <a:pPr algn="just"/>
            <a:r>
              <a:rPr lang="es-MX" dirty="0" smtClean="0"/>
              <a:t>Lo anterior por que el Ministerio Público realiza diversas diligencias en la etapa de investigación entre las cuales podemos mencionar las siguientes:</a:t>
            </a:r>
          </a:p>
          <a:p>
            <a:pPr algn="just"/>
            <a:endParaRPr lang="es-MX" dirty="0" smtClean="0"/>
          </a:p>
          <a:p>
            <a:pPr algn="just"/>
            <a:r>
              <a:rPr lang="es-MX" dirty="0" smtClean="0"/>
              <a:t>1- Entrevista del o los adolescentes detenidos o los que estuvieren en libertad.</a:t>
            </a:r>
          </a:p>
          <a:p>
            <a:pPr algn="just"/>
            <a:r>
              <a:rPr lang="es-MX" dirty="0" smtClean="0"/>
              <a:t>2- podrán efectuarse exámenes corporales o pruebas de carácter científico en la persona del adolescente.</a:t>
            </a:r>
          </a:p>
          <a:p>
            <a:pPr algn="just"/>
            <a:r>
              <a:rPr lang="es-MX" dirty="0" smtClean="0"/>
              <a:t>3- Se realizan Inspecciones.</a:t>
            </a:r>
          </a:p>
          <a:p>
            <a:pPr algn="just"/>
            <a:r>
              <a:rPr lang="es-MX" dirty="0" smtClean="0"/>
              <a:t>4- Reconstrucción de hechos.</a:t>
            </a:r>
          </a:p>
          <a:p>
            <a:pPr algn="just"/>
            <a:r>
              <a:rPr lang="es-MX" dirty="0" smtClean="0"/>
              <a:t>5- Otras diligencias.</a:t>
            </a:r>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EL DEFENSOR EN EL MINISTERIO PÚBLICO</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3908762"/>
          </a:xfrm>
          <a:prstGeom prst="rect">
            <a:avLst/>
          </a:prstGeom>
          <a:noFill/>
        </p:spPr>
        <p:txBody>
          <a:bodyPr wrap="square" rtlCol="0">
            <a:spAutoFit/>
          </a:bodyPr>
          <a:lstStyle/>
          <a:p>
            <a:pPr algn="just"/>
            <a:r>
              <a:rPr lang="es-MX" dirty="0" smtClean="0"/>
              <a:t>De lo anterior cabe mencionar que el defensor entre el derecho de defensa que realiza se puede mencionar lo siguiente:</a:t>
            </a:r>
          </a:p>
          <a:p>
            <a:pPr algn="just"/>
            <a:endParaRPr lang="es-MX" sz="800" dirty="0" smtClean="0"/>
          </a:p>
          <a:p>
            <a:pPr algn="just"/>
            <a:r>
              <a:rPr lang="es-MX" dirty="0" smtClean="0"/>
              <a:t>1- se le hacen saber sus derechos a los adolescentes (como se ha manifestado antes Artículo 10 LJPA), para lo cual la principal que debe de saber en ese momento es que tiene derecho a declarar o guardar silencio, es decir, que en su entrevista se puede reservar el derecho a ser entrevistado con relación a los hechos.</a:t>
            </a:r>
          </a:p>
          <a:p>
            <a:pPr algn="just"/>
            <a:endParaRPr lang="es-MX" sz="800" dirty="0" smtClean="0"/>
          </a:p>
          <a:p>
            <a:pPr algn="just"/>
            <a:r>
              <a:rPr lang="es-MX" dirty="0" smtClean="0"/>
              <a:t>2- Solicitar al Ministerio Público la práctica de las diligencias que consideraren pertinentes y útiles para el esclarecimiento de los hechos. (</a:t>
            </a:r>
            <a:r>
              <a:rPr lang="es-MX" b="1" dirty="0" smtClean="0"/>
              <a:t>Proposición de diligencias</a:t>
            </a:r>
            <a:r>
              <a:rPr lang="es-MX" dirty="0" smtClean="0"/>
              <a:t>)</a:t>
            </a:r>
          </a:p>
          <a:p>
            <a:pPr algn="just"/>
            <a:endParaRPr lang="es-MX" sz="800" dirty="0" smtClean="0"/>
          </a:p>
          <a:p>
            <a:pPr algn="just"/>
            <a:r>
              <a:rPr lang="es-MX" dirty="0" smtClean="0"/>
              <a:t>3- Ofrecer los testigos que considere necesarios.</a:t>
            </a:r>
          </a:p>
          <a:p>
            <a:pPr algn="just"/>
            <a:endParaRPr lang="es-MX" sz="800" dirty="0" smtClean="0"/>
          </a:p>
          <a:p>
            <a:pPr algn="just"/>
            <a:r>
              <a:rPr lang="es-MX" dirty="0" smtClean="0"/>
              <a:t>4- Solicitar el no ejercicio de la acción de remisión. Etc.</a:t>
            </a:r>
          </a:p>
          <a:p>
            <a:pPr algn="just"/>
            <a:endParaRPr lang="es-MX" dirty="0" smtClean="0"/>
          </a:p>
          <a:p>
            <a:pPr algn="just"/>
            <a:r>
              <a:rPr lang="es-MX" dirty="0" smtClean="0"/>
              <a:t> </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EL DEFENSOR EN EL MINISTERIO PÚBLICO</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564904"/>
            <a:ext cx="8208912" cy="2831544"/>
          </a:xfrm>
          <a:prstGeom prst="rect">
            <a:avLst/>
          </a:prstGeom>
          <a:noFill/>
        </p:spPr>
        <p:txBody>
          <a:bodyPr wrap="square" rtlCol="0">
            <a:spAutoFit/>
          </a:bodyPr>
          <a:lstStyle/>
          <a:p>
            <a:pPr algn="just"/>
            <a:r>
              <a:rPr lang="es-MX" dirty="0" smtClean="0"/>
              <a:t>Las partes deberán litigar con lealtad y buena fe, evitando los planteamientos dilatorios, engañosos, meramente formales y cualquier abuso de las facultades que esta Ley les concede.</a:t>
            </a:r>
          </a:p>
          <a:p>
            <a:pPr algn="just"/>
            <a:endParaRPr lang="es-MX" sz="800" dirty="0" smtClean="0"/>
          </a:p>
          <a:p>
            <a:pPr algn="just"/>
            <a:r>
              <a:rPr lang="es-MX" dirty="0" smtClean="0"/>
              <a:t>Durante la tramitación del proceso, las partes no podrán designar apoderados o </a:t>
            </a:r>
            <a:r>
              <a:rPr lang="es-MX" dirty="0" err="1" smtClean="0"/>
              <a:t>patrocinantes</a:t>
            </a:r>
            <a:r>
              <a:rPr lang="es-MX" dirty="0" smtClean="0"/>
              <a:t> que se hallaren comprendidos respecto del Juez interviniente en una notoria relación que lo obligue a excusarse.</a:t>
            </a:r>
          </a:p>
          <a:p>
            <a:pPr algn="just"/>
            <a:endParaRPr lang="es-MX" sz="800" dirty="0" smtClean="0"/>
          </a:p>
          <a:p>
            <a:pPr algn="just"/>
            <a:r>
              <a:rPr lang="es-MX" dirty="0" smtClean="0"/>
              <a:t>Los jueces velarán por la regularidad del proceso, el ejercicio correcto de las facultades procesales y la buena fe.</a:t>
            </a:r>
          </a:p>
          <a:p>
            <a:pPr algn="just"/>
            <a:r>
              <a:rPr lang="es-MX" dirty="0" smtClean="0"/>
              <a:t> </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DEBERES DE LAS PARTES (Artículo 182 LJPA)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descr="detención.jpg"/>
          <p:cNvPicPr>
            <a:picLocks noChangeAspect="1"/>
          </p:cNvPicPr>
          <p:nvPr/>
        </p:nvPicPr>
        <p:blipFill>
          <a:blip r:embed="rId2" cstate="print"/>
          <a:srcRect b="6006"/>
          <a:stretch>
            <a:fillRect/>
          </a:stretch>
        </p:blipFill>
        <p:spPr>
          <a:xfrm>
            <a:off x="6156176" y="3789040"/>
            <a:ext cx="2987824" cy="2160240"/>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179512" y="2333685"/>
            <a:ext cx="6840760" cy="4524315"/>
          </a:xfrm>
          <a:prstGeom prst="rect">
            <a:avLst/>
          </a:prstGeom>
          <a:noFill/>
        </p:spPr>
        <p:txBody>
          <a:bodyPr wrap="square" rtlCol="0">
            <a:spAutoFit/>
          </a:bodyPr>
          <a:lstStyle/>
          <a:p>
            <a:pPr algn="just"/>
            <a:r>
              <a:rPr lang="es-MX" dirty="0" smtClean="0"/>
              <a:t>Ningún adolescente podrá ser detenido sino por orden de Juez competente, a menos que fuere sorprendido realizando una conducta considerada como delito por las leyes penales en flagrancia.</a:t>
            </a:r>
          </a:p>
          <a:p>
            <a:pPr algn="just"/>
            <a:endParaRPr lang="es-MX" dirty="0" smtClean="0"/>
          </a:p>
          <a:p>
            <a:pPr algn="just"/>
            <a:r>
              <a:rPr lang="es-MX" b="1" dirty="0" smtClean="0"/>
              <a:t>Artículo 197.-</a:t>
            </a:r>
            <a:r>
              <a:rPr lang="es-MX" dirty="0" smtClean="0"/>
              <a:t> Existe flagrancia cuando el adolescente es detenido en el momento de estar cometiendo una conducta considerada por la Ley como delito, o inmediatamente después de ejecutarlo.</a:t>
            </a:r>
          </a:p>
          <a:p>
            <a:pPr algn="just"/>
            <a:endParaRPr lang="es-MX" dirty="0" smtClean="0"/>
          </a:p>
          <a:p>
            <a:pPr algn="just"/>
            <a:r>
              <a:rPr lang="es-MX" b="1" dirty="0" smtClean="0"/>
              <a:t>La flagrancia se entiende como inmediata cuando:</a:t>
            </a:r>
          </a:p>
          <a:p>
            <a:r>
              <a:rPr lang="es-MX" b="1" dirty="0" smtClean="0"/>
              <a:t>I. </a:t>
            </a:r>
            <a:r>
              <a:rPr lang="es-MX" dirty="0" smtClean="0"/>
              <a:t>El adolescente sea detenido cuando esté huyendo del lugar de los hechos; </a:t>
            </a:r>
          </a:p>
          <a:p>
            <a:r>
              <a:rPr lang="es-MX" b="1" dirty="0" smtClean="0"/>
              <a:t>II. </a:t>
            </a:r>
            <a:r>
              <a:rPr lang="es-MX" dirty="0" smtClean="0"/>
              <a:t>El adolescente sea perseguido por la víctima o testigo, material e ininterrumpidamente, y </a:t>
            </a:r>
          </a:p>
          <a:p>
            <a:r>
              <a:rPr lang="es-MX" b="1" dirty="0" smtClean="0"/>
              <a:t>III. </a:t>
            </a:r>
            <a:r>
              <a:rPr lang="es-MX" dirty="0" smtClean="0"/>
              <a:t>El adolescente sea detenido por un tercero y se encuentre entre sus pertenencias algún bien o indicio que lo relacionen con la conducta.</a:t>
            </a:r>
          </a:p>
          <a:p>
            <a:pPr algn="just"/>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CONTROL DE DETENCIÓN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descr="Puesta a Disposicion.jpg"/>
          <p:cNvPicPr>
            <a:picLocks noChangeAspect="1"/>
          </p:cNvPicPr>
          <p:nvPr/>
        </p:nvPicPr>
        <p:blipFill>
          <a:blip r:embed="rId2" cstate="print"/>
          <a:stretch>
            <a:fillRect/>
          </a:stretch>
        </p:blipFill>
        <p:spPr>
          <a:xfrm>
            <a:off x="6623720" y="3212976"/>
            <a:ext cx="2520280" cy="2520280"/>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179512" y="2420888"/>
            <a:ext cx="6696744" cy="4216539"/>
          </a:xfrm>
          <a:prstGeom prst="rect">
            <a:avLst/>
          </a:prstGeom>
          <a:noFill/>
        </p:spPr>
        <p:txBody>
          <a:bodyPr wrap="square" rtlCol="0">
            <a:spAutoFit/>
          </a:bodyPr>
          <a:lstStyle/>
          <a:p>
            <a:pPr algn="just"/>
            <a:r>
              <a:rPr lang="es-MX" b="1" dirty="0" smtClean="0"/>
              <a:t>Artículo 201.</a:t>
            </a:r>
            <a:r>
              <a:rPr lang="es-MX" dirty="0" smtClean="0"/>
              <a:t> Inmediatamente que el adolescente detenido en flagrancia sea puesto a disposición del Juez de Control, éste deberá convocar y celebrar una audiencia, en la que le informará sus derechos constitucionales y legales, si no se hizo con anterioridad y procederá a calificar la detención, ratificándola en caso de encontrarse ajustada a esta Ley, o decretando la libertad con las reservas en caso contrario.</a:t>
            </a:r>
          </a:p>
          <a:p>
            <a:pPr algn="just"/>
            <a:endParaRPr lang="es-MX" sz="800" dirty="0" smtClean="0"/>
          </a:p>
          <a:p>
            <a:pPr algn="just"/>
            <a:r>
              <a:rPr lang="es-MX" dirty="0" smtClean="0"/>
              <a:t>En todo caso la detención de la persona finalizará con el inicio de esta audiencia, sin perjuicio de que el Juez de Control pueda disponer la vigilancia necesaria para asegurar la realización de la audiencia. </a:t>
            </a:r>
          </a:p>
          <a:p>
            <a:pPr algn="just"/>
            <a:endParaRPr lang="es-MX" sz="800" dirty="0" smtClean="0"/>
          </a:p>
          <a:p>
            <a:pPr algn="just"/>
            <a:r>
              <a:rPr lang="es-MX" dirty="0" smtClean="0"/>
              <a:t>A esta audiencia deberá concurrir el Ministerio Público, quien deberá justificar ante el Juez de Control los motivos de la detención. La ausencia del Ministerio Público en la audiencia dará lugar a la liberación del detenido.</a:t>
            </a:r>
            <a:endParaRPr lang="es-MX" dirty="0"/>
          </a:p>
        </p:txBody>
      </p:sp>
      <p:sp>
        <p:nvSpPr>
          <p:cNvPr id="10" name="9 CuadroTexto"/>
          <p:cNvSpPr txBox="1"/>
          <p:nvPr/>
        </p:nvSpPr>
        <p:spPr>
          <a:xfrm>
            <a:off x="467544" y="1844824"/>
            <a:ext cx="8280920" cy="584775"/>
          </a:xfrm>
          <a:prstGeom prst="rect">
            <a:avLst/>
          </a:prstGeom>
          <a:noFill/>
        </p:spPr>
        <p:txBody>
          <a:bodyPr wrap="square" rtlCol="0">
            <a:spAutoFit/>
          </a:bodyPr>
          <a:lstStyle/>
          <a:p>
            <a:pPr algn="ctr"/>
            <a:r>
              <a:rPr lang="es-MX" sz="3200" b="1" dirty="0" smtClean="0">
                <a:solidFill>
                  <a:srgbClr val="FF0000"/>
                </a:solidFill>
              </a:rPr>
              <a:t>CONTROL DE DETENCIÓN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4247317"/>
          </a:xfrm>
          <a:prstGeom prst="rect">
            <a:avLst/>
          </a:prstGeom>
          <a:noFill/>
        </p:spPr>
        <p:txBody>
          <a:bodyPr wrap="square" rtlCol="0">
            <a:spAutoFit/>
          </a:bodyPr>
          <a:lstStyle/>
          <a:p>
            <a:pPr marL="342900" indent="-342900" algn="just">
              <a:buAutoNum type="arabicPeriod"/>
            </a:pPr>
            <a:r>
              <a:rPr lang="es-MX" dirty="0" smtClean="0"/>
              <a:t>Al recibir las Copias de la Carpeta de Investigación se hace el cotejo de la misma con la original que tiene el fiscal Investigador para estar en igualdad de circunstancias al momento de entrar a la audiencia de Control de Detención.</a:t>
            </a:r>
          </a:p>
          <a:p>
            <a:pPr marL="342900" indent="-342900" algn="just">
              <a:buAutoNum type="arabicPeriod"/>
            </a:pPr>
            <a:r>
              <a:rPr lang="es-MX" dirty="0" smtClean="0"/>
              <a:t>Observamos y analizamos si la ratificación de la detención hecho por la autoridad ministerial se hizo conforme a derecho y cumpliendo los requisitos que exige nuestra Ley.</a:t>
            </a:r>
          </a:p>
          <a:p>
            <a:pPr marL="342900" indent="-342900" algn="just">
              <a:buAutoNum type="arabicPeriod"/>
            </a:pPr>
            <a:r>
              <a:rPr lang="es-MX" dirty="0" smtClean="0"/>
              <a:t>Se hace el análisis de las circunstancias de modo, tiempo, lugar de la detención conforme al artículo 197 de la Ley, así como si la conducta es considerada por la Ley como delito, lo anterior para poder hacer las argumentaciones correspondientes en dicha etapa.</a:t>
            </a:r>
          </a:p>
          <a:p>
            <a:pPr marL="342900" indent="-342900" algn="just">
              <a:buAutoNum type="arabicPeriod"/>
            </a:pPr>
            <a:r>
              <a:rPr lang="es-MX" dirty="0" smtClean="0"/>
              <a:t>Se analiza el Informe Policial Homologado para saber como se realizo la detención del adolescente; y si éste se hizo de acuerdo a lo que establece la Ley. Asimismo se hace un estudio minucioso para ir desmembrando las circunstancias de la detención para ver si existe una irregularidad en la misma que nos indique que se pudo realizar violentando algún derecho del adolescente.</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Análisis de la Defensa en el Control de Detención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OBJETO PRIMORDIAL DEL INDEPEY</a:t>
            </a:r>
          </a:p>
        </p:txBody>
      </p:sp>
      <p:sp>
        <p:nvSpPr>
          <p:cNvPr id="10" name="9 CuadroTexto"/>
          <p:cNvSpPr txBox="1"/>
          <p:nvPr/>
        </p:nvSpPr>
        <p:spPr>
          <a:xfrm>
            <a:off x="539552" y="2924944"/>
            <a:ext cx="4680520" cy="3139321"/>
          </a:xfrm>
          <a:prstGeom prst="rect">
            <a:avLst/>
          </a:prstGeom>
          <a:noFill/>
        </p:spPr>
        <p:txBody>
          <a:bodyPr wrap="square" rtlCol="0">
            <a:spAutoFit/>
          </a:bodyPr>
          <a:lstStyle/>
          <a:p>
            <a:pPr algn="just"/>
            <a:r>
              <a:rPr lang="es-MX" dirty="0" smtClean="0"/>
              <a:t>Proporcionar un servicio de alta calidad profesional y gratuito a los usuarios que carezcan de abogado, el cual consiste en asesoramiento y orientación en asuntos civiles, familiares, administrativos, mercantiles, </a:t>
            </a:r>
            <a:r>
              <a:rPr lang="es-MX" b="1" dirty="0" smtClean="0"/>
              <a:t>penales</a:t>
            </a:r>
            <a:r>
              <a:rPr lang="es-MX" dirty="0" smtClean="0"/>
              <a:t> y de amparo previos al proceso a los ciudadanos que pretendan reclamar ante una autoridad jurisdiccional o administrativa la tutela de sus derechos e intereses, cuando tenga por objeto evitar el conflicto procesal o analizar la viabilidad de la pretensión.</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5436096" y="2996952"/>
            <a:ext cx="3400260" cy="2808312"/>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95536" y="2420888"/>
            <a:ext cx="8208912" cy="3693319"/>
          </a:xfrm>
          <a:prstGeom prst="rect">
            <a:avLst/>
          </a:prstGeom>
          <a:noFill/>
        </p:spPr>
        <p:txBody>
          <a:bodyPr wrap="square" rtlCol="0">
            <a:spAutoFit/>
          </a:bodyPr>
          <a:lstStyle/>
          <a:p>
            <a:pPr marL="342900" indent="-342900" algn="just">
              <a:buFont typeface="+mj-lt"/>
              <a:buAutoNum type="arabicPeriod" startAt="5"/>
            </a:pPr>
            <a:r>
              <a:rPr lang="es-MX" dirty="0" smtClean="0"/>
              <a:t>En caso de existir irregularidades en la detención, se le harán saber al Juez de Control para que se resuelva sobre la legalidad de la misma.</a:t>
            </a:r>
          </a:p>
          <a:p>
            <a:pPr marL="342900" indent="-342900" algn="just">
              <a:buFont typeface="+mj-lt"/>
              <a:buAutoNum type="arabicPeriod" startAt="5"/>
            </a:pPr>
            <a:r>
              <a:rPr lang="es-MX" dirty="0" smtClean="0"/>
              <a:t>Igualmente se analiza el tiempo de la puesta a disposición de los adolescentes ante el Ministerio Público, ya que si bien es cierto que no nos indica el Artículo 16 de nuestra Carta Magna un tiempo, lo cierto es, que la autoridad debe de justificar el tiempo de retención del adolescente al no ponerlo a disposición del Ministerio Público inmediatamente después de haberlo detenido. Cabe mencionar que nuestra Ley manifiesta la inmediatez a que se ha hecho referencia en el Artículo 198 párrafo segundo.</a:t>
            </a:r>
          </a:p>
          <a:p>
            <a:pPr marL="342900" indent="-342900" algn="just">
              <a:buFont typeface="+mj-lt"/>
              <a:buAutoNum type="arabicPeriod" startAt="5"/>
            </a:pPr>
            <a:r>
              <a:rPr lang="es-MX" dirty="0" smtClean="0"/>
              <a:t>Se analizan otras circunstancias y entrevistas de denunciante, testigos, policías aprehensores, </a:t>
            </a:r>
            <a:r>
              <a:rPr lang="es-MX" dirty="0" err="1" smtClean="0"/>
              <a:t>etc</a:t>
            </a:r>
            <a:r>
              <a:rPr lang="es-MX" dirty="0" smtClean="0"/>
              <a:t>, que existen en la Carpeta de Investigación y que servirán de base para que el Juzgador se encuentre en la posibilidad de Calificar la Detención del adolescente como legal o ilegal según corresponda.</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Análisis de la Defensa en el Control de Detención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Imputacion 1.jpg"/>
          <p:cNvPicPr>
            <a:picLocks noChangeAspect="1"/>
          </p:cNvPicPr>
          <p:nvPr/>
        </p:nvPicPr>
        <p:blipFill>
          <a:blip r:embed="rId2" cstate="print"/>
          <a:stretch>
            <a:fillRect/>
          </a:stretch>
        </p:blipFill>
        <p:spPr>
          <a:xfrm>
            <a:off x="6732240" y="2996952"/>
            <a:ext cx="2411760" cy="2411760"/>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FORMULACIÓN DE IMPUTACIÓN</a:t>
            </a:r>
          </a:p>
        </p:txBody>
      </p:sp>
      <p:sp>
        <p:nvSpPr>
          <p:cNvPr id="11" name="10 CuadroTexto"/>
          <p:cNvSpPr txBox="1"/>
          <p:nvPr/>
        </p:nvSpPr>
        <p:spPr>
          <a:xfrm>
            <a:off x="395536" y="2333685"/>
            <a:ext cx="6264696" cy="4247317"/>
          </a:xfrm>
          <a:prstGeom prst="rect">
            <a:avLst/>
          </a:prstGeom>
          <a:noFill/>
        </p:spPr>
        <p:txBody>
          <a:bodyPr wrap="square" rtlCol="0">
            <a:spAutoFit/>
          </a:bodyPr>
          <a:lstStyle/>
          <a:p>
            <a:pPr algn="just"/>
            <a:r>
              <a:rPr lang="es-MX" dirty="0" smtClean="0"/>
              <a:t>La Formulación de la Imputación es la comunicación que el Ministerio Público efectúa al adolescente en presencia del Juez de Control, mediante la cual le informa que desarrolla una investigación en su contra, respecto de su probable intervención en uno o más hechos que la ley señale como delitos. Artículo 286 de la Ley.</a:t>
            </a:r>
          </a:p>
          <a:p>
            <a:pPr algn="just"/>
            <a:endParaRPr lang="es-MX" dirty="0" smtClean="0"/>
          </a:p>
          <a:p>
            <a:pPr algn="just"/>
            <a:r>
              <a:rPr lang="es-MX" dirty="0" smtClean="0"/>
              <a:t>Si el Ministerio Público determina formular imputación a un adolescente que no se encuentre detenido, solicitará al Juez de Control la celebración de una audiencia, mencionando su identidad, la de su defensor si lo hubiese designado, la indicación de la conducta considerada por la ley como delito que se le atribuya, la fecha, lugar y modo de su comisión y la forma de su intervención. </a:t>
            </a:r>
          </a:p>
          <a:p>
            <a:pPr algn="just"/>
            <a:endParaRPr lang="es-MX"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Imputacion.jpg"/>
          <p:cNvPicPr>
            <a:picLocks noChangeAspect="1"/>
          </p:cNvPicPr>
          <p:nvPr/>
        </p:nvPicPr>
        <p:blipFill>
          <a:blip r:embed="rId2" cstate="print"/>
          <a:stretch>
            <a:fillRect/>
          </a:stretch>
        </p:blipFill>
        <p:spPr>
          <a:xfrm>
            <a:off x="6407696" y="2348880"/>
            <a:ext cx="2736304" cy="2736304"/>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FORMULACIÓN DE IMPUTACIÓN</a:t>
            </a:r>
          </a:p>
        </p:txBody>
      </p:sp>
      <p:sp>
        <p:nvSpPr>
          <p:cNvPr id="11" name="10 CuadroTexto"/>
          <p:cNvSpPr txBox="1"/>
          <p:nvPr/>
        </p:nvSpPr>
        <p:spPr>
          <a:xfrm>
            <a:off x="395536" y="2564904"/>
            <a:ext cx="6480720" cy="3662541"/>
          </a:xfrm>
          <a:prstGeom prst="rect">
            <a:avLst/>
          </a:prstGeom>
          <a:noFill/>
        </p:spPr>
        <p:txBody>
          <a:bodyPr wrap="square" rtlCol="0">
            <a:spAutoFit/>
          </a:bodyPr>
          <a:lstStyle/>
          <a:p>
            <a:pPr algn="just"/>
            <a:r>
              <a:rPr lang="es-MX" dirty="0" smtClean="0"/>
              <a:t>A esta audiencia se citará al adolescente, a quien se le indicará que deberá comparecer acompañado de un representante legal y de su defensor, quedando a partir de su notificación a disposición de ambos los registros de la investigación, con el apercibimiento de que, en caso de no presentarse, se ordenará su comparecencia según corresponda.</a:t>
            </a:r>
          </a:p>
          <a:p>
            <a:pPr algn="just"/>
            <a:endParaRPr lang="es-MX" sz="800" dirty="0" smtClean="0"/>
          </a:p>
          <a:p>
            <a:pPr algn="just"/>
            <a:r>
              <a:rPr lang="es-MX" dirty="0" smtClean="0"/>
              <a:t>Después de solicitar la celebración de la audiencia de imputación, el Ministerio Público permitirá el acceso a los registros de investigación tanto al adolescente, representante legal y defensor, a fin de que puedan examinarlos y obtener copias, antes de la celebración de la misma, con la antelación necesaria tomando en cuenta la naturaleza del caso.</a:t>
            </a:r>
          </a:p>
          <a:p>
            <a:pPr algn="just"/>
            <a:endParaRPr lang="es-MX" sz="8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Aclaracion de Imputacion.JPG"/>
          <p:cNvPicPr>
            <a:picLocks noChangeAspect="1"/>
          </p:cNvPicPr>
          <p:nvPr/>
        </p:nvPicPr>
        <p:blipFill>
          <a:blip r:embed="rId2" cstate="print"/>
          <a:stretch>
            <a:fillRect/>
          </a:stretch>
        </p:blipFill>
        <p:spPr>
          <a:xfrm>
            <a:off x="6084168" y="2852936"/>
            <a:ext cx="2585839" cy="3149576"/>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FORMULACIÓN DE IMPUTACIÓN</a:t>
            </a:r>
          </a:p>
        </p:txBody>
      </p:sp>
      <p:sp>
        <p:nvSpPr>
          <p:cNvPr id="11" name="10 CuadroTexto"/>
          <p:cNvSpPr txBox="1"/>
          <p:nvPr/>
        </p:nvSpPr>
        <p:spPr>
          <a:xfrm>
            <a:off x="395536" y="2492896"/>
            <a:ext cx="5472608" cy="2154436"/>
          </a:xfrm>
          <a:prstGeom prst="rect">
            <a:avLst/>
          </a:prstGeom>
          <a:noFill/>
        </p:spPr>
        <p:txBody>
          <a:bodyPr wrap="square" rtlCol="0">
            <a:spAutoFit/>
          </a:bodyPr>
          <a:lstStyle/>
          <a:p>
            <a:pPr algn="just"/>
            <a:endParaRPr lang="es-MX" sz="800" dirty="0" smtClean="0"/>
          </a:p>
          <a:p>
            <a:pPr algn="just"/>
            <a:r>
              <a:rPr lang="es-MX" dirty="0" smtClean="0"/>
              <a:t>En caso de negativa del Ministerio Público, el defensor podrá reclamar ante el Juez de Control, quien después de escuchar al Ministerio Público determinará la suspensión de la audiencia respectiva para que el adolescente y su defensor tengan conocimiento del registro, sin perjuicio de aplicar a aquél las sanciones a que se refiere el artículo 184 de esta Ley.</a:t>
            </a:r>
            <a:endParaRPr lang="es-MX"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Aclaracion de Imputacion 1.jpg"/>
          <p:cNvPicPr>
            <a:picLocks noChangeAspect="1"/>
          </p:cNvPicPr>
          <p:nvPr/>
        </p:nvPicPr>
        <p:blipFill>
          <a:blip r:embed="rId2" cstate="print"/>
          <a:stretch>
            <a:fillRect/>
          </a:stretch>
        </p:blipFill>
        <p:spPr>
          <a:xfrm>
            <a:off x="6658868" y="2852936"/>
            <a:ext cx="2485132" cy="2485132"/>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700808"/>
            <a:ext cx="8424936" cy="1077218"/>
          </a:xfrm>
          <a:prstGeom prst="rect">
            <a:avLst/>
          </a:prstGeom>
          <a:noFill/>
        </p:spPr>
        <p:txBody>
          <a:bodyPr wrap="square" rtlCol="0">
            <a:spAutoFit/>
          </a:bodyPr>
          <a:lstStyle/>
          <a:p>
            <a:pPr algn="ctr"/>
            <a:r>
              <a:rPr lang="es-MX" sz="3200" b="1" dirty="0" smtClean="0">
                <a:solidFill>
                  <a:srgbClr val="FF0000"/>
                </a:solidFill>
              </a:rPr>
              <a:t>Desarrollo de la Audiencia de Formulación de  Imputación</a:t>
            </a:r>
          </a:p>
        </p:txBody>
      </p:sp>
      <p:sp>
        <p:nvSpPr>
          <p:cNvPr id="11" name="10 CuadroTexto"/>
          <p:cNvSpPr txBox="1"/>
          <p:nvPr/>
        </p:nvSpPr>
        <p:spPr>
          <a:xfrm>
            <a:off x="395536" y="2641461"/>
            <a:ext cx="6840760" cy="4216539"/>
          </a:xfrm>
          <a:prstGeom prst="rect">
            <a:avLst/>
          </a:prstGeom>
          <a:noFill/>
        </p:spPr>
        <p:txBody>
          <a:bodyPr wrap="square" rtlCol="0">
            <a:spAutoFit/>
          </a:bodyPr>
          <a:lstStyle/>
          <a:p>
            <a:pPr algn="just"/>
            <a:r>
              <a:rPr lang="es-MX" dirty="0" smtClean="0"/>
              <a:t>Se concederá la palabra al Ministerio Público para que exponga verbalmente el hecho que imputare, la fecha, hora, lugar y modo de su comisión, la forma de intervención que le atribuye, así como el nombre de su acusador. El Juez de Control, de oficio o a petición del adolescente o su defensor, podrá solicitar al Ministerio Público las aclaraciones o precisiones que considere convenientes respecto a la imputación realizada.</a:t>
            </a:r>
          </a:p>
          <a:p>
            <a:pPr algn="just"/>
            <a:endParaRPr lang="es-MX" sz="800" dirty="0" smtClean="0"/>
          </a:p>
          <a:p>
            <a:pPr algn="just"/>
            <a:r>
              <a:rPr lang="es-MX" dirty="0" smtClean="0"/>
              <a:t>Formulada la imputación, se preguntará al adolescente si la entiende y si es su deseo contestar el cargo. En caso de que el adolescente manifieste su deseo de declarar, lo hará conforme a lo dispuesto en el artículo 165 de esta Ley.</a:t>
            </a:r>
          </a:p>
          <a:p>
            <a:pPr algn="just"/>
            <a:endParaRPr lang="es-MX" sz="800" dirty="0" smtClean="0"/>
          </a:p>
          <a:p>
            <a:pPr algn="just"/>
            <a:r>
              <a:rPr lang="es-MX" dirty="0" smtClean="0"/>
              <a:t>Rendida la declaración o manifestado su deseo de no hacerlo, el Juez de Control abrirá debate sobre las demás peticiones que los intervinientes plantearen.</a:t>
            </a:r>
            <a:endParaRPr lang="es-MX"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VINCULACIÓN A PROCESO</a:t>
            </a:r>
          </a:p>
        </p:txBody>
      </p:sp>
      <p:sp>
        <p:nvSpPr>
          <p:cNvPr id="11" name="10 CuadroTexto"/>
          <p:cNvSpPr txBox="1"/>
          <p:nvPr/>
        </p:nvSpPr>
        <p:spPr>
          <a:xfrm>
            <a:off x="395536" y="2420888"/>
            <a:ext cx="8424936" cy="4308872"/>
          </a:xfrm>
          <a:prstGeom prst="rect">
            <a:avLst/>
          </a:prstGeom>
          <a:noFill/>
        </p:spPr>
        <p:txBody>
          <a:bodyPr wrap="square" rtlCol="0">
            <a:spAutoFit/>
          </a:bodyPr>
          <a:lstStyle/>
          <a:p>
            <a:pPr algn="just"/>
            <a:r>
              <a:rPr lang="es-MX" dirty="0" smtClean="0"/>
              <a:t>Es la resolución en la que se determina si los datos de prueba obtenidos en la investigación establecen un hecho que la ley señala como delito y que existe la probabilidad de que el adolescente lo cometió o participó en su comisión con el fin de continuar el proceso.</a:t>
            </a:r>
          </a:p>
          <a:p>
            <a:endParaRPr lang="es-MX" sz="800" dirty="0" smtClean="0"/>
          </a:p>
          <a:p>
            <a:pPr algn="ctr"/>
            <a:r>
              <a:rPr lang="es-MX" sz="3200" b="1" dirty="0" smtClean="0">
                <a:solidFill>
                  <a:srgbClr val="FF0000"/>
                </a:solidFill>
              </a:rPr>
              <a:t>REQUISITOS PARA VINCULAR A PROCESO</a:t>
            </a:r>
          </a:p>
          <a:p>
            <a:pPr algn="just"/>
            <a:r>
              <a:rPr lang="es-MX" b="1" dirty="0" smtClean="0"/>
              <a:t>Artículo 294. </a:t>
            </a:r>
            <a:r>
              <a:rPr lang="es-MX" dirty="0" smtClean="0"/>
              <a:t>El Juez de Control, a petición del Ministerio Público, decretará auto de vinculación del adolescente a proceso, siempre que se reúnan los siguientes requisitos:</a:t>
            </a:r>
          </a:p>
          <a:p>
            <a:pPr algn="just"/>
            <a:r>
              <a:rPr lang="es-MX" b="1" dirty="0" smtClean="0"/>
              <a:t>I. </a:t>
            </a:r>
            <a:r>
              <a:rPr lang="es-MX" dirty="0" smtClean="0"/>
              <a:t>Que se haya formulado la imputación;</a:t>
            </a:r>
          </a:p>
          <a:p>
            <a:pPr algn="just"/>
            <a:r>
              <a:rPr lang="es-MX" b="1" dirty="0" smtClean="0"/>
              <a:t>II. </a:t>
            </a:r>
            <a:r>
              <a:rPr lang="es-MX" dirty="0" smtClean="0"/>
              <a:t>Que el adolescente haya ejercido su derecho a declarar o guardar silencio;</a:t>
            </a:r>
          </a:p>
          <a:p>
            <a:pPr algn="just"/>
            <a:r>
              <a:rPr lang="es-MX" b="1" dirty="0" smtClean="0"/>
              <a:t>III. </a:t>
            </a:r>
            <a:r>
              <a:rPr lang="es-MX" dirty="0" smtClean="0"/>
              <a:t>Que de los antecedentes de la investigación, se desprendan datos suficientes que establezcan que se ha cometido un hecho determinado que la ley señale como delito y que exista la probabilidad de que el adolescente lo cometió o participó en su comisión, y</a:t>
            </a:r>
          </a:p>
          <a:p>
            <a:pPr algn="just"/>
            <a:r>
              <a:rPr lang="es-MX" dirty="0" smtClean="0"/>
              <a:t>IV. Que no se encuentre demostrada, una causa de extinción de la acción de remisión o una excluyente de responsabilidad.</a:t>
            </a:r>
            <a:endParaRPr lang="es-MX"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VINCULACIÓN A PROCESO</a:t>
            </a:r>
          </a:p>
        </p:txBody>
      </p:sp>
      <p:sp>
        <p:nvSpPr>
          <p:cNvPr id="11" name="10 CuadroTexto"/>
          <p:cNvSpPr txBox="1"/>
          <p:nvPr/>
        </p:nvSpPr>
        <p:spPr>
          <a:xfrm>
            <a:off x="395536" y="2420888"/>
            <a:ext cx="8424936" cy="3754874"/>
          </a:xfrm>
          <a:prstGeom prst="rect">
            <a:avLst/>
          </a:prstGeom>
          <a:noFill/>
        </p:spPr>
        <p:txBody>
          <a:bodyPr wrap="square" rtlCol="0">
            <a:spAutoFit/>
          </a:bodyPr>
          <a:lstStyle/>
          <a:p>
            <a:pPr algn="just"/>
            <a:r>
              <a:rPr lang="es-MX" dirty="0" smtClean="0"/>
              <a:t>El auto de vinculación a proceso únicamente podrá dictarse por los hechos que fueron motivo de la formulación de la imputación, pero el Juez de Control podrá otorgarles una clasificación jurídica diversa a la asignada por el Ministerio Público al formular la imputación, la que será definitiva al momento del dictado de auto apertura de juicio oral.</a:t>
            </a:r>
          </a:p>
          <a:p>
            <a:pPr algn="just"/>
            <a:endParaRPr lang="es-MX" dirty="0" smtClean="0"/>
          </a:p>
          <a:p>
            <a:pPr algn="ctr"/>
            <a:r>
              <a:rPr lang="es-MX" sz="3200" b="1" dirty="0" smtClean="0">
                <a:solidFill>
                  <a:srgbClr val="FF0000"/>
                </a:solidFill>
              </a:rPr>
              <a:t>EFECTO DE LA VINCULACIÓN A PROCESO</a:t>
            </a:r>
          </a:p>
          <a:p>
            <a:pPr algn="ctr"/>
            <a:endParaRPr lang="es-MX" sz="800" b="1" dirty="0" smtClean="0">
              <a:solidFill>
                <a:srgbClr val="FF0000"/>
              </a:solidFill>
            </a:endParaRPr>
          </a:p>
          <a:p>
            <a:pPr algn="just"/>
            <a:r>
              <a:rPr lang="es-MX" dirty="0" smtClean="0"/>
              <a:t>La vinculación a proceso tendrá el efecto de fijar provisionalmente el hecho o los hechos sobre los cuales se continuará el proceso de investigación en la etapa de investigación y que servirán, en las demás etapas del proceso, para determinar las formas anticipadas de terminación del mismo, la apertura a juicio o el sobreseimiento; sin perjuicio de que su calificación jurídica pueda ser variada en el auto de apertura a juicio oral.</a:t>
            </a:r>
            <a:endParaRPr lang="es-MX"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AUTO DE NO VINCULACIÓN A PROCESO</a:t>
            </a:r>
          </a:p>
        </p:txBody>
      </p:sp>
      <p:sp>
        <p:nvSpPr>
          <p:cNvPr id="11" name="10 CuadroTexto"/>
          <p:cNvSpPr txBox="1"/>
          <p:nvPr/>
        </p:nvSpPr>
        <p:spPr>
          <a:xfrm>
            <a:off x="395536" y="2420888"/>
            <a:ext cx="8424936" cy="3139321"/>
          </a:xfrm>
          <a:prstGeom prst="rect">
            <a:avLst/>
          </a:prstGeom>
          <a:noFill/>
        </p:spPr>
        <p:txBody>
          <a:bodyPr wrap="square" rtlCol="0">
            <a:spAutoFit/>
          </a:bodyPr>
          <a:lstStyle/>
          <a:p>
            <a:pPr algn="just"/>
            <a:r>
              <a:rPr lang="es-MX" dirty="0" smtClean="0"/>
              <a:t>En caso de que no se reúna alguno de los requisitos previstos en el artículo 294 de esta Ley, el Juez de Control dictará auto de no vinculación a proceso y dejará sin efecto las medidas cautelares que, en su caso, hubiese decretado.</a:t>
            </a:r>
          </a:p>
          <a:p>
            <a:pPr algn="just"/>
            <a:endParaRPr lang="es-MX" dirty="0" smtClean="0"/>
          </a:p>
          <a:p>
            <a:pPr algn="just"/>
            <a:r>
              <a:rPr lang="es-MX" dirty="0" smtClean="0"/>
              <a:t>El auto de no vinculación a proceso del adolescente no impide que el Ministerio Público continúe con la investigación </a:t>
            </a:r>
            <a:r>
              <a:rPr lang="es-MX" i="1" dirty="0" smtClean="0"/>
              <a:t>y </a:t>
            </a:r>
            <a:r>
              <a:rPr lang="es-MX" dirty="0" smtClean="0"/>
              <a:t>formule nuevamente la imputación dentro de los seis meses siguientes a la fecha de la notificación de aquél.</a:t>
            </a:r>
          </a:p>
          <a:p>
            <a:pPr algn="just"/>
            <a:endParaRPr lang="es-MX" dirty="0" smtClean="0"/>
          </a:p>
          <a:p>
            <a:pPr algn="just"/>
            <a:r>
              <a:rPr lang="es-MX" dirty="0" smtClean="0"/>
              <a:t>En los casos en que se niegue la orden de comparecencia del adolescente, el Ministerio Público también tendrá el término de seis meses para concluir su investigación y solicitar la orden que corresponda.</a:t>
            </a:r>
            <a:endParaRPr lang="es-MX"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1077218"/>
          </a:xfrm>
          <a:prstGeom prst="rect">
            <a:avLst/>
          </a:prstGeom>
          <a:noFill/>
        </p:spPr>
        <p:txBody>
          <a:bodyPr wrap="square" rtlCol="0">
            <a:spAutoFit/>
          </a:bodyPr>
          <a:lstStyle/>
          <a:p>
            <a:pPr algn="ctr"/>
            <a:r>
              <a:rPr lang="es-MX" sz="3200" b="1" dirty="0" smtClean="0">
                <a:solidFill>
                  <a:srgbClr val="FF0000"/>
                </a:solidFill>
              </a:rPr>
              <a:t>Análisis de la Defensa en la Audiencia de Vinculación a Proceso</a:t>
            </a:r>
          </a:p>
        </p:txBody>
      </p:sp>
      <p:sp>
        <p:nvSpPr>
          <p:cNvPr id="11" name="10 CuadroTexto"/>
          <p:cNvSpPr txBox="1"/>
          <p:nvPr/>
        </p:nvSpPr>
        <p:spPr>
          <a:xfrm>
            <a:off x="467544" y="3068960"/>
            <a:ext cx="7992888" cy="3139321"/>
          </a:xfrm>
          <a:prstGeom prst="rect">
            <a:avLst/>
          </a:prstGeom>
          <a:noFill/>
        </p:spPr>
        <p:txBody>
          <a:bodyPr wrap="square" rtlCol="0">
            <a:spAutoFit/>
          </a:bodyPr>
          <a:lstStyle/>
          <a:p>
            <a:pPr marL="342900" indent="-342900" algn="just">
              <a:buFont typeface="+mj-lt"/>
              <a:buAutoNum type="arabicPeriod"/>
            </a:pPr>
            <a:r>
              <a:rPr lang="es-MX" dirty="0" smtClean="0"/>
              <a:t>Conocer los datos de prueba que hay en la Carpeta de Investigación.</a:t>
            </a:r>
          </a:p>
          <a:p>
            <a:pPr marL="342900" indent="-342900" algn="just">
              <a:buFont typeface="+mj-lt"/>
              <a:buAutoNum type="arabicPeriod"/>
            </a:pPr>
            <a:r>
              <a:rPr lang="es-MX" dirty="0" smtClean="0"/>
              <a:t>Verificar si los hechos que se imputaron, son los mismos por los cuales se está vinculando al adolescente.</a:t>
            </a:r>
          </a:p>
          <a:p>
            <a:pPr marL="342900" indent="-342900" algn="just">
              <a:buFont typeface="+mj-lt"/>
              <a:buAutoNum type="arabicPeriod"/>
            </a:pPr>
            <a:r>
              <a:rPr lang="es-MX" dirty="0" smtClean="0"/>
              <a:t>Verificar las entrevistas a denunciante, testigos, policías aprehensores, para poder analizar si se cumplen los requisitos para vincular a proceso o no y poder argumentar en esta etapa ante la autoridad Judicial.</a:t>
            </a:r>
          </a:p>
          <a:p>
            <a:pPr marL="342900" indent="-342900" algn="just">
              <a:buFont typeface="+mj-lt"/>
              <a:buAutoNum type="arabicPeriod"/>
            </a:pPr>
            <a:r>
              <a:rPr lang="es-MX" dirty="0" smtClean="0"/>
              <a:t>Revisar detalladamente y hacer un estudio-análisis de todos los datos de prueba que hay hasta ese momento en la carpeta de investigación. Lo anterior para poder estar en aptitud de poder argumentar en la Audiencia de Vinculación a Proceso.</a:t>
            </a:r>
          </a:p>
          <a:p>
            <a:pPr marL="342900" indent="-342900" algn="just">
              <a:buFont typeface="+mj-lt"/>
              <a:buAutoNum type="arabicPeriod"/>
            </a:pPr>
            <a:endParaRPr lang="es-MX"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descr="Justicia.jpg"/>
          <p:cNvPicPr>
            <a:picLocks noChangeAspect="1"/>
          </p:cNvPicPr>
          <p:nvPr/>
        </p:nvPicPr>
        <p:blipFill>
          <a:blip r:embed="rId2" cstate="print"/>
          <a:stretch>
            <a:fillRect/>
          </a:stretch>
        </p:blipFill>
        <p:spPr>
          <a:xfrm>
            <a:off x="6444208" y="2420888"/>
            <a:ext cx="2595629" cy="1944216"/>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sp>
        <p:nvSpPr>
          <p:cNvPr id="9" name="8 CuadroTexto"/>
          <p:cNvSpPr txBox="1"/>
          <p:nvPr/>
        </p:nvSpPr>
        <p:spPr>
          <a:xfrm>
            <a:off x="251520" y="2564904"/>
            <a:ext cx="5688632" cy="3416320"/>
          </a:xfrm>
          <a:prstGeom prst="rect">
            <a:avLst/>
          </a:prstGeom>
          <a:noFill/>
        </p:spPr>
        <p:txBody>
          <a:bodyPr wrap="square" rtlCol="0">
            <a:spAutoFit/>
          </a:bodyPr>
          <a:lstStyle/>
          <a:p>
            <a:pPr algn="just"/>
            <a:r>
              <a:rPr lang="es-MX" b="1" dirty="0" smtClean="0"/>
              <a:t>Artículo 185.- </a:t>
            </a:r>
            <a:r>
              <a:rPr lang="es-MX" dirty="0" smtClean="0"/>
              <a:t>Las medidas cautelares autorizadas por esta Ley en contra del adolescente sólo pueden ser impuestas por autoridad judicial, mediante resolución fundada y motivada y con posterioridad a la vinculación a proceso.</a:t>
            </a:r>
          </a:p>
          <a:p>
            <a:pPr algn="just"/>
            <a:endParaRPr lang="es-MX" dirty="0" smtClean="0"/>
          </a:p>
          <a:p>
            <a:pPr algn="just"/>
            <a:r>
              <a:rPr lang="es-MX" dirty="0" smtClean="0"/>
              <a:t>La decisión de imponer una medida cautelar o rechazarla se puede impugnar mediante el recurso de revocación y es modificable en cualquier estado del proceso.</a:t>
            </a:r>
          </a:p>
          <a:p>
            <a:pPr algn="just"/>
            <a:endParaRPr lang="es-MX" dirty="0" smtClean="0"/>
          </a:p>
          <a:p>
            <a:pPr algn="just"/>
            <a:r>
              <a:rPr lang="es-MX" dirty="0" smtClean="0"/>
              <a:t>El Juez competente podrá proceder de oficio, cuando favorezca la libertad del adolescente.</a:t>
            </a:r>
          </a:p>
          <a:p>
            <a:pPr algn="just"/>
            <a:endParaRPr lang="es-MX"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LOS PRINCIPIOS DE LA DEFENSORÍA PÚBLICA</a:t>
            </a:r>
          </a:p>
        </p:txBody>
      </p:sp>
      <p:sp>
        <p:nvSpPr>
          <p:cNvPr id="10" name="9 CuadroTexto"/>
          <p:cNvSpPr txBox="1"/>
          <p:nvPr/>
        </p:nvSpPr>
        <p:spPr>
          <a:xfrm>
            <a:off x="2987824" y="2708920"/>
            <a:ext cx="2808312" cy="3447098"/>
          </a:xfrm>
          <a:prstGeom prst="rect">
            <a:avLst/>
          </a:prstGeom>
          <a:noFill/>
        </p:spPr>
        <p:txBody>
          <a:bodyPr wrap="square" rtlCol="0">
            <a:spAutoFit/>
          </a:bodyPr>
          <a:lstStyle/>
          <a:p>
            <a:pPr algn="just">
              <a:buFont typeface="Arial" pitchFamily="34" charset="0"/>
              <a:buChar char="•"/>
            </a:pPr>
            <a:r>
              <a:rPr lang="es-MX" dirty="0" smtClean="0"/>
              <a:t> </a:t>
            </a:r>
            <a:r>
              <a:rPr lang="es-MX" b="1" u="sng" dirty="0" smtClean="0"/>
              <a:t>Confidencialidad</a:t>
            </a:r>
          </a:p>
          <a:p>
            <a:pPr algn="just">
              <a:buFont typeface="Arial" pitchFamily="34" charset="0"/>
              <a:buChar char="•"/>
            </a:pPr>
            <a:endParaRPr lang="es-MX" sz="800" dirty="0" smtClean="0"/>
          </a:p>
          <a:p>
            <a:pPr algn="just">
              <a:buFont typeface="Arial" pitchFamily="34" charset="0"/>
              <a:buChar char="•"/>
            </a:pPr>
            <a:r>
              <a:rPr lang="es-MX" b="1" dirty="0" smtClean="0"/>
              <a:t> </a:t>
            </a:r>
            <a:r>
              <a:rPr lang="es-MX" b="1" u="sng" dirty="0" smtClean="0"/>
              <a:t>Diligencia</a:t>
            </a:r>
          </a:p>
          <a:p>
            <a:pPr algn="just">
              <a:buFont typeface="Arial" pitchFamily="34" charset="0"/>
              <a:buChar char="•"/>
            </a:pPr>
            <a:endParaRPr lang="es-MX" sz="800" b="1" u="sng" dirty="0" smtClean="0"/>
          </a:p>
          <a:p>
            <a:pPr>
              <a:buFont typeface="Arial" pitchFamily="34" charset="0"/>
              <a:buChar char="•"/>
            </a:pPr>
            <a:r>
              <a:rPr lang="es-MX" b="1" dirty="0" smtClean="0"/>
              <a:t> </a:t>
            </a:r>
            <a:r>
              <a:rPr lang="es-MX" b="1" u="sng" dirty="0" smtClean="0"/>
              <a:t>Excelencia</a:t>
            </a:r>
          </a:p>
          <a:p>
            <a:pPr>
              <a:buFont typeface="Arial" pitchFamily="34" charset="0"/>
              <a:buChar char="•"/>
            </a:pPr>
            <a:endParaRPr lang="es-MX" sz="800" b="1" u="sng" dirty="0" smtClean="0"/>
          </a:p>
          <a:p>
            <a:pPr>
              <a:buFont typeface="Arial" pitchFamily="34" charset="0"/>
              <a:buChar char="•"/>
            </a:pPr>
            <a:r>
              <a:rPr lang="es-MX" b="1" dirty="0" smtClean="0"/>
              <a:t> </a:t>
            </a:r>
            <a:r>
              <a:rPr lang="es-MX" b="1" u="sng" dirty="0" smtClean="0"/>
              <a:t>Gratuidad</a:t>
            </a:r>
          </a:p>
          <a:p>
            <a:pPr>
              <a:buFont typeface="Arial" pitchFamily="34" charset="0"/>
              <a:buChar char="•"/>
            </a:pPr>
            <a:endParaRPr lang="es-MX" sz="800" b="1" u="sng" dirty="0" smtClean="0"/>
          </a:p>
          <a:p>
            <a:pPr>
              <a:buFont typeface="Arial" pitchFamily="34" charset="0"/>
              <a:buChar char="•"/>
            </a:pPr>
            <a:r>
              <a:rPr lang="es-MX" b="1" dirty="0" smtClean="0"/>
              <a:t> </a:t>
            </a:r>
            <a:r>
              <a:rPr lang="es-MX" b="1" u="sng" dirty="0" smtClean="0"/>
              <a:t>Independencia funcional</a:t>
            </a:r>
          </a:p>
          <a:p>
            <a:pPr>
              <a:buFont typeface="Arial" pitchFamily="34" charset="0"/>
              <a:buChar char="•"/>
            </a:pPr>
            <a:endParaRPr lang="es-MX" sz="800" b="1" u="sng" dirty="0" smtClean="0"/>
          </a:p>
          <a:p>
            <a:pPr algn="just">
              <a:buFont typeface="Arial" pitchFamily="34" charset="0"/>
              <a:buChar char="•"/>
            </a:pPr>
            <a:r>
              <a:rPr lang="es-MX" b="1" dirty="0" smtClean="0"/>
              <a:t> </a:t>
            </a:r>
            <a:r>
              <a:rPr lang="es-MX" b="1" u="sng" dirty="0" smtClean="0"/>
              <a:t>Legalidad</a:t>
            </a:r>
            <a:r>
              <a:rPr lang="es-MX" dirty="0" smtClean="0"/>
              <a:t> </a:t>
            </a:r>
          </a:p>
          <a:p>
            <a:pPr algn="just">
              <a:buFont typeface="Arial" pitchFamily="34" charset="0"/>
              <a:buChar char="•"/>
            </a:pPr>
            <a:endParaRPr lang="es-MX" sz="800" dirty="0" smtClean="0"/>
          </a:p>
          <a:p>
            <a:pPr algn="just">
              <a:buFont typeface="Arial" pitchFamily="34" charset="0"/>
              <a:buChar char="•"/>
            </a:pPr>
            <a:r>
              <a:rPr lang="es-MX" b="1" dirty="0" smtClean="0"/>
              <a:t> </a:t>
            </a:r>
            <a:r>
              <a:rPr lang="es-MX" b="1" u="sng" dirty="0" smtClean="0"/>
              <a:t>Parcialidad</a:t>
            </a:r>
          </a:p>
          <a:p>
            <a:pPr algn="just">
              <a:buFont typeface="Arial" pitchFamily="34" charset="0"/>
              <a:buChar char="•"/>
            </a:pPr>
            <a:endParaRPr lang="es-MX" sz="800" b="1" u="sng" dirty="0" smtClean="0"/>
          </a:p>
          <a:p>
            <a:pPr algn="just">
              <a:buFont typeface="Arial" pitchFamily="34" charset="0"/>
              <a:buChar char="•"/>
            </a:pPr>
            <a:r>
              <a:rPr lang="es-MX" dirty="0" smtClean="0"/>
              <a:t> </a:t>
            </a:r>
            <a:r>
              <a:rPr lang="es-MX" b="1" u="sng" dirty="0" smtClean="0"/>
              <a:t>Profesionalismo</a:t>
            </a:r>
          </a:p>
          <a:p>
            <a:pPr algn="just">
              <a:buFont typeface="Arial" pitchFamily="34" charset="0"/>
              <a:buChar char="•"/>
            </a:pP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
        <p:nvSpPr>
          <p:cNvPr id="13" name="12 Abrir llave"/>
          <p:cNvSpPr/>
          <p:nvPr/>
        </p:nvSpPr>
        <p:spPr>
          <a:xfrm>
            <a:off x="1907704" y="2564904"/>
            <a:ext cx="720080" cy="3888432"/>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pic>
        <p:nvPicPr>
          <p:cNvPr id="14" name="13 Imagen" descr="Logo Indepey.bmp"/>
          <p:cNvPicPr>
            <a:picLocks noChangeAspect="1"/>
          </p:cNvPicPr>
          <p:nvPr/>
        </p:nvPicPr>
        <p:blipFill>
          <a:blip r:embed="rId2" cstate="print"/>
          <a:stretch>
            <a:fillRect/>
          </a:stretch>
        </p:blipFill>
        <p:spPr>
          <a:xfrm>
            <a:off x="467544" y="3645024"/>
            <a:ext cx="1374590" cy="1397124"/>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36 Imagen" descr="seguridad victima.jpg"/>
          <p:cNvPicPr>
            <a:picLocks noChangeAspect="1"/>
          </p:cNvPicPr>
          <p:nvPr/>
        </p:nvPicPr>
        <p:blipFill>
          <a:blip r:embed="rId2" cstate="print"/>
          <a:stretch>
            <a:fillRect/>
          </a:stretch>
        </p:blipFill>
        <p:spPr>
          <a:xfrm>
            <a:off x="6254650" y="4946468"/>
            <a:ext cx="2493814" cy="1911532"/>
          </a:xfrm>
          <a:prstGeom prst="rect">
            <a:avLst/>
          </a:prstGeom>
        </p:spPr>
      </p:pic>
      <p:pic>
        <p:nvPicPr>
          <p:cNvPr id="36" name="35 Imagen" descr="Presencia Juicio.jpg"/>
          <p:cNvPicPr>
            <a:picLocks noChangeAspect="1"/>
          </p:cNvPicPr>
          <p:nvPr/>
        </p:nvPicPr>
        <p:blipFill>
          <a:blip r:embed="rId3" cstate="print"/>
          <a:stretch>
            <a:fillRect/>
          </a:stretch>
        </p:blipFill>
        <p:spPr>
          <a:xfrm>
            <a:off x="467545" y="4988187"/>
            <a:ext cx="1872208" cy="1869813"/>
          </a:xfrm>
          <a:prstGeom prst="rect">
            <a:avLst/>
          </a:prstGeom>
        </p:spPr>
      </p:pic>
      <p:pic>
        <p:nvPicPr>
          <p:cNvPr id="35" name="34 Imagen" descr="desarrollo investigacion.jpg"/>
          <p:cNvPicPr>
            <a:picLocks noChangeAspect="1"/>
          </p:cNvPicPr>
          <p:nvPr/>
        </p:nvPicPr>
        <p:blipFill>
          <a:blip r:embed="rId4" cstate="print"/>
          <a:stretch>
            <a:fillRect/>
          </a:stretch>
        </p:blipFill>
        <p:spPr>
          <a:xfrm>
            <a:off x="3419872" y="5013176"/>
            <a:ext cx="2088232" cy="1568238"/>
          </a:xfrm>
          <a:prstGeom prst="rect">
            <a:avLst/>
          </a:prstGeom>
        </p:spPr>
      </p:pic>
      <p:pic>
        <p:nvPicPr>
          <p:cNvPr id="4" name="3 Imagen" descr="Logo Indepey.bmp"/>
          <p:cNvPicPr>
            <a:picLocks noChangeAspect="1"/>
          </p:cNvPicPr>
          <p:nvPr/>
        </p:nvPicPr>
        <p:blipFill>
          <a:blip r:embed="rId5"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6"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grpSp>
        <p:nvGrpSpPr>
          <p:cNvPr id="34" name="33 Grupo"/>
          <p:cNvGrpSpPr/>
          <p:nvPr/>
        </p:nvGrpSpPr>
        <p:grpSpPr>
          <a:xfrm>
            <a:off x="0" y="1844824"/>
            <a:ext cx="8999984" cy="3312368"/>
            <a:chOff x="0" y="1844824"/>
            <a:chExt cx="8999984" cy="3312368"/>
          </a:xfrm>
        </p:grpSpPr>
        <p:sp>
          <p:nvSpPr>
            <p:cNvPr id="32" name="31 Rectángulo redondeado"/>
            <p:cNvSpPr/>
            <p:nvPr/>
          </p:nvSpPr>
          <p:spPr>
            <a:xfrm>
              <a:off x="6228184" y="3501008"/>
              <a:ext cx="2771800" cy="165618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9" name="28 Rectángulo redondeado"/>
            <p:cNvSpPr/>
            <p:nvPr/>
          </p:nvSpPr>
          <p:spPr>
            <a:xfrm>
              <a:off x="0" y="3501008"/>
              <a:ext cx="2771800" cy="165618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FINALIDAD DE LAS MEDIDAS CAUTELARES</a:t>
              </a:r>
            </a:p>
          </p:txBody>
        </p:sp>
        <p:sp>
          <p:nvSpPr>
            <p:cNvPr id="9" name="8 CuadroTexto"/>
            <p:cNvSpPr txBox="1"/>
            <p:nvPr/>
          </p:nvSpPr>
          <p:spPr>
            <a:xfrm>
              <a:off x="6228184" y="3789040"/>
              <a:ext cx="2736304" cy="923330"/>
            </a:xfrm>
            <a:prstGeom prst="rect">
              <a:avLst/>
            </a:prstGeom>
            <a:noFill/>
          </p:spPr>
          <p:txBody>
            <a:bodyPr wrap="square" rtlCol="0">
              <a:spAutoFit/>
            </a:bodyPr>
            <a:lstStyle/>
            <a:p>
              <a:pPr algn="just"/>
              <a:r>
                <a:rPr lang="es-MX" b="1" dirty="0" smtClean="0"/>
                <a:t>III. </a:t>
              </a:r>
              <a:r>
                <a:rPr lang="es-MX" dirty="0" smtClean="0"/>
                <a:t>Garantizar la seguridad de la víctima, testigos o comunidad.</a:t>
              </a:r>
            </a:p>
          </p:txBody>
        </p:sp>
        <p:grpSp>
          <p:nvGrpSpPr>
            <p:cNvPr id="27" name="26 Grupo"/>
            <p:cNvGrpSpPr/>
            <p:nvPr/>
          </p:nvGrpSpPr>
          <p:grpSpPr>
            <a:xfrm>
              <a:off x="971600" y="2492896"/>
              <a:ext cx="7200800" cy="1008112"/>
              <a:chOff x="971600" y="3068960"/>
              <a:chExt cx="7200800" cy="1008112"/>
            </a:xfrm>
          </p:grpSpPr>
          <p:cxnSp>
            <p:nvCxnSpPr>
              <p:cNvPr id="16" name="15 Conector recto"/>
              <p:cNvCxnSpPr/>
              <p:nvPr/>
            </p:nvCxnSpPr>
            <p:spPr>
              <a:xfrm>
                <a:off x="4427984" y="3068960"/>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971600" y="3573016"/>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4427984" y="3573016"/>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a:off x="8172400" y="3573016"/>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flipH="1">
                <a:off x="971600" y="3573016"/>
                <a:ext cx="7200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29 Rectángulo"/>
            <p:cNvSpPr/>
            <p:nvPr/>
          </p:nvSpPr>
          <p:spPr>
            <a:xfrm>
              <a:off x="0" y="3573016"/>
              <a:ext cx="2555776" cy="1477328"/>
            </a:xfrm>
            <a:prstGeom prst="rect">
              <a:avLst/>
            </a:prstGeom>
          </p:spPr>
          <p:txBody>
            <a:bodyPr wrap="square">
              <a:spAutoFit/>
            </a:bodyPr>
            <a:lstStyle/>
            <a:p>
              <a:pPr algn="just"/>
              <a:r>
                <a:rPr lang="es-MX" b="1" dirty="0" smtClean="0"/>
                <a:t>I. </a:t>
              </a:r>
              <a:r>
                <a:rPr lang="es-MX" dirty="0" smtClean="0"/>
                <a:t>Asegurar la presencia del adolescente en el juicio y en los demás actos que se requiera su presencia;</a:t>
              </a:r>
            </a:p>
          </p:txBody>
        </p:sp>
        <p:sp>
          <p:nvSpPr>
            <p:cNvPr id="31" name="30 Rectángulo redondeado"/>
            <p:cNvSpPr/>
            <p:nvPr/>
          </p:nvSpPr>
          <p:spPr>
            <a:xfrm>
              <a:off x="3131840" y="3501008"/>
              <a:ext cx="2771800" cy="165618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3" name="32 Rectángulo"/>
            <p:cNvSpPr/>
            <p:nvPr/>
          </p:nvSpPr>
          <p:spPr>
            <a:xfrm>
              <a:off x="3131840" y="3717032"/>
              <a:ext cx="2736304" cy="1200329"/>
            </a:xfrm>
            <a:prstGeom prst="rect">
              <a:avLst/>
            </a:prstGeom>
          </p:spPr>
          <p:txBody>
            <a:bodyPr wrap="square">
              <a:spAutoFit/>
            </a:bodyPr>
            <a:lstStyle/>
            <a:p>
              <a:pPr algn="just"/>
              <a:r>
                <a:rPr lang="es-MX" b="1" dirty="0" smtClean="0"/>
                <a:t>II.</a:t>
              </a:r>
              <a:r>
                <a:rPr lang="es-MX" dirty="0" smtClean="0"/>
                <a:t> Facilitar el desarrollo de la investigación y evitar la obstaculización del proceso, y</a:t>
              </a:r>
            </a:p>
          </p:txBody>
        </p:sp>
      </p:gr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sp>
        <p:nvSpPr>
          <p:cNvPr id="9" name="8 CuadroTexto"/>
          <p:cNvSpPr txBox="1"/>
          <p:nvPr/>
        </p:nvSpPr>
        <p:spPr>
          <a:xfrm>
            <a:off x="251520" y="2564904"/>
            <a:ext cx="8548066" cy="3539430"/>
          </a:xfrm>
          <a:prstGeom prst="rect">
            <a:avLst/>
          </a:prstGeom>
          <a:noFill/>
        </p:spPr>
        <p:txBody>
          <a:bodyPr wrap="square" rtlCol="0">
            <a:spAutoFit/>
          </a:bodyPr>
          <a:lstStyle/>
          <a:p>
            <a:r>
              <a:rPr lang="es-MX" b="1" dirty="0" smtClean="0"/>
              <a:t>Principio de proporcionalidad (Artículo 186 LJPA)</a:t>
            </a:r>
          </a:p>
          <a:p>
            <a:endParaRPr lang="es-MX" sz="800" b="1" dirty="0" smtClean="0"/>
          </a:p>
          <a:p>
            <a:pPr algn="just"/>
            <a:r>
              <a:rPr lang="es-MX" dirty="0" smtClean="0"/>
              <a:t>No se podrá ordenar una medida cautelar cuando ésta resulte desproporcionada en relación con las circunstancias de comisión del hecho atribuido y las características personales del adolescente.</a:t>
            </a:r>
          </a:p>
          <a:p>
            <a:pPr algn="just"/>
            <a:endParaRPr lang="es-MX" dirty="0" smtClean="0"/>
          </a:p>
          <a:p>
            <a:pPr algn="just"/>
            <a:r>
              <a:rPr lang="es-MX" dirty="0" smtClean="0"/>
              <a:t>De Igual forma tratándose de conductas graves conforme al Artículo 191 de la Ley el Juez competente de oficio o a petición del Ministerio Público podrá decretar la </a:t>
            </a:r>
            <a:r>
              <a:rPr lang="es-MX" b="1" dirty="0" smtClean="0"/>
              <a:t>detención preventiva</a:t>
            </a:r>
            <a:r>
              <a:rPr lang="es-MX" dirty="0" smtClean="0"/>
              <a:t> hasta por un plazo de </a:t>
            </a:r>
            <a:r>
              <a:rPr lang="es-MX" b="1" dirty="0" smtClean="0"/>
              <a:t>tres meses</a:t>
            </a:r>
            <a:r>
              <a:rPr lang="es-MX" dirty="0" smtClean="0"/>
              <a:t>, siempre que se trate de conductas que ameriten medidas de internamiento y de adolescentes que tengan de catorce años de edad en adelante. Dicho plazo podrá ser ampliado, de oficio o a petición de parte, hasta por un mes adicional, bajo la estricta responsabilidad del Juez competente. </a:t>
            </a:r>
          </a:p>
          <a:p>
            <a:endParaRPr lang="es-MX"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sp>
        <p:nvSpPr>
          <p:cNvPr id="9" name="8 CuadroTexto"/>
          <p:cNvSpPr txBox="1"/>
          <p:nvPr/>
        </p:nvSpPr>
        <p:spPr>
          <a:xfrm>
            <a:off x="611560" y="2924944"/>
            <a:ext cx="7848872" cy="2031325"/>
          </a:xfrm>
          <a:prstGeom prst="rect">
            <a:avLst/>
          </a:prstGeom>
          <a:noFill/>
        </p:spPr>
        <p:txBody>
          <a:bodyPr wrap="square" rtlCol="0">
            <a:spAutoFit/>
          </a:bodyPr>
          <a:lstStyle/>
          <a:p>
            <a:pPr algn="just"/>
            <a:r>
              <a:rPr lang="es-MX" dirty="0" smtClean="0"/>
              <a:t>La defensa en esta audiencia buscará lo que mas le beneficie al adolescente, ya que la Fiscalía en base a lo anteriormente señalado fundamentará se petición en el mencionado artículo 191 de la ley, sin embargo, no hay que perder de vista que la detención preventiva debe ser considerada como medida extrema y por el tiempo mas breve posible, sin embargo existen otro tipo de medidas cautelares, las cuales se encuentran en el </a:t>
            </a:r>
            <a:r>
              <a:rPr lang="es-MX" b="1" dirty="0" smtClean="0"/>
              <a:t>Artículo 187</a:t>
            </a:r>
            <a:r>
              <a:rPr lang="es-MX" dirty="0" smtClean="0"/>
              <a:t> de la Ley las cuales pueden ser:</a:t>
            </a:r>
          </a:p>
          <a:p>
            <a:pPr algn="just"/>
            <a:endParaRPr lang="es-MX" b="1"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grpSp>
        <p:nvGrpSpPr>
          <p:cNvPr id="15" name="14 Grupo"/>
          <p:cNvGrpSpPr/>
          <p:nvPr/>
        </p:nvGrpSpPr>
        <p:grpSpPr>
          <a:xfrm>
            <a:off x="395536" y="4077072"/>
            <a:ext cx="7992888" cy="2586188"/>
            <a:chOff x="395536" y="4077072"/>
            <a:chExt cx="7992888" cy="2586188"/>
          </a:xfrm>
        </p:grpSpPr>
        <p:pic>
          <p:nvPicPr>
            <p:cNvPr id="14" name="13 Imagen" descr="no viajar.jpg"/>
            <p:cNvPicPr>
              <a:picLocks noChangeAspect="1"/>
            </p:cNvPicPr>
            <p:nvPr/>
          </p:nvPicPr>
          <p:blipFill>
            <a:blip r:embed="rId4" cstate="print"/>
            <a:stretch>
              <a:fillRect/>
            </a:stretch>
          </p:blipFill>
          <p:spPr>
            <a:xfrm>
              <a:off x="4932040" y="4077072"/>
              <a:ext cx="3456384" cy="2586188"/>
            </a:xfrm>
            <a:prstGeom prst="rect">
              <a:avLst/>
            </a:prstGeom>
          </p:spPr>
        </p:pic>
        <p:sp>
          <p:nvSpPr>
            <p:cNvPr id="11" name="10 Rectángulo"/>
            <p:cNvSpPr/>
            <p:nvPr/>
          </p:nvSpPr>
          <p:spPr>
            <a:xfrm>
              <a:off x="395536" y="4653136"/>
              <a:ext cx="4572000" cy="1200329"/>
            </a:xfrm>
            <a:prstGeom prst="rect">
              <a:avLst/>
            </a:prstGeom>
          </p:spPr>
          <p:txBody>
            <a:bodyPr>
              <a:spAutoFit/>
            </a:bodyPr>
            <a:lstStyle/>
            <a:p>
              <a:pPr algn="just"/>
              <a:r>
                <a:rPr lang="es-MX" b="1" dirty="0" smtClean="0"/>
                <a:t>II. </a:t>
              </a:r>
              <a:r>
                <a:rPr lang="es-MX" dirty="0" smtClean="0"/>
                <a:t>La prohibición de salir sin autorización de la localidad en la cual reside, del Estado, del país, o del ámbito territorial que fije el Juez competente;</a:t>
              </a:r>
            </a:p>
          </p:txBody>
        </p:sp>
      </p:grpSp>
      <p:grpSp>
        <p:nvGrpSpPr>
          <p:cNvPr id="13" name="12 Grupo"/>
          <p:cNvGrpSpPr/>
          <p:nvPr/>
        </p:nvGrpSpPr>
        <p:grpSpPr>
          <a:xfrm>
            <a:off x="395536" y="2204864"/>
            <a:ext cx="7416824" cy="1803990"/>
            <a:chOff x="323528" y="2200330"/>
            <a:chExt cx="7416824" cy="1803990"/>
          </a:xfrm>
        </p:grpSpPr>
        <p:sp>
          <p:nvSpPr>
            <p:cNvPr id="9" name="8 CuadroTexto"/>
            <p:cNvSpPr txBox="1"/>
            <p:nvPr/>
          </p:nvSpPr>
          <p:spPr>
            <a:xfrm>
              <a:off x="323528" y="2996952"/>
              <a:ext cx="4464496" cy="646331"/>
            </a:xfrm>
            <a:prstGeom prst="rect">
              <a:avLst/>
            </a:prstGeom>
            <a:noFill/>
          </p:spPr>
          <p:txBody>
            <a:bodyPr wrap="square" rtlCol="0">
              <a:spAutoFit/>
            </a:bodyPr>
            <a:lstStyle/>
            <a:p>
              <a:pPr algn="just"/>
              <a:r>
                <a:rPr lang="es-MX" b="1" dirty="0" smtClean="0"/>
                <a:t>I. </a:t>
              </a:r>
              <a:r>
                <a:rPr lang="es-MX" dirty="0" smtClean="0"/>
                <a:t>La exhibición de una cantidad suficiente para garantizar su presencia en el proceso;</a:t>
              </a:r>
            </a:p>
          </p:txBody>
        </p:sp>
        <p:pic>
          <p:nvPicPr>
            <p:cNvPr id="12" name="11 Imagen" descr="Sancion.png"/>
            <p:cNvPicPr>
              <a:picLocks noChangeAspect="1"/>
            </p:cNvPicPr>
            <p:nvPr/>
          </p:nvPicPr>
          <p:blipFill>
            <a:blip r:embed="rId5" cstate="print"/>
            <a:stretch>
              <a:fillRect/>
            </a:stretch>
          </p:blipFill>
          <p:spPr>
            <a:xfrm>
              <a:off x="4716016" y="2200330"/>
              <a:ext cx="3024336" cy="1803990"/>
            </a:xfrm>
            <a:prstGeom prst="rect">
              <a:avLst/>
            </a:prstGeom>
          </p:spPr>
        </p:pic>
      </p:gr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grpSp>
        <p:nvGrpSpPr>
          <p:cNvPr id="15" name="14 Grupo"/>
          <p:cNvGrpSpPr/>
          <p:nvPr/>
        </p:nvGrpSpPr>
        <p:grpSpPr>
          <a:xfrm>
            <a:off x="251520" y="1844824"/>
            <a:ext cx="8155238" cy="2592288"/>
            <a:chOff x="251520" y="1844824"/>
            <a:chExt cx="8155238" cy="2592288"/>
          </a:xfrm>
        </p:grpSpPr>
        <p:sp>
          <p:nvSpPr>
            <p:cNvPr id="9" name="8 CuadroTexto"/>
            <p:cNvSpPr txBox="1"/>
            <p:nvPr/>
          </p:nvSpPr>
          <p:spPr>
            <a:xfrm>
              <a:off x="251520" y="2780928"/>
              <a:ext cx="4392488" cy="1200329"/>
            </a:xfrm>
            <a:prstGeom prst="rect">
              <a:avLst/>
            </a:prstGeom>
            <a:noFill/>
          </p:spPr>
          <p:txBody>
            <a:bodyPr wrap="square" rtlCol="0">
              <a:spAutoFit/>
            </a:bodyPr>
            <a:lstStyle/>
            <a:p>
              <a:pPr algn="just"/>
              <a:r>
                <a:rPr lang="es-MX" b="1" dirty="0" smtClean="0"/>
                <a:t>III. </a:t>
              </a:r>
              <a:r>
                <a:rPr lang="es-MX" dirty="0" smtClean="0"/>
                <a:t>La obligación de someterse al cuidado o vigilancia de una persona o institución determinada, que informe regularmente al Juez que corresponda;</a:t>
              </a:r>
            </a:p>
          </p:txBody>
        </p:sp>
        <p:pic>
          <p:nvPicPr>
            <p:cNvPr id="12" name="11 Imagen" descr="vigilancia 1.jpg"/>
            <p:cNvPicPr>
              <a:picLocks noChangeAspect="1"/>
            </p:cNvPicPr>
            <p:nvPr/>
          </p:nvPicPr>
          <p:blipFill>
            <a:blip r:embed="rId4" cstate="print"/>
            <a:stretch>
              <a:fillRect/>
            </a:stretch>
          </p:blipFill>
          <p:spPr>
            <a:xfrm>
              <a:off x="4932040" y="2348880"/>
              <a:ext cx="1625335" cy="1625335"/>
            </a:xfrm>
            <a:prstGeom prst="rect">
              <a:avLst/>
            </a:prstGeom>
          </p:spPr>
        </p:pic>
        <p:pic>
          <p:nvPicPr>
            <p:cNvPr id="14" name="13 Imagen" descr="vigilancia.png"/>
            <p:cNvPicPr>
              <a:picLocks noChangeAspect="1"/>
            </p:cNvPicPr>
            <p:nvPr/>
          </p:nvPicPr>
          <p:blipFill>
            <a:blip r:embed="rId5" cstate="print"/>
            <a:stretch>
              <a:fillRect/>
            </a:stretch>
          </p:blipFill>
          <p:spPr>
            <a:xfrm>
              <a:off x="6876256" y="1844824"/>
              <a:ext cx="1530502" cy="2592288"/>
            </a:xfrm>
            <a:prstGeom prst="rect">
              <a:avLst/>
            </a:prstGeom>
          </p:spPr>
        </p:pic>
      </p:grpSp>
      <p:grpSp>
        <p:nvGrpSpPr>
          <p:cNvPr id="18" name="17 Grupo"/>
          <p:cNvGrpSpPr/>
          <p:nvPr/>
        </p:nvGrpSpPr>
        <p:grpSpPr>
          <a:xfrm>
            <a:off x="323528" y="4149080"/>
            <a:ext cx="8613576" cy="2564904"/>
            <a:chOff x="323528" y="4149080"/>
            <a:chExt cx="8613576" cy="2564904"/>
          </a:xfrm>
        </p:grpSpPr>
        <p:sp>
          <p:nvSpPr>
            <p:cNvPr id="11" name="10 Rectángulo"/>
            <p:cNvSpPr/>
            <p:nvPr/>
          </p:nvSpPr>
          <p:spPr>
            <a:xfrm>
              <a:off x="323528" y="5013176"/>
              <a:ext cx="4392488" cy="923330"/>
            </a:xfrm>
            <a:prstGeom prst="rect">
              <a:avLst/>
            </a:prstGeom>
          </p:spPr>
          <p:txBody>
            <a:bodyPr wrap="square">
              <a:spAutoFit/>
            </a:bodyPr>
            <a:lstStyle/>
            <a:p>
              <a:pPr algn="just"/>
              <a:r>
                <a:rPr lang="es-MX" b="1" dirty="0" smtClean="0"/>
                <a:t>IV. </a:t>
              </a:r>
              <a:r>
                <a:rPr lang="es-MX" dirty="0" smtClean="0"/>
                <a:t>La obligación de presentarse periódicamente ante el Juez correspondiente o la autoridad que él designe;</a:t>
              </a:r>
              <a:endParaRPr lang="es-MX" dirty="0"/>
            </a:p>
          </p:txBody>
        </p:sp>
        <p:pic>
          <p:nvPicPr>
            <p:cNvPr id="16" name="15 Imagen" descr="juez.png"/>
            <p:cNvPicPr>
              <a:picLocks noChangeAspect="1"/>
            </p:cNvPicPr>
            <p:nvPr/>
          </p:nvPicPr>
          <p:blipFill>
            <a:blip r:embed="rId6" cstate="print"/>
            <a:stretch>
              <a:fillRect/>
            </a:stretch>
          </p:blipFill>
          <p:spPr>
            <a:xfrm>
              <a:off x="5076056" y="4149080"/>
              <a:ext cx="1857375" cy="2457450"/>
            </a:xfrm>
            <a:prstGeom prst="rect">
              <a:avLst/>
            </a:prstGeom>
          </p:spPr>
        </p:pic>
        <p:pic>
          <p:nvPicPr>
            <p:cNvPr id="17" name="16 Imagen" descr="tocar puerta.jpg"/>
            <p:cNvPicPr>
              <a:picLocks noChangeAspect="1"/>
            </p:cNvPicPr>
            <p:nvPr/>
          </p:nvPicPr>
          <p:blipFill>
            <a:blip r:embed="rId7" cstate="print"/>
            <a:stretch>
              <a:fillRect/>
            </a:stretch>
          </p:blipFill>
          <p:spPr>
            <a:xfrm>
              <a:off x="6660232" y="4437112"/>
              <a:ext cx="2276872" cy="2276872"/>
            </a:xfrm>
            <a:prstGeom prst="rect">
              <a:avLst/>
            </a:prstGeom>
          </p:spPr>
        </p:pic>
      </p:gr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grpSp>
        <p:nvGrpSpPr>
          <p:cNvPr id="14" name="13 Grupo"/>
          <p:cNvGrpSpPr/>
          <p:nvPr/>
        </p:nvGrpSpPr>
        <p:grpSpPr>
          <a:xfrm>
            <a:off x="251520" y="2060848"/>
            <a:ext cx="9222010" cy="1944216"/>
            <a:chOff x="251520" y="2060848"/>
            <a:chExt cx="9222010" cy="1944216"/>
          </a:xfrm>
        </p:grpSpPr>
        <p:sp>
          <p:nvSpPr>
            <p:cNvPr id="9" name="8 CuadroTexto"/>
            <p:cNvSpPr txBox="1"/>
            <p:nvPr/>
          </p:nvSpPr>
          <p:spPr>
            <a:xfrm>
              <a:off x="251520" y="2564904"/>
              <a:ext cx="4824536" cy="923330"/>
            </a:xfrm>
            <a:prstGeom prst="rect">
              <a:avLst/>
            </a:prstGeom>
            <a:noFill/>
          </p:spPr>
          <p:txBody>
            <a:bodyPr wrap="square" rtlCol="0">
              <a:spAutoFit/>
            </a:bodyPr>
            <a:lstStyle/>
            <a:p>
              <a:pPr algn="just"/>
              <a:r>
                <a:rPr lang="es-MX" b="1" dirty="0" smtClean="0"/>
                <a:t>V. </a:t>
              </a:r>
              <a:r>
                <a:rPr lang="es-MX" dirty="0" smtClean="0"/>
                <a:t>La prohibición de amenazar o intimidar a la víctima, a los testigos, peritos, autoridades y demás personas que participen en el proceso;</a:t>
              </a:r>
            </a:p>
          </p:txBody>
        </p:sp>
        <p:pic>
          <p:nvPicPr>
            <p:cNvPr id="12" name="11 Imagen" descr="amenazar 1.png"/>
            <p:cNvPicPr>
              <a:picLocks noChangeAspect="1"/>
            </p:cNvPicPr>
            <p:nvPr/>
          </p:nvPicPr>
          <p:blipFill>
            <a:blip r:embed="rId4" cstate="print"/>
            <a:stretch>
              <a:fillRect/>
            </a:stretch>
          </p:blipFill>
          <p:spPr>
            <a:xfrm>
              <a:off x="7092280" y="2060848"/>
              <a:ext cx="2381250" cy="1924050"/>
            </a:xfrm>
            <a:prstGeom prst="rect">
              <a:avLst/>
            </a:prstGeom>
          </p:spPr>
        </p:pic>
        <p:pic>
          <p:nvPicPr>
            <p:cNvPr id="13" name="12 Imagen" descr="amenazar.jpg"/>
            <p:cNvPicPr>
              <a:picLocks noChangeAspect="1"/>
            </p:cNvPicPr>
            <p:nvPr/>
          </p:nvPicPr>
          <p:blipFill>
            <a:blip r:embed="rId5" cstate="print"/>
            <a:stretch>
              <a:fillRect/>
            </a:stretch>
          </p:blipFill>
          <p:spPr>
            <a:xfrm>
              <a:off x="5004048" y="2636912"/>
              <a:ext cx="2137738" cy="1368152"/>
            </a:xfrm>
            <a:prstGeom prst="rect">
              <a:avLst/>
            </a:prstGeom>
          </p:spPr>
        </p:pic>
      </p:grpSp>
      <p:grpSp>
        <p:nvGrpSpPr>
          <p:cNvPr id="17" name="16 Grupo"/>
          <p:cNvGrpSpPr/>
          <p:nvPr/>
        </p:nvGrpSpPr>
        <p:grpSpPr>
          <a:xfrm>
            <a:off x="323528" y="4221088"/>
            <a:ext cx="8568952" cy="2636912"/>
            <a:chOff x="323528" y="4221088"/>
            <a:chExt cx="8568952" cy="2636912"/>
          </a:xfrm>
        </p:grpSpPr>
        <p:sp>
          <p:nvSpPr>
            <p:cNvPr id="11" name="10 Rectángulo"/>
            <p:cNvSpPr/>
            <p:nvPr/>
          </p:nvSpPr>
          <p:spPr>
            <a:xfrm>
              <a:off x="323528" y="4509120"/>
              <a:ext cx="4392488" cy="1477328"/>
            </a:xfrm>
            <a:prstGeom prst="rect">
              <a:avLst/>
            </a:prstGeom>
          </p:spPr>
          <p:txBody>
            <a:bodyPr wrap="square">
              <a:spAutoFit/>
            </a:bodyPr>
            <a:lstStyle/>
            <a:p>
              <a:pPr algn="just"/>
              <a:r>
                <a:rPr lang="es-MX" b="1" dirty="0" smtClean="0"/>
                <a:t>VI. </a:t>
              </a:r>
              <a:r>
                <a:rPr lang="es-MX" dirty="0" smtClean="0"/>
                <a:t>La separación inmediata del domicilio, cuando se trate de agresiones a mujeres, niñas, niños o conductas relacionadas con delitos sexuales y la presunta víctima cohabite con el adolescente;</a:t>
              </a:r>
            </a:p>
          </p:txBody>
        </p:sp>
        <p:pic>
          <p:nvPicPr>
            <p:cNvPr id="15" name="14 Imagen" descr="casa.jpg"/>
            <p:cNvPicPr>
              <a:picLocks noChangeAspect="1"/>
            </p:cNvPicPr>
            <p:nvPr/>
          </p:nvPicPr>
          <p:blipFill>
            <a:blip r:embed="rId6" cstate="print"/>
            <a:stretch>
              <a:fillRect/>
            </a:stretch>
          </p:blipFill>
          <p:spPr>
            <a:xfrm>
              <a:off x="5508104" y="4221088"/>
              <a:ext cx="3384376" cy="2171641"/>
            </a:xfrm>
            <a:prstGeom prst="rect">
              <a:avLst/>
            </a:prstGeom>
          </p:spPr>
        </p:pic>
        <p:pic>
          <p:nvPicPr>
            <p:cNvPr id="16" name="15 Imagen" descr="separacion casa.jpg"/>
            <p:cNvPicPr>
              <a:picLocks noChangeAspect="1"/>
            </p:cNvPicPr>
            <p:nvPr/>
          </p:nvPicPr>
          <p:blipFill>
            <a:blip r:embed="rId7" cstate="print"/>
            <a:stretch>
              <a:fillRect/>
            </a:stretch>
          </p:blipFill>
          <p:spPr>
            <a:xfrm>
              <a:off x="4644008" y="5563843"/>
              <a:ext cx="1412836" cy="1294157"/>
            </a:xfrm>
            <a:prstGeom prst="rect">
              <a:avLst/>
            </a:prstGeom>
          </p:spPr>
        </p:pic>
      </p:gr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5517232"/>
            <a:ext cx="4572000" cy="646331"/>
          </a:xfrm>
          <a:prstGeom prst="rect">
            <a:avLst/>
          </a:prstGeom>
        </p:spPr>
        <p:txBody>
          <a:bodyPr>
            <a:spAutoFit/>
          </a:bodyPr>
          <a:lstStyle/>
          <a:p>
            <a:pPr algn="just"/>
            <a:r>
              <a:rPr lang="es-MX" b="1" dirty="0" smtClean="0"/>
              <a:t>VIII. </a:t>
            </a:r>
            <a:r>
              <a:rPr lang="es-MX" dirty="0" smtClean="0"/>
              <a:t>Prohibición de visitas y trato a determinadas personas.</a:t>
            </a:r>
            <a:endParaRPr lang="es-MX" dirty="0"/>
          </a:p>
        </p:txBody>
      </p:sp>
      <p:grpSp>
        <p:nvGrpSpPr>
          <p:cNvPr id="16" name="15 Grupo"/>
          <p:cNvGrpSpPr/>
          <p:nvPr/>
        </p:nvGrpSpPr>
        <p:grpSpPr>
          <a:xfrm>
            <a:off x="395536" y="2132856"/>
            <a:ext cx="8208912" cy="2232249"/>
            <a:chOff x="323528" y="1846256"/>
            <a:chExt cx="8820472" cy="2481635"/>
          </a:xfrm>
        </p:grpSpPr>
        <p:pic>
          <p:nvPicPr>
            <p:cNvPr id="13" name="12 Imagen" descr="casa.jpg"/>
            <p:cNvPicPr>
              <a:picLocks noChangeAspect="1"/>
            </p:cNvPicPr>
            <p:nvPr/>
          </p:nvPicPr>
          <p:blipFill>
            <a:blip r:embed="rId4" cstate="print"/>
            <a:stretch>
              <a:fillRect/>
            </a:stretch>
          </p:blipFill>
          <p:spPr>
            <a:xfrm>
              <a:off x="5276517" y="1846256"/>
              <a:ext cx="3867483" cy="2481635"/>
            </a:xfrm>
            <a:prstGeom prst="rect">
              <a:avLst/>
            </a:prstGeom>
          </p:spPr>
        </p:pic>
        <p:pic>
          <p:nvPicPr>
            <p:cNvPr id="14" name="13 Imagen" descr="detencion casa.gif"/>
            <p:cNvPicPr>
              <a:picLocks noChangeAspect="1"/>
            </p:cNvPicPr>
            <p:nvPr/>
          </p:nvPicPr>
          <p:blipFill>
            <a:blip r:embed="rId5" cstate="print"/>
            <a:stretch>
              <a:fillRect/>
            </a:stretch>
          </p:blipFill>
          <p:spPr>
            <a:xfrm>
              <a:off x="6158755" y="2924944"/>
              <a:ext cx="1063558" cy="1224703"/>
            </a:xfrm>
            <a:prstGeom prst="rect">
              <a:avLst/>
            </a:prstGeom>
          </p:spPr>
        </p:pic>
        <p:sp>
          <p:nvSpPr>
            <p:cNvPr id="12" name="11 Rectángulo"/>
            <p:cNvSpPr/>
            <p:nvPr/>
          </p:nvSpPr>
          <p:spPr>
            <a:xfrm>
              <a:off x="323528" y="2924944"/>
              <a:ext cx="4572000" cy="646331"/>
            </a:xfrm>
            <a:prstGeom prst="rect">
              <a:avLst/>
            </a:prstGeom>
          </p:spPr>
          <p:txBody>
            <a:bodyPr>
              <a:spAutoFit/>
            </a:bodyPr>
            <a:lstStyle/>
            <a:p>
              <a:pPr algn="just"/>
              <a:r>
                <a:rPr lang="es-MX" b="1" dirty="0" smtClean="0"/>
                <a:t>VII. </a:t>
              </a:r>
              <a:r>
                <a:rPr lang="es-MX" dirty="0" smtClean="0"/>
                <a:t>La detención preventiva en su domicilio, centro médico o en el Centro, y</a:t>
              </a:r>
            </a:p>
          </p:txBody>
        </p:sp>
      </p:gr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MEDIDAS CAUTELARES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467544" y="3212976"/>
            <a:ext cx="8280920" cy="2246769"/>
          </a:xfrm>
          <a:prstGeom prst="rect">
            <a:avLst/>
          </a:prstGeom>
        </p:spPr>
        <p:txBody>
          <a:bodyPr wrap="square">
            <a:spAutoFit/>
          </a:bodyPr>
          <a:lstStyle/>
          <a:p>
            <a:pPr algn="just"/>
            <a:r>
              <a:rPr lang="es-MX" dirty="0" smtClean="0"/>
              <a:t>En el caso previsto en la fracción VII del artículo 187 de esta Ley, el Juez competente podrá aplicar de manera excepcional esta medida cautelar, cuando concurran además de las circunstancias señaladas en el artículo anterior las siguientes:</a:t>
            </a:r>
          </a:p>
          <a:p>
            <a:pPr algn="just"/>
            <a:endParaRPr lang="es-MX" sz="800" dirty="0" smtClean="0"/>
          </a:p>
          <a:p>
            <a:pPr algn="just"/>
            <a:endParaRPr lang="es-MX" sz="800" dirty="0" smtClean="0"/>
          </a:p>
          <a:p>
            <a:pPr marL="400050" indent="-400050" algn="just"/>
            <a:r>
              <a:rPr lang="es-MX" dirty="0" smtClean="0"/>
              <a:t>I. No sea posible aplicar otra medida cautelar menos gravosa;</a:t>
            </a:r>
          </a:p>
          <a:p>
            <a:pPr marL="400050" indent="-400050" algn="just"/>
            <a:endParaRPr lang="es-MX" sz="800" dirty="0" smtClean="0"/>
          </a:p>
          <a:p>
            <a:pPr algn="just"/>
            <a:r>
              <a:rPr lang="es-MX" b="1" dirty="0" smtClean="0"/>
              <a:t>II.</a:t>
            </a:r>
            <a:r>
              <a:rPr lang="es-MX" dirty="0" smtClean="0"/>
              <a:t> Se trate de adolescentes de catorce años de edad o más, y</a:t>
            </a:r>
          </a:p>
          <a:p>
            <a:pPr algn="just"/>
            <a:endParaRPr lang="es-MX" sz="800" dirty="0" smtClean="0"/>
          </a:p>
          <a:p>
            <a:pPr algn="just"/>
            <a:r>
              <a:rPr lang="es-MX" b="1" dirty="0" smtClean="0"/>
              <a:t>III.</a:t>
            </a:r>
            <a:r>
              <a:rPr lang="es-MX" dirty="0" smtClean="0"/>
              <a:t> La conducta atribuida sea grave y amerite una medida de internamiento.</a:t>
            </a:r>
            <a:endParaRPr lang="es-MX" dirty="0"/>
          </a:p>
        </p:txBody>
      </p:sp>
      <p:sp>
        <p:nvSpPr>
          <p:cNvPr id="10" name="9 CuadroTexto"/>
          <p:cNvSpPr txBox="1"/>
          <p:nvPr/>
        </p:nvSpPr>
        <p:spPr>
          <a:xfrm>
            <a:off x="0" y="1844824"/>
            <a:ext cx="9144000" cy="1077218"/>
          </a:xfrm>
          <a:prstGeom prst="rect">
            <a:avLst/>
          </a:prstGeom>
          <a:noFill/>
        </p:spPr>
        <p:txBody>
          <a:bodyPr wrap="square" rtlCol="0">
            <a:spAutoFit/>
          </a:bodyPr>
          <a:lstStyle/>
          <a:p>
            <a:pPr algn="ctr"/>
            <a:r>
              <a:rPr lang="es-MX" sz="3200" b="1" dirty="0" smtClean="0">
                <a:solidFill>
                  <a:srgbClr val="FF0000"/>
                </a:solidFill>
              </a:rPr>
              <a:t>REQUISITOS ADICIONALES PARA LA DETENCIÓN PREVENTIVA DEL ADOLESCENTE (Artículo 190 LJPA)</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428596" y="2357430"/>
            <a:ext cx="8280920" cy="4093428"/>
          </a:xfrm>
          <a:prstGeom prst="rect">
            <a:avLst/>
          </a:prstGeom>
        </p:spPr>
        <p:txBody>
          <a:bodyPr wrap="square">
            <a:spAutoFit/>
          </a:bodyPr>
          <a:lstStyle/>
          <a:p>
            <a:pPr algn="just"/>
            <a:r>
              <a:rPr lang="es-MX" dirty="0" smtClean="0"/>
              <a:t>REGLAS MINIMAS DE LAS NACIONES UNIDAS PARA LA ADMINISTRACION DE LA JUSTICIA DE MENORES. </a:t>
            </a:r>
            <a:r>
              <a:rPr lang="es-MX" b="1" dirty="0" smtClean="0"/>
              <a:t>REGLAS DE BEIJING</a:t>
            </a:r>
          </a:p>
          <a:p>
            <a:pPr algn="just"/>
            <a:endParaRPr lang="es-MX" sz="800" b="1" dirty="0" smtClean="0"/>
          </a:p>
          <a:p>
            <a:pPr algn="just"/>
            <a:r>
              <a:rPr lang="es-MX" dirty="0" smtClean="0"/>
              <a:t>13. 1. Sólo se aplicará la prisión preventiva como último recurso y durante el plazo más breve posible.</a:t>
            </a:r>
          </a:p>
          <a:p>
            <a:pPr algn="just"/>
            <a:r>
              <a:rPr lang="es-MX" dirty="0" smtClean="0"/>
              <a:t>13. 2. Siempre que sea posible, se adoptarán medidas sustitutorias de la prisión preventiva, como la supervisión estricta, la asignación a una familia o el traslado a un hogar o a una institución educativa.</a:t>
            </a:r>
          </a:p>
          <a:p>
            <a:pPr algn="just"/>
            <a:endParaRPr lang="es-MX" dirty="0" smtClean="0"/>
          </a:p>
          <a:p>
            <a:pPr algn="just"/>
            <a:r>
              <a:rPr lang="es-MX" dirty="0" smtClean="0"/>
              <a:t>REGLAS MINIMAS DE LAS NACIONES UNIDAS SOBRE LAS MEDIDAS NO PRIVATIVAS DE LA LIBERTAD. </a:t>
            </a:r>
            <a:r>
              <a:rPr lang="es-MX" b="1" dirty="0" smtClean="0"/>
              <a:t>REGLAS DE TOKIO</a:t>
            </a:r>
          </a:p>
          <a:p>
            <a:pPr algn="just"/>
            <a:r>
              <a:rPr lang="es-MX" dirty="0" smtClean="0"/>
              <a:t>6. La prisión preventiva como último recurso</a:t>
            </a:r>
          </a:p>
          <a:p>
            <a:pPr algn="just"/>
            <a:r>
              <a:rPr lang="es-MX" dirty="0" smtClean="0"/>
              <a:t>6.1 En el procedimiento penal sólo se recurrirá a la prisión preventiva como último recurso, teniendo debidamente en cuenta la investigación del supuesto delito y la protección de la sociedad y de la víctima.</a:t>
            </a:r>
            <a:endParaRPr lang="es-MX" dirty="0"/>
          </a:p>
        </p:txBody>
      </p:sp>
      <p:sp>
        <p:nvSpPr>
          <p:cNvPr id="10" name="9 CuadroTexto"/>
          <p:cNvSpPr txBox="1"/>
          <p:nvPr/>
        </p:nvSpPr>
        <p:spPr>
          <a:xfrm>
            <a:off x="0" y="1844824"/>
            <a:ext cx="9144000" cy="584775"/>
          </a:xfrm>
          <a:prstGeom prst="rect">
            <a:avLst/>
          </a:prstGeom>
          <a:noFill/>
        </p:spPr>
        <p:txBody>
          <a:bodyPr wrap="square" rtlCol="0">
            <a:spAutoFit/>
          </a:bodyPr>
          <a:lstStyle/>
          <a:p>
            <a:pPr algn="ctr"/>
            <a:r>
              <a:rPr lang="es-MX" sz="3200" b="1" dirty="0" smtClean="0">
                <a:solidFill>
                  <a:srgbClr val="FF0000"/>
                </a:solidFill>
              </a:rPr>
              <a:t>PRISIÓN PREVENTIVA</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428596" y="2357430"/>
            <a:ext cx="8280920" cy="2862322"/>
          </a:xfrm>
          <a:prstGeom prst="rect">
            <a:avLst/>
          </a:prstGeom>
        </p:spPr>
        <p:txBody>
          <a:bodyPr wrap="square">
            <a:spAutoFit/>
          </a:bodyPr>
          <a:lstStyle/>
          <a:p>
            <a:pPr algn="just"/>
            <a:r>
              <a:rPr lang="es-MX" dirty="0" smtClean="0"/>
              <a:t>CONVENCIÓN SOBRE LOS DERECHOS DE LOS NIÑOS </a:t>
            </a:r>
          </a:p>
          <a:p>
            <a:pPr algn="just"/>
            <a:r>
              <a:rPr lang="es-MX" dirty="0" smtClean="0"/>
              <a:t>ARTÍCULO 37.</a:t>
            </a:r>
          </a:p>
          <a:p>
            <a:pPr algn="just"/>
            <a:r>
              <a:rPr lang="es-MX" b="1" dirty="0" smtClean="0"/>
              <a:t>a)</a:t>
            </a:r>
            <a:r>
              <a:rPr lang="es-MX" dirty="0" smtClean="0"/>
              <a:t> Ningún niño sea sometido a torturas ni a otros tratos o penas crueles, inhumanos o degradantes. No se impondrá la pena capital ni la de prisión perpetua sin posibilidad de excarcelación por delitos cometidos por menores de 18 años de edad;</a:t>
            </a:r>
          </a:p>
          <a:p>
            <a:pPr algn="just"/>
            <a:r>
              <a:rPr lang="es-MX" b="1" dirty="0" smtClean="0"/>
              <a:t>b)</a:t>
            </a:r>
            <a:r>
              <a:rPr lang="es-MX" dirty="0" smtClean="0"/>
              <a:t> Ningún niño sea privado de su libertad ilegal o arbitrariamente. La detención, el encarcelamiento o la prisión de un niño se llevará a cabo de conformidad con la ley y se utilizará tan sólo como medida de último recurso y durante el período más breve que proceda;</a:t>
            </a:r>
          </a:p>
          <a:p>
            <a:pPr algn="just"/>
            <a:endParaRPr lang="es-MX" dirty="0"/>
          </a:p>
        </p:txBody>
      </p:sp>
      <p:sp>
        <p:nvSpPr>
          <p:cNvPr id="10" name="9 CuadroTexto"/>
          <p:cNvSpPr txBox="1"/>
          <p:nvPr/>
        </p:nvSpPr>
        <p:spPr>
          <a:xfrm>
            <a:off x="0" y="1844824"/>
            <a:ext cx="9144000" cy="584775"/>
          </a:xfrm>
          <a:prstGeom prst="rect">
            <a:avLst/>
          </a:prstGeom>
          <a:noFill/>
        </p:spPr>
        <p:txBody>
          <a:bodyPr wrap="square" rtlCol="0">
            <a:spAutoFit/>
          </a:bodyPr>
          <a:lstStyle/>
          <a:p>
            <a:pPr algn="ctr"/>
            <a:r>
              <a:rPr lang="es-MX" sz="3200" b="1" dirty="0" smtClean="0">
                <a:solidFill>
                  <a:srgbClr val="FF0000"/>
                </a:solidFill>
              </a:rPr>
              <a:t>PRISIÓN PREVENTIVA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EL SERVICIO SE REGIRA A LOS PRINCIPIOS DE:</a:t>
            </a:r>
          </a:p>
        </p:txBody>
      </p:sp>
      <p:sp>
        <p:nvSpPr>
          <p:cNvPr id="10" name="9 CuadroTexto"/>
          <p:cNvSpPr txBox="1"/>
          <p:nvPr/>
        </p:nvSpPr>
        <p:spPr>
          <a:xfrm>
            <a:off x="539552" y="2636912"/>
            <a:ext cx="5688632" cy="3693319"/>
          </a:xfrm>
          <a:prstGeom prst="rect">
            <a:avLst/>
          </a:prstGeom>
          <a:noFill/>
        </p:spPr>
        <p:txBody>
          <a:bodyPr wrap="square" rtlCol="0">
            <a:spAutoFit/>
          </a:bodyPr>
          <a:lstStyle/>
          <a:p>
            <a:pPr algn="just">
              <a:buFont typeface="Arial" pitchFamily="34" charset="0"/>
              <a:buChar char="•"/>
            </a:pPr>
            <a:r>
              <a:rPr lang="es-MX" dirty="0" smtClean="0"/>
              <a:t> </a:t>
            </a:r>
            <a:r>
              <a:rPr lang="es-MX" b="1" u="sng" dirty="0" smtClean="0"/>
              <a:t>Confidencialidad:</a:t>
            </a:r>
            <a:r>
              <a:rPr lang="es-MX" dirty="0" smtClean="0"/>
              <a:t> el servidor público deberá guardar reserva o secreto de la información revelada por los usuarios o terceros con ocasión del ejercicio del Servicio. La información así obtenida sólo puede revelarla con consentimiento previo de quien se la confió. Excepcionalmente puede revelar aquella información que permita prevenir un delito o proteger a personas en peligro;</a:t>
            </a:r>
          </a:p>
          <a:p>
            <a:pPr algn="just">
              <a:buFont typeface="Arial" pitchFamily="34" charset="0"/>
              <a:buChar char="•"/>
            </a:pPr>
            <a:endParaRPr lang="es-MX" dirty="0" smtClean="0"/>
          </a:p>
          <a:p>
            <a:pPr algn="just">
              <a:buFont typeface="Arial" pitchFamily="34" charset="0"/>
              <a:buChar char="•"/>
            </a:pPr>
            <a:r>
              <a:rPr lang="es-MX" dirty="0" smtClean="0"/>
              <a:t> </a:t>
            </a:r>
            <a:r>
              <a:rPr lang="es-MX" b="1" u="sng" dirty="0" smtClean="0"/>
              <a:t>Diligencia:</a:t>
            </a:r>
            <a:r>
              <a:rPr lang="es-MX" dirty="0" smtClean="0"/>
              <a:t> el Servicio exigirá el cuidado, esfuerzo y prontitud para encausar las acciones encaminadas a evitar una decisión tardía o errónea, procurando que los procesos se resuelvan en los plazos establecidos;</a:t>
            </a:r>
            <a:endParaRPr lang="es-MX" dirty="0"/>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492896"/>
            <a:ext cx="5544616" cy="3662541"/>
          </a:xfrm>
          <a:prstGeom prst="rect">
            <a:avLst/>
          </a:prstGeom>
        </p:spPr>
        <p:txBody>
          <a:bodyPr wrap="square">
            <a:spAutoFit/>
          </a:bodyPr>
          <a:lstStyle/>
          <a:p>
            <a:pPr algn="just"/>
            <a:r>
              <a:rPr lang="es-MX" dirty="0" smtClean="0"/>
              <a:t>El Juez de Control, de oficio o a solicitud de parte, al resolver sobre la vinculación del adolescente a proceso, fijará un plazo para el cierre de la investigación, tomando en cuenta la naturaleza de los hechos atribuidos y la complejidad de los mismos, sin que pueda ser mayor de seis meses.</a:t>
            </a:r>
          </a:p>
          <a:p>
            <a:pPr algn="just"/>
            <a:endParaRPr lang="es-MX" sz="800" dirty="0" smtClean="0"/>
          </a:p>
          <a:p>
            <a:pPr algn="just"/>
            <a:r>
              <a:rPr lang="es-MX" dirty="0" smtClean="0"/>
              <a:t>Transcurrido el plazo para el cierre de la investigación, el Ministerio Público deberá cerrarla o solicitar justificadamente su prórroga al Juez de Control, sin que se excedan los límites máximos previstos en este artículo. Si el Juez de Control estima que la prórroga no se justifica, denegará la petición.</a:t>
            </a:r>
          </a:p>
          <a:p>
            <a:pPr algn="just"/>
            <a:endParaRPr lang="es-MX" sz="800" dirty="0" smtClean="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CIERRE DE INVESTIGACIÓN</a:t>
            </a:r>
          </a:p>
        </p:txBody>
      </p:sp>
      <p:pic>
        <p:nvPicPr>
          <p:cNvPr id="9" name="8 Imagen" descr="cierre investigacion.jpg"/>
          <p:cNvPicPr>
            <a:picLocks noChangeAspect="1"/>
          </p:cNvPicPr>
          <p:nvPr/>
        </p:nvPicPr>
        <p:blipFill>
          <a:blip r:embed="rId4" cstate="print"/>
          <a:srcRect b="7159"/>
          <a:stretch>
            <a:fillRect/>
          </a:stretch>
        </p:blipFill>
        <p:spPr>
          <a:xfrm>
            <a:off x="6228185" y="2348880"/>
            <a:ext cx="2016224" cy="1931169"/>
          </a:xfrm>
          <a:prstGeom prst="rect">
            <a:avLst/>
          </a:prstGeom>
        </p:spPr>
      </p:pic>
      <p:pic>
        <p:nvPicPr>
          <p:cNvPr id="12" name="11 Imagen" descr="cierre investigacion 1.jpg"/>
          <p:cNvPicPr>
            <a:picLocks noChangeAspect="1"/>
          </p:cNvPicPr>
          <p:nvPr/>
        </p:nvPicPr>
        <p:blipFill>
          <a:blip r:embed="rId5" cstate="print"/>
          <a:srcRect b="5501"/>
          <a:stretch>
            <a:fillRect/>
          </a:stretch>
        </p:blipFill>
        <p:spPr>
          <a:xfrm>
            <a:off x="6516216" y="4365104"/>
            <a:ext cx="1872208" cy="1761349"/>
          </a:xfrm>
          <a:prstGeom prst="rect">
            <a:avLst/>
          </a:prstGeom>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Entrega Cierre copias.jpg"/>
          <p:cNvPicPr>
            <a:picLocks noChangeAspect="1"/>
          </p:cNvPicPr>
          <p:nvPr/>
        </p:nvPicPr>
        <p:blipFill>
          <a:blip r:embed="rId2" cstate="print"/>
          <a:srcRect b="6299"/>
          <a:stretch>
            <a:fillRect/>
          </a:stretch>
        </p:blipFill>
        <p:spPr>
          <a:xfrm>
            <a:off x="5796136" y="2564904"/>
            <a:ext cx="2881841" cy="2520280"/>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492896"/>
            <a:ext cx="5112568" cy="3539430"/>
          </a:xfrm>
          <a:prstGeom prst="rect">
            <a:avLst/>
          </a:prstGeom>
        </p:spPr>
        <p:txBody>
          <a:bodyPr wrap="square">
            <a:spAutoFit/>
          </a:bodyPr>
          <a:lstStyle/>
          <a:p>
            <a:pPr algn="just"/>
            <a:r>
              <a:rPr lang="es-MX" dirty="0" smtClean="0"/>
              <a:t>Después de realizado dicho cierre el Ministerio Público entregara copia fiel y exacta de la carpeta de investigación a la Defensa para que se este en igualdad de circunstancias al momento de formular acusación.</a:t>
            </a:r>
          </a:p>
          <a:p>
            <a:pPr algn="just"/>
            <a:endParaRPr lang="es-MX" sz="800" dirty="0" smtClean="0"/>
          </a:p>
          <a:p>
            <a:pPr algn="just"/>
            <a:r>
              <a:rPr lang="es-MX" dirty="0" smtClean="0"/>
              <a:t>Si Ministerio Público una vez cerrada la investigación no va a formular acusación en contra del adolescente como dispone el artículo 302 fracción I de la Ley de Justicia para Adolescentes, entonces deberá solicitar el sobreseimiento total o parcial; o pedir la suspensión del proceso.</a:t>
            </a:r>
          </a:p>
          <a:p>
            <a:pPr algn="just"/>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CIERRE DE INVESTIGACIÓN</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pruebas 2.jpg"/>
          <p:cNvPicPr>
            <a:picLocks noChangeAspect="1"/>
          </p:cNvPicPr>
          <p:nvPr/>
        </p:nvPicPr>
        <p:blipFill>
          <a:blip r:embed="rId2" cstate="print"/>
          <a:srcRect l="4484" t="12960" r="52149" b="4961"/>
          <a:stretch>
            <a:fillRect/>
          </a:stretch>
        </p:blipFill>
        <p:spPr>
          <a:xfrm>
            <a:off x="6012160" y="1916832"/>
            <a:ext cx="2664296" cy="2736304"/>
          </a:xfrm>
          <a:prstGeom prst="rect">
            <a:avLst/>
          </a:prstGeom>
        </p:spPr>
      </p:pic>
      <p:pic>
        <p:nvPicPr>
          <p:cNvPr id="4" name="3 Imagen" descr="Logo Indepey.bmp"/>
          <p:cNvPicPr>
            <a:picLocks noChangeAspect="1"/>
          </p:cNvPicPr>
          <p:nvPr/>
        </p:nvPicPr>
        <p:blipFill>
          <a:blip r:embed="rId3"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4"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564904"/>
            <a:ext cx="5112568" cy="3662541"/>
          </a:xfrm>
          <a:prstGeom prst="rect">
            <a:avLst/>
          </a:prstGeom>
        </p:spPr>
        <p:txBody>
          <a:bodyPr wrap="square">
            <a:spAutoFit/>
          </a:bodyPr>
          <a:lstStyle/>
          <a:p>
            <a:pPr algn="just"/>
            <a:r>
              <a:rPr lang="es-MX" dirty="0" smtClean="0"/>
              <a:t>Presentada la acusación, el Juez de Control ordenará su notificación a las partes y en el mismo acuerdo se les citará a la audiencia intermedia</a:t>
            </a:r>
          </a:p>
          <a:p>
            <a:pPr algn="just"/>
            <a:endParaRPr lang="es-MX" sz="800" dirty="0" smtClean="0"/>
          </a:p>
          <a:p>
            <a:pPr algn="just"/>
            <a:r>
              <a:rPr lang="es-MX" b="1" dirty="0" smtClean="0"/>
              <a:t>La etapa intermedia tiene por objeto</a:t>
            </a:r>
            <a:r>
              <a:rPr lang="es-MX" dirty="0" smtClean="0"/>
              <a:t> el ofrecimiento y admisión de pruebas, así como la depuración de los hechos controvertidos y la determinación del daño causado por la conducta considerada por la ley como delito, que serán materia de juicio oral.</a:t>
            </a:r>
          </a:p>
          <a:p>
            <a:pPr algn="just"/>
            <a:endParaRPr lang="es-MX" sz="800" dirty="0" smtClean="0"/>
          </a:p>
          <a:p>
            <a:pPr algn="just"/>
            <a:r>
              <a:rPr lang="es-MX" dirty="0" smtClean="0"/>
              <a:t>Al adolescente se les entregará copia de la acusación y se pondrán a su disposición los antecedentes acumulados durante la investigación.</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ETAPA INTERMEDIA</a:t>
            </a:r>
          </a:p>
        </p:txBody>
      </p:sp>
      <p:pic>
        <p:nvPicPr>
          <p:cNvPr id="9" name="8 Imagen" descr="pruebas 1.jpg"/>
          <p:cNvPicPr>
            <a:picLocks noChangeAspect="1"/>
          </p:cNvPicPr>
          <p:nvPr/>
        </p:nvPicPr>
        <p:blipFill>
          <a:blip r:embed="rId5" cstate="print"/>
          <a:stretch>
            <a:fillRect/>
          </a:stretch>
        </p:blipFill>
        <p:spPr>
          <a:xfrm>
            <a:off x="5868144" y="5013176"/>
            <a:ext cx="1512168" cy="1512168"/>
          </a:xfrm>
          <a:prstGeom prst="rect">
            <a:avLst/>
          </a:prstGeom>
        </p:spPr>
      </p:pic>
      <p:pic>
        <p:nvPicPr>
          <p:cNvPr id="13" name="12 Imagen" descr="pruebas.jpg"/>
          <p:cNvPicPr>
            <a:picLocks noChangeAspect="1"/>
          </p:cNvPicPr>
          <p:nvPr/>
        </p:nvPicPr>
        <p:blipFill>
          <a:blip r:embed="rId6" cstate="print"/>
          <a:stretch>
            <a:fillRect/>
          </a:stretch>
        </p:blipFill>
        <p:spPr>
          <a:xfrm>
            <a:off x="7596335" y="5013176"/>
            <a:ext cx="1109883" cy="1224136"/>
          </a:xfrm>
          <a:prstGeom prst="rect">
            <a:avLst/>
          </a:prstGeom>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564904"/>
            <a:ext cx="8064896" cy="3816429"/>
          </a:xfrm>
          <a:prstGeom prst="rect">
            <a:avLst/>
          </a:prstGeom>
        </p:spPr>
        <p:txBody>
          <a:bodyPr wrap="square">
            <a:spAutoFit/>
          </a:bodyPr>
          <a:lstStyle/>
          <a:p>
            <a:pPr algn="just"/>
            <a:r>
              <a:rPr lang="es-MX" dirty="0" smtClean="0"/>
              <a:t>Antes del inicio de la audiencia intermedia, por escrito, o al inicio de la misma, en forma verbal, el adolescente o su defensor podrán:</a:t>
            </a:r>
          </a:p>
          <a:p>
            <a:pPr algn="just"/>
            <a:endParaRPr lang="es-MX" sz="800" dirty="0" smtClean="0"/>
          </a:p>
          <a:p>
            <a:pPr algn="just">
              <a:buFont typeface="Wingdings" pitchFamily="2" charset="2"/>
              <a:buChar char="Ø"/>
            </a:pPr>
            <a:r>
              <a:rPr lang="es-MX" dirty="0" smtClean="0"/>
              <a:t> Señalar los vicios formales del escrito de acusación y, si lo considera pertinente, solicitará su corrección;</a:t>
            </a:r>
          </a:p>
          <a:p>
            <a:pPr algn="just">
              <a:buFont typeface="Wingdings" pitchFamily="2" charset="2"/>
              <a:buChar char="Ø"/>
            </a:pPr>
            <a:r>
              <a:rPr lang="es-MX" dirty="0" smtClean="0"/>
              <a:t> Deducir excepciones</a:t>
            </a:r>
          </a:p>
          <a:p>
            <a:pPr algn="just">
              <a:buFont typeface="Wingdings" pitchFamily="2" charset="2"/>
              <a:buChar char="Ø"/>
            </a:pPr>
            <a:r>
              <a:rPr lang="es-MX" dirty="0" smtClean="0"/>
              <a:t> Exponer los argumentos de defensa que considere necesarios y ofrecer los medios de prueba que desea se reciban en la audiencia de juicio oral en los términos previstos para la acusación;</a:t>
            </a:r>
          </a:p>
          <a:p>
            <a:pPr algn="just">
              <a:buFont typeface="Wingdings" pitchFamily="2" charset="2"/>
              <a:buChar char="Ø"/>
            </a:pPr>
            <a:r>
              <a:rPr lang="es-MX" dirty="0" smtClean="0"/>
              <a:t> Ofrecer los medios de prueba relativos a la individualización de la medida o suspensión de la misma, sin que dicho ofrecimiento pueda constituir autoincriminación, y</a:t>
            </a:r>
          </a:p>
          <a:p>
            <a:pPr algn="just">
              <a:buFont typeface="Wingdings" pitchFamily="2" charset="2"/>
              <a:buChar char="Ø"/>
            </a:pPr>
            <a:r>
              <a:rPr lang="es-MX" dirty="0" smtClean="0"/>
              <a:t> Proponer la suspensión condicional del proceso o algunos de los medios de solución alterna de controversias.</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ETAPA INTERMEDIA</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564904"/>
            <a:ext cx="8136904" cy="3754874"/>
          </a:xfrm>
          <a:prstGeom prst="rect">
            <a:avLst/>
          </a:prstGeom>
        </p:spPr>
        <p:txBody>
          <a:bodyPr wrap="square">
            <a:spAutoFit/>
          </a:bodyPr>
          <a:lstStyle/>
          <a:p>
            <a:pPr algn="just"/>
            <a:r>
              <a:rPr lang="es-MX" dirty="0" smtClean="0"/>
              <a:t>El adolescente o su defensor podrán oponer como excepciones las siguientes:</a:t>
            </a:r>
          </a:p>
          <a:p>
            <a:endParaRPr lang="es-MX" sz="800" dirty="0" smtClean="0"/>
          </a:p>
          <a:p>
            <a:pPr algn="just"/>
            <a:r>
              <a:rPr lang="es-MX" b="1" dirty="0" smtClean="0"/>
              <a:t>I. Incompetencia,</a:t>
            </a:r>
            <a:r>
              <a:rPr lang="es-MX" dirty="0" smtClean="0"/>
              <a:t> es cuando en cualquier estado del proceso, el Juez que reconozca su incompetencia remitirá las actuaciones al que considere competente y, si los adolescentes estuvieren detenidos, los pondrá a su disposición, después de haber practicado las diligencias más urgentes.</a:t>
            </a:r>
          </a:p>
          <a:p>
            <a:endParaRPr lang="es-MX" sz="800" dirty="0" smtClean="0"/>
          </a:p>
          <a:p>
            <a:pPr algn="just"/>
            <a:r>
              <a:rPr lang="es-MX" b="1" dirty="0" smtClean="0"/>
              <a:t>II. Litispendencia</a:t>
            </a:r>
            <a:r>
              <a:rPr lang="es-MX" dirty="0" smtClean="0"/>
              <a:t>, es cuando existe un juicio pendiente entre las mismas partes y sobre la misma materia.</a:t>
            </a:r>
          </a:p>
          <a:p>
            <a:pPr algn="just"/>
            <a:endParaRPr lang="es-MX" sz="800" dirty="0" smtClean="0"/>
          </a:p>
          <a:p>
            <a:r>
              <a:rPr lang="es-MX" b="1" dirty="0" smtClean="0"/>
              <a:t>III. Cosa juzgada</a:t>
            </a:r>
            <a:r>
              <a:rPr lang="es-MX" dirty="0" smtClean="0"/>
              <a:t>, es cuando existe una sentencia firme dictada sobre el mismo objeto</a:t>
            </a:r>
          </a:p>
          <a:p>
            <a:endParaRPr lang="es-MX" sz="800" dirty="0" smtClean="0"/>
          </a:p>
          <a:p>
            <a:pPr algn="just"/>
            <a:r>
              <a:rPr lang="es-MX" b="1" dirty="0" smtClean="0"/>
              <a:t>IV. Falta de requisito de procedibilidad</a:t>
            </a:r>
            <a:r>
              <a:rPr lang="es-MX" dirty="0" smtClean="0"/>
              <a:t>, cuando las Constituciones federal y local o la ley lo exijan, y</a:t>
            </a:r>
          </a:p>
          <a:p>
            <a:pPr algn="just"/>
            <a:endParaRPr lang="es-MX" sz="800" dirty="0" smtClean="0"/>
          </a:p>
          <a:p>
            <a:pPr algn="just"/>
            <a:r>
              <a:rPr lang="es-MX" b="1" dirty="0" smtClean="0"/>
              <a:t>V. Extinción de la acción de remisión,</a:t>
            </a:r>
            <a:endParaRPr lang="es-MX" dirty="0" smtClean="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EXCEPCIONES EN LA ETAPA INTERMEDIA</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420888"/>
            <a:ext cx="8136904" cy="4247317"/>
          </a:xfrm>
          <a:prstGeom prst="rect">
            <a:avLst/>
          </a:prstGeom>
        </p:spPr>
        <p:txBody>
          <a:bodyPr wrap="square">
            <a:spAutoFit/>
          </a:bodyPr>
          <a:lstStyle/>
          <a:p>
            <a:r>
              <a:rPr lang="es-MX" b="1" dirty="0" smtClean="0"/>
              <a:t>V. Extinción de la acción de remisión,</a:t>
            </a:r>
            <a:r>
              <a:rPr lang="es-MX" dirty="0" smtClean="0"/>
              <a:t> </a:t>
            </a:r>
          </a:p>
          <a:p>
            <a:pPr algn="just"/>
            <a:r>
              <a:rPr lang="es-MX" b="1" dirty="0" smtClean="0"/>
              <a:t>I.</a:t>
            </a:r>
            <a:r>
              <a:rPr lang="es-MX" dirty="0" smtClean="0"/>
              <a:t> Por la muerte del adolescente en conflicto con la Ley;</a:t>
            </a:r>
          </a:p>
          <a:p>
            <a:pPr algn="just"/>
            <a:r>
              <a:rPr lang="es-MX" b="1" dirty="0" smtClean="0"/>
              <a:t>II. </a:t>
            </a:r>
            <a:r>
              <a:rPr lang="es-MX" dirty="0" smtClean="0"/>
              <a:t>Por el perdón en los delitos de querella;</a:t>
            </a:r>
          </a:p>
          <a:p>
            <a:pPr algn="just"/>
            <a:r>
              <a:rPr lang="es-MX" b="1" dirty="0" smtClean="0"/>
              <a:t>III. </a:t>
            </a:r>
            <a:r>
              <a:rPr lang="es-MX" dirty="0" smtClean="0"/>
              <a:t>Por la aplicación de un criterio de oportunidad, en los casos y las formas previstos en esta Ley;</a:t>
            </a:r>
          </a:p>
          <a:p>
            <a:pPr algn="just"/>
            <a:r>
              <a:rPr lang="es-MX" b="1" dirty="0" smtClean="0"/>
              <a:t>IV. </a:t>
            </a:r>
            <a:r>
              <a:rPr lang="es-MX" dirty="0" smtClean="0"/>
              <a:t>Por la prescripción;</a:t>
            </a:r>
          </a:p>
          <a:p>
            <a:pPr algn="just"/>
            <a:r>
              <a:rPr lang="es-MX" b="1" dirty="0" smtClean="0"/>
              <a:t>V. </a:t>
            </a:r>
            <a:r>
              <a:rPr lang="es-MX" dirty="0" smtClean="0"/>
              <a:t>Por el cumplimiento del plazo de suspensión condicional del proceso a prueba, sin que éste sea revocado;</a:t>
            </a:r>
          </a:p>
          <a:p>
            <a:pPr algn="just"/>
            <a:r>
              <a:rPr lang="es-MX" b="1" dirty="0" smtClean="0"/>
              <a:t>VI. </a:t>
            </a:r>
            <a:r>
              <a:rPr lang="es-MX" dirty="0" smtClean="0"/>
              <a:t>Por el cumplimiento de los acuerdos reparatorios;</a:t>
            </a:r>
          </a:p>
          <a:p>
            <a:pPr algn="just"/>
            <a:r>
              <a:rPr lang="es-MX" b="1" dirty="0" smtClean="0"/>
              <a:t>VII. </a:t>
            </a:r>
            <a:r>
              <a:rPr lang="es-MX" dirty="0" smtClean="0"/>
              <a:t>Por el desistimiento o la muerte de la víctima en los casos de delitos de acción privada;</a:t>
            </a:r>
          </a:p>
          <a:p>
            <a:pPr algn="just"/>
            <a:r>
              <a:rPr lang="es-MX" b="1" dirty="0" smtClean="0"/>
              <a:t>VIII. </a:t>
            </a:r>
            <a:r>
              <a:rPr lang="es-MX" dirty="0" smtClean="0"/>
              <a:t>Por el incumplimiento de los plazos máximos de la investigación, en los términos fijados por esta Ley, sin que se haya formulado la acusación u otro requerimiento conclusivo, y</a:t>
            </a:r>
          </a:p>
          <a:p>
            <a:pPr algn="just"/>
            <a:r>
              <a:rPr lang="es-MX" b="1" dirty="0" smtClean="0"/>
              <a:t>IX. </a:t>
            </a:r>
            <a:r>
              <a:rPr lang="es-MX" dirty="0" smtClean="0"/>
              <a:t>Por vencimiento del plazo máximo de duración del proceso.</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EXCEPCIONES EN LA ETAPA INTERMEDIA</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420888"/>
            <a:ext cx="8136904" cy="3385542"/>
          </a:xfrm>
          <a:prstGeom prst="rect">
            <a:avLst/>
          </a:prstGeom>
        </p:spPr>
        <p:txBody>
          <a:bodyPr wrap="square">
            <a:spAutoFit/>
          </a:bodyPr>
          <a:lstStyle/>
          <a:p>
            <a:pPr algn="just"/>
            <a:r>
              <a:rPr lang="es-MX" dirty="0" smtClean="0"/>
              <a:t>El juicio es la etapa de decisión de las cuestiones esenciales del proceso y se realizará sobre la base de la acusación y asegurará la concreción de los principios de oralidad, inmediación, contradicción, concentración y continuidad.</a:t>
            </a:r>
          </a:p>
          <a:p>
            <a:pPr algn="just"/>
            <a:endParaRPr lang="es-MX" sz="800" dirty="0" smtClean="0"/>
          </a:p>
          <a:p>
            <a:pPr algn="just"/>
            <a:r>
              <a:rPr lang="es-MX" dirty="0" smtClean="0"/>
              <a:t>La audiencia se realizará con la presencia ininterrumpida del Juez de Juicio Oral y de las demás partes constituidas en el proceso, de sus defensores, de sus intérpretes o traductores cuando sea el caso y de sus mandatarios.</a:t>
            </a:r>
          </a:p>
          <a:p>
            <a:pPr algn="just"/>
            <a:endParaRPr lang="es-MX" sz="800" dirty="0" smtClean="0"/>
          </a:p>
          <a:p>
            <a:pPr algn="just"/>
            <a:r>
              <a:rPr lang="es-MX" dirty="0" smtClean="0"/>
              <a:t>El adolescente no podrá retirarse de la audiencia sin permiso del Juez de Juicio Oral. Si después de su declaración se rehúsa a permanecer en la sala de audiencias, será custodiado a una habitación próxima y representado para todos los efectos por su defensor. Cuando sea necesaria su presencia en la audiencia, para la realización de actos particulares, será hecho comparecer.</a:t>
            </a:r>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JUICIO ORAL</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95536" y="2420888"/>
            <a:ext cx="8136904" cy="2862322"/>
          </a:xfrm>
          <a:prstGeom prst="rect">
            <a:avLst/>
          </a:prstGeom>
        </p:spPr>
        <p:txBody>
          <a:bodyPr wrap="square">
            <a:spAutoFit/>
          </a:bodyPr>
          <a:lstStyle/>
          <a:p>
            <a:pPr algn="just"/>
            <a:r>
              <a:rPr lang="es-MX" dirty="0" smtClean="0"/>
              <a:t>El adolescente sujeto a la medida cautelar de detención preventiva, asistirá a la audiencia de juicio libre en su persona, pero el Juez de Juicio Oral dispondrá los medios necesarios para evitar su evasión, salvaguardar la seguridad y el orden.</a:t>
            </a:r>
          </a:p>
          <a:p>
            <a:pPr algn="just"/>
            <a:endParaRPr lang="es-MX" dirty="0" smtClean="0"/>
          </a:p>
          <a:p>
            <a:pPr algn="just"/>
            <a:r>
              <a:rPr lang="es-MX" dirty="0" smtClean="0"/>
              <a:t>Si el defensor no comparece al debate o se aleja de la audiencia, se considerará abandonada la defensa y se procederá a su reemplazo inmediato por un defensor público hasta en tanto el acusado designe un defensor de su elección conforme a las reglas de esta Ley.</a:t>
            </a:r>
          </a:p>
          <a:p>
            <a:pPr algn="just"/>
            <a:endParaRPr lang="es-MX" dirty="0" smtClean="0"/>
          </a:p>
          <a:p>
            <a:endParaRPr lang="es-MX" dirty="0"/>
          </a:p>
        </p:txBody>
      </p:sp>
      <p:sp>
        <p:nvSpPr>
          <p:cNvPr id="10" name="9 CuadroTexto"/>
          <p:cNvSpPr txBox="1"/>
          <p:nvPr/>
        </p:nvSpPr>
        <p:spPr>
          <a:xfrm>
            <a:off x="323528" y="1844824"/>
            <a:ext cx="8424936" cy="584775"/>
          </a:xfrm>
          <a:prstGeom prst="rect">
            <a:avLst/>
          </a:prstGeom>
          <a:noFill/>
        </p:spPr>
        <p:txBody>
          <a:bodyPr wrap="square" rtlCol="0">
            <a:spAutoFit/>
          </a:bodyPr>
          <a:lstStyle/>
          <a:p>
            <a:pPr algn="ctr"/>
            <a:r>
              <a:rPr lang="es-MX" sz="3200" b="1" dirty="0" smtClean="0">
                <a:solidFill>
                  <a:srgbClr val="FF0000"/>
                </a:solidFill>
              </a:rPr>
              <a:t>JUICIO ORAL</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9" name="8 CuadroTexto"/>
          <p:cNvSpPr txBox="1"/>
          <p:nvPr/>
        </p:nvSpPr>
        <p:spPr>
          <a:xfrm>
            <a:off x="323528" y="2996952"/>
            <a:ext cx="8208912" cy="3385542"/>
          </a:xfrm>
          <a:prstGeom prst="rect">
            <a:avLst/>
          </a:prstGeom>
          <a:noFill/>
        </p:spPr>
        <p:txBody>
          <a:bodyPr wrap="square" rtlCol="0">
            <a:spAutoFit/>
          </a:bodyPr>
          <a:lstStyle/>
          <a:p>
            <a:pPr algn="just"/>
            <a:r>
              <a:rPr lang="es-MX" dirty="0" smtClean="0"/>
              <a:t>El defensor podrá renunciar al ejercicio de la defensa. En este caso, el Juez competente o el Ministerio Público fijará un plazo de hasta tres días hábiles para que el adolescente nombre otro. Si no lo nombra, será reemplazado por un defensor público.</a:t>
            </a:r>
          </a:p>
          <a:p>
            <a:pPr algn="just"/>
            <a:endParaRPr lang="es-MX" sz="800" dirty="0" smtClean="0"/>
          </a:p>
          <a:p>
            <a:pPr algn="just"/>
            <a:r>
              <a:rPr lang="es-MX" dirty="0" smtClean="0"/>
              <a:t>El defensor que renuncie no podrá abandonar la defensa mientras su reemplazante no intervenga. No se podrá renunciar durante las audiencias ni una vez notificado del señalamiento de ellas.</a:t>
            </a:r>
          </a:p>
          <a:p>
            <a:pPr algn="just"/>
            <a:endParaRPr lang="es-MX" sz="800" dirty="0" smtClean="0"/>
          </a:p>
          <a:p>
            <a:pPr algn="just"/>
            <a:r>
              <a:rPr lang="es-MX" dirty="0" smtClean="0"/>
              <a:t>Cuando el abandono ocurra antes de iniciarse la audiencia del juicio, podrá aplazarse su comienzo, por un término razonable para la adecuada preparación de la defensa, considerando la complejidad del caso, las circunstancias del abandono, las posibilidades de aplazamiento y el fundamento de la solicitud del nuevo defensor.</a:t>
            </a:r>
            <a:endParaRPr lang="es-MX" dirty="0"/>
          </a:p>
        </p:txBody>
      </p:sp>
      <p:sp>
        <p:nvSpPr>
          <p:cNvPr id="10" name="9 CuadroTexto"/>
          <p:cNvSpPr txBox="1"/>
          <p:nvPr/>
        </p:nvSpPr>
        <p:spPr>
          <a:xfrm>
            <a:off x="467544" y="1844824"/>
            <a:ext cx="8280920" cy="1077218"/>
          </a:xfrm>
          <a:prstGeom prst="rect">
            <a:avLst/>
          </a:prstGeom>
          <a:noFill/>
        </p:spPr>
        <p:txBody>
          <a:bodyPr wrap="square" rtlCol="0">
            <a:spAutoFit/>
          </a:bodyPr>
          <a:lstStyle/>
          <a:p>
            <a:pPr algn="ctr"/>
            <a:r>
              <a:rPr lang="es-MX" sz="3200" b="1" dirty="0" smtClean="0">
                <a:solidFill>
                  <a:srgbClr val="FF0000"/>
                </a:solidFill>
              </a:rPr>
              <a:t>RENUNCIA Y ABANDONO DE LOS DEFENSORES (Artículo 175 de la LJPA)</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57158" y="3071810"/>
            <a:ext cx="8136904" cy="3416320"/>
          </a:xfrm>
          <a:prstGeom prst="rect">
            <a:avLst/>
          </a:prstGeom>
        </p:spPr>
        <p:txBody>
          <a:bodyPr wrap="square">
            <a:spAutoFit/>
          </a:bodyPr>
          <a:lstStyle/>
          <a:p>
            <a:pPr algn="just">
              <a:buFont typeface="Arial" pitchFamily="34" charset="0"/>
              <a:buChar char="•"/>
            </a:pPr>
            <a:r>
              <a:rPr lang="es-MX" dirty="0" smtClean="0"/>
              <a:t> Se le concederá el uso de la voz al Ministerio Público para que exponga sus alegatos de apertura.</a:t>
            </a:r>
          </a:p>
          <a:p>
            <a:pPr algn="just">
              <a:buFont typeface="Arial" pitchFamily="34" charset="0"/>
              <a:buChar char="•"/>
            </a:pPr>
            <a:r>
              <a:rPr lang="es-MX" dirty="0" smtClean="0"/>
              <a:t> Se le concederá el uso de la voz a la Defensa para que exponga sus alegatos de apertura.</a:t>
            </a:r>
          </a:p>
          <a:p>
            <a:pPr algn="just">
              <a:buFont typeface="Arial" pitchFamily="34" charset="0"/>
              <a:buChar char="•"/>
            </a:pPr>
            <a:r>
              <a:rPr lang="es-MX" dirty="0" smtClean="0"/>
              <a:t> Continuamos con los testigos de la Fiscalía, quienes a su vez serán interrogados por el Ministerio Público y posteriormente contrainterrogados por la Defensa.</a:t>
            </a:r>
          </a:p>
          <a:p>
            <a:pPr algn="just">
              <a:buFont typeface="Arial" pitchFamily="34" charset="0"/>
              <a:buChar char="•"/>
            </a:pPr>
            <a:r>
              <a:rPr lang="es-MX" dirty="0" smtClean="0"/>
              <a:t> Finalizados los Testigos de la Fiscalía se procederá con los de la Defensa (si se ofreció en la etapa intermedia) y será la misma regla; es decir, ser5an interrogados primeramente por la Defensa y posteriormente contrainterrogados por la Fiscalía.</a:t>
            </a:r>
          </a:p>
          <a:p>
            <a:pPr algn="just">
              <a:buFont typeface="Arial" pitchFamily="34" charset="0"/>
              <a:buChar char="•"/>
            </a:pPr>
            <a:r>
              <a:rPr lang="es-MX" dirty="0" smtClean="0"/>
              <a:t> una vez desahogados todos los testimonios, se procederá a emitir los alegatos de clausura, en donde cada una de las partes en el proceso, expondrá lo que le beneficio de cada una de las pruebas, y en su caso, en lo que no le beneficio a su contraparte.</a:t>
            </a:r>
            <a:endParaRPr lang="es-MX" dirty="0"/>
          </a:p>
        </p:txBody>
      </p:sp>
      <p:sp>
        <p:nvSpPr>
          <p:cNvPr id="10" name="9 CuadroTexto"/>
          <p:cNvSpPr txBox="1"/>
          <p:nvPr/>
        </p:nvSpPr>
        <p:spPr>
          <a:xfrm>
            <a:off x="323528" y="1844824"/>
            <a:ext cx="8424936" cy="1077218"/>
          </a:xfrm>
          <a:prstGeom prst="rect">
            <a:avLst/>
          </a:prstGeom>
          <a:noFill/>
        </p:spPr>
        <p:txBody>
          <a:bodyPr wrap="square" rtlCol="0">
            <a:spAutoFit/>
          </a:bodyPr>
          <a:lstStyle/>
          <a:p>
            <a:pPr algn="ctr"/>
            <a:r>
              <a:rPr lang="es-MX" sz="3200" b="1" dirty="0" smtClean="0">
                <a:solidFill>
                  <a:srgbClr val="FF0000"/>
                </a:solidFill>
              </a:rPr>
              <a:t>DINAMICA DEL JUICIO ORAL</a:t>
            </a:r>
          </a:p>
          <a:p>
            <a:pPr algn="ctr"/>
            <a:r>
              <a:rPr lang="es-MX" sz="3200" b="1" dirty="0" smtClean="0">
                <a:solidFill>
                  <a:srgbClr val="FF0000"/>
                </a:solidFill>
              </a:rPr>
              <a:t>DESDE LA OPTICA DE LA DEFENSA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EL SERVICIO SE REGIRA A LOS PRINCIPIOS DE:</a:t>
            </a:r>
          </a:p>
        </p:txBody>
      </p:sp>
      <p:sp>
        <p:nvSpPr>
          <p:cNvPr id="10" name="9 CuadroTexto"/>
          <p:cNvSpPr txBox="1"/>
          <p:nvPr/>
        </p:nvSpPr>
        <p:spPr>
          <a:xfrm>
            <a:off x="539552" y="2636912"/>
            <a:ext cx="5688632" cy="2585323"/>
          </a:xfrm>
          <a:prstGeom prst="rect">
            <a:avLst/>
          </a:prstGeom>
          <a:noFill/>
        </p:spPr>
        <p:txBody>
          <a:bodyPr wrap="square" rtlCol="0">
            <a:spAutoFit/>
          </a:bodyPr>
          <a:lstStyle/>
          <a:p>
            <a:pPr algn="just">
              <a:buFont typeface="Arial" pitchFamily="34" charset="0"/>
              <a:buChar char="•"/>
            </a:pPr>
            <a:r>
              <a:rPr lang="es-MX" dirty="0" smtClean="0"/>
              <a:t> </a:t>
            </a:r>
            <a:r>
              <a:rPr lang="es-MX" b="1" u="sng" dirty="0" smtClean="0"/>
              <a:t>Excelencia:</a:t>
            </a:r>
            <a:r>
              <a:rPr lang="es-MX" dirty="0" smtClean="0"/>
              <a:t> implica que el servidor público que presta el Servicio debe esmerarse en lograr niveles óptimos de desempeño, sobre la base de estándares de calidad;</a:t>
            </a:r>
          </a:p>
          <a:p>
            <a:pPr algn="just">
              <a:buFont typeface="Arial" pitchFamily="34" charset="0"/>
              <a:buChar char="•"/>
            </a:pPr>
            <a:endParaRPr lang="es-MX" dirty="0" smtClean="0"/>
          </a:p>
          <a:p>
            <a:pPr algn="just">
              <a:buFont typeface="Arial" pitchFamily="34" charset="0"/>
              <a:buChar char="•"/>
            </a:pPr>
            <a:r>
              <a:rPr lang="es-MX" dirty="0" smtClean="0"/>
              <a:t> </a:t>
            </a:r>
            <a:r>
              <a:rPr lang="es-MX" b="1" u="sng" dirty="0" smtClean="0"/>
              <a:t>Gratuidad:</a:t>
            </a:r>
            <a:r>
              <a:rPr lang="es-MX" dirty="0" smtClean="0"/>
              <a:t> la defensa pública es un servicio que se recibirá sin costo alguno en materia de derecho penal y en las demás áreas del derecho cuando el solicitante acredite que no cuenta con recursos económicos para retribuir los servicios de un abogado postulante;</a:t>
            </a:r>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642910" y="2857496"/>
            <a:ext cx="7704856" cy="2831544"/>
          </a:xfrm>
          <a:prstGeom prst="rect">
            <a:avLst/>
          </a:prstGeom>
        </p:spPr>
        <p:txBody>
          <a:bodyPr wrap="square">
            <a:spAutoFit/>
          </a:bodyPr>
          <a:lstStyle/>
          <a:p>
            <a:pPr algn="just"/>
            <a:r>
              <a:rPr lang="es-MX" dirty="0" smtClean="0"/>
              <a:t>Salvo que fueren denunciantes o querellantes, podrán abstenerse de declarar el cónyuge, concubina o concubinario, el tutor, el curador del adolescente y sus ascendientes, descendientes o parientes colaterales y adoptante.</a:t>
            </a:r>
          </a:p>
          <a:p>
            <a:pPr algn="just"/>
            <a:endParaRPr lang="es-MX" sz="800" dirty="0" smtClean="0"/>
          </a:p>
          <a:p>
            <a:pPr algn="just"/>
            <a:r>
              <a:rPr lang="es-MX" dirty="0" smtClean="0"/>
              <a:t>Deberá informarse a las personas mencionadas de la facultad de abstención antes de declarar, pero si aceptan rendir testimonio, no podrán negarse a contestar las preguntas formuladas.</a:t>
            </a:r>
          </a:p>
          <a:p>
            <a:pPr algn="just"/>
            <a:endParaRPr lang="es-MX" sz="800" dirty="0" smtClean="0"/>
          </a:p>
          <a:p>
            <a:pPr algn="just"/>
            <a:r>
              <a:rPr lang="es-MX" dirty="0" smtClean="0"/>
              <a:t>De conformidad con el artículo 40 de la Convención de los Derechos del Niño, párrafo segundo, inciso b) fracción IV, si el testigo fuera niño, niña o adolescente, no se le podrá obligar a declarar.</a:t>
            </a:r>
            <a:endParaRPr lang="es-MX" dirty="0"/>
          </a:p>
        </p:txBody>
      </p:sp>
      <p:sp>
        <p:nvSpPr>
          <p:cNvPr id="10" name="9 CuadroTexto"/>
          <p:cNvSpPr txBox="1"/>
          <p:nvPr/>
        </p:nvSpPr>
        <p:spPr>
          <a:xfrm>
            <a:off x="285720" y="1714488"/>
            <a:ext cx="8424936" cy="1077218"/>
          </a:xfrm>
          <a:prstGeom prst="rect">
            <a:avLst/>
          </a:prstGeom>
          <a:noFill/>
        </p:spPr>
        <p:txBody>
          <a:bodyPr wrap="square" rtlCol="0">
            <a:spAutoFit/>
          </a:bodyPr>
          <a:lstStyle/>
          <a:p>
            <a:pPr algn="ctr"/>
            <a:r>
              <a:rPr lang="es-MX" sz="3200" b="1" dirty="0" smtClean="0">
                <a:solidFill>
                  <a:srgbClr val="FF0000"/>
                </a:solidFill>
              </a:rPr>
              <a:t>FACULTAD DE ABSTENCIÓN A DECLARAR (Artículo 331 de la LJPA)</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8" name="7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sp>
        <p:nvSpPr>
          <p:cNvPr id="11" name="10 Rectángulo"/>
          <p:cNvSpPr/>
          <p:nvPr/>
        </p:nvSpPr>
        <p:spPr>
          <a:xfrm>
            <a:off x="3563888" y="4437112"/>
            <a:ext cx="5184576" cy="1477328"/>
          </a:xfrm>
          <a:prstGeom prst="rect">
            <a:avLst/>
          </a:prstGeom>
        </p:spPr>
        <p:txBody>
          <a:bodyPr wrap="square">
            <a:spAutoFit/>
          </a:bodyPr>
          <a:lstStyle/>
          <a:p>
            <a:pPr algn="just"/>
            <a:r>
              <a:rPr lang="es-MX" dirty="0" smtClean="0"/>
              <a:t>LIC. José Manuel Cáceres Herrera</a:t>
            </a:r>
          </a:p>
          <a:p>
            <a:pPr algn="just"/>
            <a:r>
              <a:rPr lang="es-MX" dirty="0" smtClean="0"/>
              <a:t>Coordinador de Defensores Públicos </a:t>
            </a:r>
          </a:p>
          <a:p>
            <a:pPr algn="just"/>
            <a:r>
              <a:rPr lang="es-MX" dirty="0" smtClean="0"/>
              <a:t>Especializados en Justicia para Adolescentes</a:t>
            </a:r>
          </a:p>
          <a:p>
            <a:pPr algn="just"/>
            <a:endParaRPr lang="es-MX" dirty="0" smtClean="0"/>
          </a:p>
          <a:p>
            <a:pPr algn="just"/>
            <a:r>
              <a:rPr lang="es-MX" dirty="0" smtClean="0"/>
              <a:t>Email: jose.caceres@yucatan.gob.mx</a:t>
            </a:r>
          </a:p>
        </p:txBody>
      </p:sp>
      <p:sp>
        <p:nvSpPr>
          <p:cNvPr id="10" name="9 CuadroTexto"/>
          <p:cNvSpPr txBox="1"/>
          <p:nvPr/>
        </p:nvSpPr>
        <p:spPr>
          <a:xfrm>
            <a:off x="323528" y="2636912"/>
            <a:ext cx="8424936" cy="1015663"/>
          </a:xfrm>
          <a:prstGeom prst="rect">
            <a:avLst/>
          </a:prstGeom>
          <a:noFill/>
        </p:spPr>
        <p:txBody>
          <a:bodyPr wrap="square" rtlCol="0">
            <a:spAutoFit/>
          </a:bodyPr>
          <a:lstStyle/>
          <a:p>
            <a:pPr algn="ctr"/>
            <a:r>
              <a:rPr lang="es-MX" sz="6000" b="1" dirty="0" smtClean="0">
                <a:solidFill>
                  <a:srgbClr val="FF0000"/>
                </a:solidFill>
              </a:rPr>
              <a:t>GRACIAS!!!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Indepey.bmp"/>
          <p:cNvPicPr>
            <a:picLocks noChangeAspect="1"/>
          </p:cNvPicPr>
          <p:nvPr/>
        </p:nvPicPr>
        <p:blipFill>
          <a:blip r:embed="rId2" cstate="print"/>
          <a:stretch>
            <a:fillRect/>
          </a:stretch>
        </p:blipFill>
        <p:spPr>
          <a:xfrm>
            <a:off x="323528" y="116632"/>
            <a:ext cx="1162050" cy="1181100"/>
          </a:xfrm>
          <a:prstGeom prst="rect">
            <a:avLst/>
          </a:prstGeom>
        </p:spPr>
      </p:pic>
      <p:pic>
        <p:nvPicPr>
          <p:cNvPr id="7" name="6 Imagen" descr="Logo Gobierno.bmp"/>
          <p:cNvPicPr>
            <a:picLocks noChangeAspect="1"/>
          </p:cNvPicPr>
          <p:nvPr/>
        </p:nvPicPr>
        <p:blipFill>
          <a:blip r:embed="rId3" cstate="print"/>
          <a:stretch>
            <a:fillRect/>
          </a:stretch>
        </p:blipFill>
        <p:spPr>
          <a:xfrm>
            <a:off x="6804248" y="116632"/>
            <a:ext cx="2123728" cy="916957"/>
          </a:xfrm>
          <a:prstGeom prst="rect">
            <a:avLst/>
          </a:prstGeom>
        </p:spPr>
      </p:pic>
      <p:sp>
        <p:nvSpPr>
          <p:cNvPr id="5" name="4 Arco"/>
          <p:cNvSpPr/>
          <p:nvPr/>
        </p:nvSpPr>
        <p:spPr>
          <a:xfrm>
            <a:off x="1691680" y="980728"/>
            <a:ext cx="5904656" cy="792088"/>
          </a:xfrm>
          <a:prstGeom prst="arc">
            <a:avLst>
              <a:gd name="adj1" fmla="val 10893655"/>
              <a:gd name="adj2" fmla="val 21533637"/>
            </a:avLst>
          </a:prstGeom>
          <a:ln w="57150">
            <a:solidFill>
              <a:srgbClr val="00B050"/>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s-MX"/>
          </a:p>
        </p:txBody>
      </p:sp>
      <p:sp>
        <p:nvSpPr>
          <p:cNvPr id="6" name="5 CuadroTexto"/>
          <p:cNvSpPr txBox="1"/>
          <p:nvPr/>
        </p:nvSpPr>
        <p:spPr>
          <a:xfrm>
            <a:off x="1763688" y="188640"/>
            <a:ext cx="5400600" cy="830997"/>
          </a:xfrm>
          <a:prstGeom prst="rect">
            <a:avLst/>
          </a:prstGeom>
          <a:noFill/>
        </p:spPr>
        <p:txBody>
          <a:bodyPr wrap="square" rtlCol="0">
            <a:spAutoFit/>
          </a:bodyPr>
          <a:lstStyle/>
          <a:p>
            <a:pPr algn="ctr"/>
            <a:r>
              <a:rPr lang="es-MX" sz="2400" b="1" dirty="0" smtClean="0"/>
              <a:t>INSTITUTO DE DEFENSA PÚBLICA</a:t>
            </a:r>
          </a:p>
          <a:p>
            <a:pPr algn="ctr"/>
            <a:r>
              <a:rPr lang="es-MX" sz="2400" b="1" dirty="0" smtClean="0"/>
              <a:t>DEL ESTADO DE YUCATAN</a:t>
            </a:r>
            <a:endParaRPr lang="es-MX" sz="2400" b="1" dirty="0"/>
          </a:p>
        </p:txBody>
      </p:sp>
      <p:sp>
        <p:nvSpPr>
          <p:cNvPr id="9" name="8 CuadroTexto"/>
          <p:cNvSpPr txBox="1"/>
          <p:nvPr/>
        </p:nvSpPr>
        <p:spPr>
          <a:xfrm>
            <a:off x="467544" y="1916832"/>
            <a:ext cx="8280920" cy="584775"/>
          </a:xfrm>
          <a:prstGeom prst="rect">
            <a:avLst/>
          </a:prstGeom>
          <a:noFill/>
        </p:spPr>
        <p:txBody>
          <a:bodyPr wrap="square" rtlCol="0">
            <a:spAutoFit/>
          </a:bodyPr>
          <a:lstStyle/>
          <a:p>
            <a:pPr algn="ctr"/>
            <a:r>
              <a:rPr lang="es-MX" sz="3200" b="1" dirty="0" smtClean="0">
                <a:solidFill>
                  <a:srgbClr val="FF0000"/>
                </a:solidFill>
              </a:rPr>
              <a:t>EL SERVICIO SE REGIRA A LOS PRINCIPIOS DE:</a:t>
            </a:r>
          </a:p>
        </p:txBody>
      </p:sp>
      <p:sp>
        <p:nvSpPr>
          <p:cNvPr id="10" name="9 CuadroTexto"/>
          <p:cNvSpPr txBox="1"/>
          <p:nvPr/>
        </p:nvSpPr>
        <p:spPr>
          <a:xfrm>
            <a:off x="323528" y="2636912"/>
            <a:ext cx="5904656" cy="3693319"/>
          </a:xfrm>
          <a:prstGeom prst="rect">
            <a:avLst/>
          </a:prstGeom>
          <a:noFill/>
        </p:spPr>
        <p:txBody>
          <a:bodyPr wrap="square" rtlCol="0">
            <a:spAutoFit/>
          </a:bodyPr>
          <a:lstStyle/>
          <a:p>
            <a:pPr algn="just">
              <a:buFont typeface="Arial" pitchFamily="34" charset="0"/>
              <a:buChar char="•"/>
            </a:pPr>
            <a:r>
              <a:rPr lang="es-MX" dirty="0" smtClean="0"/>
              <a:t> </a:t>
            </a:r>
            <a:r>
              <a:rPr lang="es-MX" b="1" u="sng" dirty="0" smtClean="0"/>
              <a:t>Independencia funcional:</a:t>
            </a:r>
            <a:r>
              <a:rPr lang="es-MX" dirty="0" smtClean="0"/>
              <a:t> el Servicio debe ejercerse con libertad y autonomía, por lo que en el ejercicio de sus funciones, el servidor público actuará siguiendo su criterio técnico o jurídico, sin aceptar presiones o instrucciones, internas o externas, particulares para el caso;</a:t>
            </a:r>
          </a:p>
          <a:p>
            <a:pPr algn="just">
              <a:buFont typeface="Arial" pitchFamily="34" charset="0"/>
              <a:buChar char="•"/>
            </a:pPr>
            <a:endParaRPr lang="es-MX" dirty="0" smtClean="0"/>
          </a:p>
          <a:p>
            <a:pPr algn="just">
              <a:buFont typeface="Arial" pitchFamily="34" charset="0"/>
              <a:buChar char="•"/>
            </a:pPr>
            <a:r>
              <a:rPr lang="es-MX" dirty="0" smtClean="0"/>
              <a:t> </a:t>
            </a:r>
            <a:r>
              <a:rPr lang="es-MX" b="1" u="sng" dirty="0" smtClean="0"/>
              <a:t>Legalidad:</a:t>
            </a:r>
            <a:r>
              <a:rPr lang="es-MX" dirty="0" smtClean="0"/>
              <a:t> el servidor público actuará a favor de los intereses del usuario cumpliendo y exigiendo el cumplimiento de la Constitución Política de los Estados Unidos Mexicanos, los tratados internacionales, en particular los referidos a la protección de los derechos humanos, la Constitución Política del Estado de Yucatán, las leyes y demás disposiciones reglamentarias y normativas;</a:t>
            </a:r>
          </a:p>
        </p:txBody>
      </p:sp>
      <p:sp>
        <p:nvSpPr>
          <p:cNvPr id="11" name="10 Rectángulo"/>
          <p:cNvSpPr/>
          <p:nvPr/>
        </p:nvSpPr>
        <p:spPr>
          <a:xfrm>
            <a:off x="1835696" y="980728"/>
            <a:ext cx="5688632" cy="646331"/>
          </a:xfrm>
          <a:prstGeom prst="rect">
            <a:avLst/>
          </a:prstGeom>
        </p:spPr>
        <p:txBody>
          <a:bodyPr wrap="square">
            <a:spAutoFit/>
          </a:bodyPr>
          <a:lstStyle/>
          <a:p>
            <a:pPr algn="ctr"/>
            <a:r>
              <a:rPr lang="es-MX" b="1" dirty="0" smtClean="0"/>
              <a:t>CURSO – TALLER</a:t>
            </a:r>
          </a:p>
          <a:p>
            <a:pPr algn="ctr"/>
            <a:r>
              <a:rPr lang="es-MX" b="1" dirty="0" smtClean="0"/>
              <a:t>“SISTEMA INTEGRAL DE JUSTICIA PARA ADOLESCENTES”</a:t>
            </a:r>
            <a:endParaRPr lang="es-MX" b="1" dirty="0"/>
          </a:p>
        </p:txBody>
      </p:sp>
      <p:pic>
        <p:nvPicPr>
          <p:cNvPr id="12" name="11 Imagen" descr="Atencion personalizada.jpg"/>
          <p:cNvPicPr>
            <a:picLocks noChangeAspect="1"/>
          </p:cNvPicPr>
          <p:nvPr/>
        </p:nvPicPr>
        <p:blipFill>
          <a:blip r:embed="rId4" cstate="print"/>
          <a:stretch>
            <a:fillRect/>
          </a:stretch>
        </p:blipFill>
        <p:spPr>
          <a:xfrm>
            <a:off x="6395144" y="2996952"/>
            <a:ext cx="2441212" cy="201622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3259</TotalTime>
  <Words>9975</Words>
  <Application>Microsoft Office PowerPoint</Application>
  <PresentationFormat>Presentación en pantalla (4:3)</PresentationFormat>
  <Paragraphs>853</Paragraphs>
  <Slides>81</Slides>
  <Notes>0</Notes>
  <HiddenSlides>0</HiddenSlides>
  <MMClips>0</MMClips>
  <ScaleCrop>false</ScaleCrop>
  <HeadingPairs>
    <vt:vector size="4" baseType="variant">
      <vt:variant>
        <vt:lpstr>Tema</vt:lpstr>
      </vt:variant>
      <vt:variant>
        <vt:i4>1</vt:i4>
      </vt:variant>
      <vt:variant>
        <vt:lpstr>Títulos de diapositiva</vt:lpstr>
      </vt:variant>
      <vt:variant>
        <vt:i4>81</vt:i4>
      </vt:variant>
    </vt:vector>
  </HeadingPairs>
  <TitlesOfParts>
    <vt:vector size="8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jose.caceres</dc:creator>
  <cp:lastModifiedBy>Lic. José Cáceres Herrera</cp:lastModifiedBy>
  <cp:revision>186</cp:revision>
  <dcterms:created xsi:type="dcterms:W3CDTF">2015-07-28T16:22:34Z</dcterms:created>
  <dcterms:modified xsi:type="dcterms:W3CDTF">2015-09-15T12:22:04Z</dcterms:modified>
</cp:coreProperties>
</file>