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9" r:id="rId4"/>
    <p:sldId id="260" r:id="rId5"/>
    <p:sldId id="258" r:id="rId6"/>
    <p:sldId id="272" r:id="rId7"/>
    <p:sldId id="261" r:id="rId8"/>
    <p:sldId id="262" r:id="rId9"/>
    <p:sldId id="265" r:id="rId10"/>
    <p:sldId id="263" r:id="rId11"/>
    <p:sldId id="266" r:id="rId12"/>
    <p:sldId id="264" r:id="rId13"/>
    <p:sldId id="267" r:id="rId14"/>
    <p:sldId id="270" r:id="rId15"/>
    <p:sldId id="268" r:id="rId16"/>
    <p:sldId id="269" r:id="rId17"/>
    <p:sldId id="271" r:id="rId1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62" autoAdjust="0"/>
    <p:restoredTop sz="94660"/>
  </p:normalViewPr>
  <p:slideViewPr>
    <p:cSldViewPr>
      <p:cViewPr varScale="1">
        <p:scale>
          <a:sx n="68" d="100"/>
          <a:sy n="68" d="100"/>
        </p:scale>
        <p:origin x="-144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Forma libre"/>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Título"/>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4E14B070-5A36-400A-8295-2E477F6EC015}" type="datetimeFigureOut">
              <a:rPr lang="es-ES" smtClean="0"/>
              <a:pPr/>
              <a:t>18/08/2015</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AD1CD5AA-4654-4C39-94F6-AF3AFA832351}"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E14B070-5A36-400A-8295-2E477F6EC015}" type="datetimeFigureOut">
              <a:rPr lang="es-ES" smtClean="0"/>
              <a:pPr/>
              <a:t>18/08/2015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D1CD5AA-4654-4C39-94F6-AF3AFA832351}"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E14B070-5A36-400A-8295-2E477F6EC015}" type="datetimeFigureOut">
              <a:rPr lang="es-ES" smtClean="0"/>
              <a:pPr/>
              <a:t>18/08/2015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D1CD5AA-4654-4C39-94F6-AF3AFA832351}"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E14B070-5A36-400A-8295-2E477F6EC015}" type="datetimeFigureOut">
              <a:rPr lang="es-ES" smtClean="0"/>
              <a:pPr/>
              <a:t>18/08/2015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D1CD5AA-4654-4C39-94F6-AF3AFA832351}"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Forma libre"/>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Título"/>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4E14B070-5A36-400A-8295-2E477F6EC015}" type="datetimeFigureOut">
              <a:rPr lang="es-ES" smtClean="0"/>
              <a:pPr/>
              <a:t>18/08/2015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D1CD5AA-4654-4C39-94F6-AF3AFA832351}"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4E14B070-5A36-400A-8295-2E477F6EC015}" type="datetimeFigureOut">
              <a:rPr lang="es-ES" smtClean="0"/>
              <a:pPr/>
              <a:t>18/08/2015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D1CD5AA-4654-4C39-94F6-AF3AFA832351}"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4E14B070-5A36-400A-8295-2E477F6EC015}" type="datetimeFigureOut">
              <a:rPr lang="es-ES" smtClean="0"/>
              <a:pPr/>
              <a:t>18/08/2015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AD1CD5AA-4654-4C39-94F6-AF3AFA832351}"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320"/>
            <a:ext cx="7470648" cy="1143000"/>
          </a:xfrm>
        </p:spPr>
        <p:txBody>
          <a:bodyPr anchor="ctr"/>
          <a:lstStyle>
            <a:lvl1pPr algn="l">
              <a:defRPr sz="4600"/>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4E14B070-5A36-400A-8295-2E477F6EC015}" type="datetimeFigureOut">
              <a:rPr lang="es-ES" smtClean="0"/>
              <a:pPr/>
              <a:t>18/08/2015</a:t>
            </a:fld>
            <a:endParaRPr lang="es-ES"/>
          </a:p>
        </p:txBody>
      </p:sp>
      <p:sp>
        <p:nvSpPr>
          <p:cNvPr id="8" name="7 Marcador de número de diapositiva"/>
          <p:cNvSpPr>
            <a:spLocks noGrp="1"/>
          </p:cNvSpPr>
          <p:nvPr>
            <p:ph type="sldNum" sz="quarter" idx="11"/>
          </p:nvPr>
        </p:nvSpPr>
        <p:spPr/>
        <p:txBody>
          <a:bodyPr/>
          <a:lstStyle/>
          <a:p>
            <a:fld id="{AD1CD5AA-4654-4C39-94F6-AF3AFA832351}" type="slidenum">
              <a:rPr lang="es-ES" smtClean="0"/>
              <a:pPr/>
              <a:t>‹Nº›</a:t>
            </a:fld>
            <a:endParaRPr lang="es-ES"/>
          </a:p>
        </p:txBody>
      </p:sp>
      <p:sp>
        <p:nvSpPr>
          <p:cNvPr id="9" name="8 Marcador de pie de página"/>
          <p:cNvSpPr>
            <a:spLocks noGrp="1"/>
          </p:cNvSpPr>
          <p:nvPr>
            <p:ph type="ftr" sz="quarter" idx="12"/>
          </p:nvPr>
        </p:nvSpPr>
        <p:spPr/>
        <p:txBody>
          <a:bodyPr/>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E14B070-5A36-400A-8295-2E477F6EC015}" type="datetimeFigureOut">
              <a:rPr lang="es-ES" smtClean="0"/>
              <a:pPr/>
              <a:t>18/08/2015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AD1CD5AA-4654-4C39-94F6-AF3AFA832351}"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4E14B070-5A36-400A-8295-2E477F6EC015}" type="datetimeFigureOut">
              <a:rPr lang="es-ES" smtClean="0"/>
              <a:pPr/>
              <a:t>18/08/2015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156448" y="6422064"/>
            <a:ext cx="762000" cy="365125"/>
          </a:xfrm>
        </p:spPr>
        <p:txBody>
          <a:bodyPr/>
          <a:lstStyle/>
          <a:p>
            <a:fld id="{AD1CD5AA-4654-4C39-94F6-AF3AFA832351}"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457200" y="6422064"/>
            <a:ext cx="2133600" cy="365125"/>
          </a:xfrm>
        </p:spPr>
        <p:txBody>
          <a:bodyPr/>
          <a:lstStyle/>
          <a:p>
            <a:fld id="{4E14B070-5A36-400A-8295-2E477F6EC015}" type="datetimeFigureOut">
              <a:rPr lang="es-ES" smtClean="0"/>
              <a:pPr/>
              <a:t>18/08/2015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D1CD5AA-4654-4C39-94F6-AF3AFA832351}"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Forma libre"/>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Marcador de título"/>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E14B070-5A36-400A-8295-2E477F6EC015}" type="datetimeFigureOut">
              <a:rPr lang="es-ES" smtClean="0"/>
              <a:pPr/>
              <a:t>18/08/2015</a:t>
            </a:fld>
            <a:endParaRPr lang="es-ES"/>
          </a:p>
        </p:txBody>
      </p:sp>
      <p:sp>
        <p:nvSpPr>
          <p:cNvPr id="22" name="21 Marcador de pie de página"/>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s-ES"/>
          </a:p>
        </p:txBody>
      </p:sp>
      <p:sp>
        <p:nvSpPr>
          <p:cNvPr id="18" name="17 Marcador de número de diapositiva"/>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AD1CD5AA-4654-4C39-94F6-AF3AFA832351}" type="slidenum">
              <a:rPr lang="es-ES" smtClean="0"/>
              <a:pPr/>
              <a:t>‹Nº›</a:t>
            </a:fld>
            <a:endParaRPr lang="es-E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ES" dirty="0" smtClean="0"/>
              <a:t>Formulación de imputación</a:t>
            </a:r>
            <a:endParaRPr lang="es-ES" dirty="0"/>
          </a:p>
        </p:txBody>
      </p:sp>
    </p:spTree>
    <p:extLst>
      <p:ext uri="{BB962C8B-B14F-4D97-AF65-F5344CB8AC3E}">
        <p14:creationId xmlns:p14="http://schemas.microsoft.com/office/powerpoint/2010/main" xmlns="" val="25498008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1256123" y="620688"/>
            <a:ext cx="6696744" cy="5786199"/>
          </a:xfrm>
          <a:prstGeom prst="rect">
            <a:avLst/>
          </a:prstGeom>
          <a:noFill/>
        </p:spPr>
        <p:txBody>
          <a:bodyPr wrap="square" rtlCol="0">
            <a:spAutoFit/>
          </a:bodyPr>
          <a:lstStyle/>
          <a:p>
            <a:pPr algn="just"/>
            <a:r>
              <a:rPr lang="es-ES" sz="1600" dirty="0"/>
              <a:t>Si se solicita la vinculación en las 72 horas o en la ampliación del término Constitucional </a:t>
            </a:r>
            <a:r>
              <a:rPr lang="es-ES" sz="1600" b="1" dirty="0"/>
              <a:t>el fiscal solicita </a:t>
            </a:r>
            <a:r>
              <a:rPr lang="es-ES" sz="1600" b="1" i="1" u="sng" dirty="0"/>
              <a:t>medida </a:t>
            </a:r>
            <a:r>
              <a:rPr lang="es-ES" sz="1600" b="1" i="1" u="sng" dirty="0" smtClean="0"/>
              <a:t> cautelar  provisional </a:t>
            </a:r>
            <a:r>
              <a:rPr lang="es-ES" sz="1600" b="1" dirty="0"/>
              <a:t>en tanto se resuelve su situación jurídica</a:t>
            </a:r>
            <a:r>
              <a:rPr lang="es-ES" sz="1600" dirty="0"/>
              <a:t> artículo 299 de la L.J.A </a:t>
            </a:r>
          </a:p>
          <a:p>
            <a:pPr algn="just"/>
            <a:r>
              <a:rPr lang="es-ES" sz="1600" dirty="0"/>
              <a:t> </a:t>
            </a:r>
          </a:p>
          <a:p>
            <a:pPr algn="just"/>
            <a:r>
              <a:rPr lang="es-ES" sz="1600" dirty="0"/>
              <a:t>Solicita la Medida cautelar provisional de detención preventiva  prevista en el artículo </a:t>
            </a:r>
            <a:r>
              <a:rPr lang="es-ES" sz="1600" b="1" dirty="0"/>
              <a:t>187 fracción VII</a:t>
            </a:r>
            <a:r>
              <a:rPr lang="es-ES" sz="1600" dirty="0"/>
              <a:t>  de la L.J.A por:</a:t>
            </a:r>
          </a:p>
          <a:p>
            <a:pPr algn="just"/>
            <a:r>
              <a:rPr lang="es-ES" sz="1600" dirty="0"/>
              <a:t> </a:t>
            </a:r>
          </a:p>
          <a:p>
            <a:pPr lvl="0" algn="just"/>
            <a:r>
              <a:rPr lang="es-ES" sz="1600" dirty="0"/>
              <a:t>Tratarse delito grave articulo 191 L.J.A</a:t>
            </a:r>
          </a:p>
          <a:p>
            <a:pPr lvl="0" algn="just"/>
            <a:endParaRPr lang="es-ES" sz="1600" dirty="0" smtClean="0"/>
          </a:p>
          <a:p>
            <a:pPr lvl="0" algn="just"/>
            <a:r>
              <a:rPr lang="es-ES" sz="1600" dirty="0" smtClean="0"/>
              <a:t>Se </a:t>
            </a:r>
            <a:r>
              <a:rPr lang="es-ES" sz="1600" dirty="0"/>
              <a:t>reúnen los requisitos que establece el artículo 190 de la </a:t>
            </a:r>
            <a:r>
              <a:rPr lang="es-ES" sz="1600" dirty="0" smtClean="0"/>
              <a:t>L.J.A</a:t>
            </a:r>
          </a:p>
          <a:p>
            <a:pPr lvl="0" algn="just"/>
            <a:endParaRPr lang="es-ES" sz="1600" dirty="0"/>
          </a:p>
          <a:p>
            <a:pPr algn="just"/>
            <a:r>
              <a:rPr lang="es-ES" sz="1600" dirty="0"/>
              <a:t>Se reúnen los requisitos previstos en el artículo 19 de la Constitución </a:t>
            </a:r>
            <a:r>
              <a:rPr lang="es-ES" sz="1600" dirty="0" smtClean="0"/>
              <a:t>Mexicana</a:t>
            </a:r>
          </a:p>
          <a:p>
            <a:pPr algn="just"/>
            <a:r>
              <a:rPr lang="es-ES" sz="1600" dirty="0"/>
              <a:t>El </a:t>
            </a:r>
            <a:r>
              <a:rPr lang="es-ES" sz="1600" dirty="0" smtClean="0"/>
              <a:t>juez ordenará </a:t>
            </a:r>
            <a:r>
              <a:rPr lang="es-ES" sz="1600" dirty="0"/>
              <a:t>la prisión preventiva, oficiosamente, en los casos </a:t>
            </a:r>
            <a:r>
              <a:rPr lang="es-ES" sz="1600" dirty="0" smtClean="0"/>
              <a:t>de:</a:t>
            </a:r>
          </a:p>
          <a:p>
            <a:pPr algn="just"/>
            <a:r>
              <a:rPr lang="es-ES" sz="1600" dirty="0" smtClean="0"/>
              <a:t> a) delincuencia </a:t>
            </a:r>
            <a:r>
              <a:rPr lang="es-ES" sz="1600" dirty="0"/>
              <a:t>organizada, </a:t>
            </a:r>
            <a:endParaRPr lang="es-ES" sz="1600" dirty="0" smtClean="0"/>
          </a:p>
          <a:p>
            <a:pPr algn="just"/>
            <a:r>
              <a:rPr lang="es-ES" sz="1600" dirty="0" smtClean="0"/>
              <a:t>b) homicidio doloso, </a:t>
            </a:r>
          </a:p>
          <a:p>
            <a:pPr algn="just"/>
            <a:r>
              <a:rPr lang="es-ES" sz="1600" dirty="0" smtClean="0"/>
              <a:t>c) violación</a:t>
            </a:r>
            <a:r>
              <a:rPr lang="es-ES" sz="1600" dirty="0"/>
              <a:t>, </a:t>
            </a:r>
            <a:endParaRPr lang="es-ES" sz="1600" dirty="0" smtClean="0"/>
          </a:p>
          <a:p>
            <a:pPr algn="just"/>
            <a:r>
              <a:rPr lang="es-ES" sz="1600" dirty="0" smtClean="0"/>
              <a:t>d) secuestro</a:t>
            </a:r>
            <a:r>
              <a:rPr lang="es-ES" sz="1600" dirty="0"/>
              <a:t>, </a:t>
            </a:r>
            <a:endParaRPr lang="es-ES" sz="1600" dirty="0" smtClean="0"/>
          </a:p>
          <a:p>
            <a:pPr algn="just"/>
            <a:r>
              <a:rPr lang="es-ES" sz="1600" dirty="0" smtClean="0"/>
              <a:t>e) delitos </a:t>
            </a:r>
            <a:r>
              <a:rPr lang="es-ES" sz="1600" dirty="0"/>
              <a:t>cometidos con medios violentos como armas y explosivos, </a:t>
            </a:r>
            <a:endParaRPr lang="es-ES" sz="1600" dirty="0" smtClean="0"/>
          </a:p>
          <a:p>
            <a:pPr algn="just"/>
            <a:r>
              <a:rPr lang="es-ES" sz="1600" dirty="0" smtClean="0"/>
              <a:t>f) así </a:t>
            </a:r>
            <a:r>
              <a:rPr lang="es-ES" sz="1600" dirty="0"/>
              <a:t>como </a:t>
            </a:r>
            <a:r>
              <a:rPr lang="es-ES" sz="1600" dirty="0" smtClean="0"/>
              <a:t>delitos graves </a:t>
            </a:r>
            <a:r>
              <a:rPr lang="es-ES" sz="1600" dirty="0"/>
              <a:t>que determine la ley en contra de la seguridad de la nación</a:t>
            </a:r>
            <a:r>
              <a:rPr lang="es-ES" sz="1600" dirty="0" smtClean="0"/>
              <a:t>,</a:t>
            </a:r>
          </a:p>
          <a:p>
            <a:pPr algn="just"/>
            <a:r>
              <a:rPr lang="es-ES" sz="1600" dirty="0" smtClean="0"/>
              <a:t>g) </a:t>
            </a:r>
            <a:r>
              <a:rPr lang="es-ES" sz="1600" dirty="0"/>
              <a:t>el libre desarrollo de la personalidad </a:t>
            </a:r>
            <a:r>
              <a:rPr lang="es-ES" sz="1600" dirty="0" smtClean="0"/>
              <a:t>y</a:t>
            </a:r>
          </a:p>
          <a:p>
            <a:pPr algn="just"/>
            <a:r>
              <a:rPr lang="es-ES" sz="1600" dirty="0" smtClean="0"/>
              <a:t>h) de </a:t>
            </a:r>
            <a:r>
              <a:rPr lang="es-ES" sz="1600" dirty="0"/>
              <a:t>la salud.</a:t>
            </a:r>
            <a:endParaRPr lang="es-ES" sz="1600" dirty="0" smtClean="0"/>
          </a:p>
          <a:p>
            <a:pPr algn="ctr"/>
            <a:r>
              <a:rPr lang="es-ES" dirty="0" smtClean="0"/>
              <a:t> </a:t>
            </a:r>
            <a:endParaRPr lang="es-ES" dirty="0"/>
          </a:p>
        </p:txBody>
      </p:sp>
    </p:spTree>
    <p:extLst>
      <p:ext uri="{BB962C8B-B14F-4D97-AF65-F5344CB8AC3E}">
        <p14:creationId xmlns:p14="http://schemas.microsoft.com/office/powerpoint/2010/main" xmlns="" val="1391392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971600" y="980728"/>
            <a:ext cx="7776864" cy="4801314"/>
          </a:xfrm>
          <a:prstGeom prst="rect">
            <a:avLst/>
          </a:prstGeom>
          <a:noFill/>
        </p:spPr>
        <p:txBody>
          <a:bodyPr wrap="square" rtlCol="0">
            <a:spAutoFit/>
          </a:bodyPr>
          <a:lstStyle/>
          <a:p>
            <a:pPr algn="just"/>
            <a:r>
              <a:rPr lang="es-MX" sz="1600" b="1" dirty="0"/>
              <a:t>Vinculación</a:t>
            </a:r>
            <a:r>
              <a:rPr lang="es-MX" sz="1600" dirty="0"/>
              <a:t> </a:t>
            </a:r>
            <a:r>
              <a:rPr lang="es-MX" sz="1600" b="1" dirty="0"/>
              <a:t>del</a:t>
            </a:r>
            <a:r>
              <a:rPr lang="es-MX" sz="1600" dirty="0"/>
              <a:t> </a:t>
            </a:r>
            <a:r>
              <a:rPr lang="es-MX" sz="1600" b="1" dirty="0"/>
              <a:t>adolescente</a:t>
            </a:r>
            <a:r>
              <a:rPr lang="es-MX" sz="1600" dirty="0"/>
              <a:t> </a:t>
            </a:r>
            <a:r>
              <a:rPr lang="es-MX" sz="1600" b="1" dirty="0"/>
              <a:t>a</a:t>
            </a:r>
            <a:r>
              <a:rPr lang="es-MX" sz="1600" dirty="0"/>
              <a:t> </a:t>
            </a:r>
            <a:r>
              <a:rPr lang="es-MX" sz="1600" b="1" dirty="0"/>
              <a:t>proceso</a:t>
            </a:r>
            <a:endParaRPr lang="es-ES" sz="1600" dirty="0"/>
          </a:p>
          <a:p>
            <a:pPr algn="just"/>
            <a:r>
              <a:rPr lang="es-MX" sz="1600" dirty="0"/>
              <a:t> </a:t>
            </a:r>
            <a:endParaRPr lang="es-ES" sz="1600" dirty="0"/>
          </a:p>
          <a:p>
            <a:pPr algn="just"/>
            <a:r>
              <a:rPr lang="es-ES_tradnl" sz="1600" b="1" dirty="0" smtClean="0"/>
              <a:t>Concepto</a:t>
            </a:r>
            <a:endParaRPr lang="es-ES" sz="1600" dirty="0" smtClean="0"/>
          </a:p>
          <a:p>
            <a:pPr algn="just"/>
            <a:endParaRPr lang="es-ES" sz="1600" b="1" dirty="0"/>
          </a:p>
          <a:p>
            <a:pPr algn="just"/>
            <a:r>
              <a:rPr lang="es-ES_tradnl" sz="1600" b="1" dirty="0" smtClean="0"/>
              <a:t>Artículo </a:t>
            </a:r>
            <a:r>
              <a:rPr lang="es-ES_tradnl" sz="1600" b="1" dirty="0"/>
              <a:t>293.</a:t>
            </a:r>
            <a:r>
              <a:rPr lang="es-ES_tradnl" sz="1600" dirty="0"/>
              <a:t> </a:t>
            </a:r>
            <a:r>
              <a:rPr lang="es-ES_tradnl" sz="1600" b="1" i="1" u="sng" dirty="0"/>
              <a:t>Es la resolución </a:t>
            </a:r>
            <a:r>
              <a:rPr lang="es-ES_tradnl" sz="1600" dirty="0"/>
              <a:t>en la que se determina si los datos de prueba obtenidos en la investigación establecen un </a:t>
            </a:r>
            <a:r>
              <a:rPr lang="es-ES_tradnl" sz="1600" b="1" i="1" u="sng" dirty="0"/>
              <a:t>hecho que la ley señala como delito </a:t>
            </a:r>
            <a:r>
              <a:rPr lang="es-ES_tradnl" sz="1600" dirty="0"/>
              <a:t>y que existe la </a:t>
            </a:r>
            <a:r>
              <a:rPr lang="es-ES_tradnl" sz="1600" b="1" i="1" u="sng" dirty="0"/>
              <a:t>probabilidad de que el adolescente lo cometió o participó en su comisión con el fin de continuar el proceso</a:t>
            </a:r>
            <a:r>
              <a:rPr lang="es-ES_tradnl" sz="1600" b="1" i="1" u="sng" dirty="0" smtClean="0"/>
              <a:t>.</a:t>
            </a:r>
          </a:p>
          <a:p>
            <a:pPr algn="just"/>
            <a:endParaRPr lang="es-ES_tradnl" sz="1600" b="1" i="1" u="sng" dirty="0"/>
          </a:p>
          <a:p>
            <a:pPr algn="just"/>
            <a:r>
              <a:rPr lang="es-ES_tradnl" sz="1600" b="1" i="1" u="sng" dirty="0" smtClean="0"/>
              <a:t>VALORACIÓN ACUERDO A LA SANA CRITICA</a:t>
            </a:r>
          </a:p>
          <a:p>
            <a:pPr algn="just"/>
            <a:endParaRPr lang="es-MX" sz="1600" b="1" dirty="0" smtClean="0"/>
          </a:p>
          <a:p>
            <a:pPr algn="just"/>
            <a:r>
              <a:rPr lang="es-MX" sz="1600" b="1" dirty="0" smtClean="0"/>
              <a:t>Artículo </a:t>
            </a:r>
            <a:r>
              <a:rPr lang="es-MX" sz="1600" b="1" dirty="0"/>
              <a:t>214.</a:t>
            </a:r>
            <a:r>
              <a:rPr lang="es-MX" sz="1600" dirty="0"/>
              <a:t> La autoridad judicial asignará el valor correspondiente a cada una de las pruebas, con aplicación estricta de las reglas de la </a:t>
            </a:r>
            <a:r>
              <a:rPr lang="es-MX" sz="1600" b="1" dirty="0"/>
              <a:t>sana critica</a:t>
            </a:r>
            <a:r>
              <a:rPr lang="es-MX" sz="1600" dirty="0"/>
              <a:t>. El órgano judicial apreciará la prueba según su libre convicción extraída de la totalidad del debate, conforme </a:t>
            </a:r>
            <a:r>
              <a:rPr lang="es-MX" sz="1600" dirty="0" smtClean="0"/>
              <a:t>a</a:t>
            </a:r>
          </a:p>
          <a:p>
            <a:pPr algn="just"/>
            <a:r>
              <a:rPr lang="es-MX" sz="1600" dirty="0" smtClean="0"/>
              <a:t> </a:t>
            </a:r>
            <a:r>
              <a:rPr lang="es-MX" sz="1600" b="1" dirty="0" smtClean="0"/>
              <a:t>a) las </a:t>
            </a:r>
            <a:r>
              <a:rPr lang="es-MX" sz="1600" b="1" dirty="0"/>
              <a:t>reglas de la lógica, </a:t>
            </a:r>
            <a:endParaRPr lang="es-MX" sz="1600" b="1" dirty="0" smtClean="0"/>
          </a:p>
          <a:p>
            <a:pPr algn="just"/>
            <a:r>
              <a:rPr lang="es-MX" sz="1600" b="1" dirty="0" smtClean="0"/>
              <a:t>b) los </a:t>
            </a:r>
            <a:r>
              <a:rPr lang="es-MX" sz="1600" b="1" dirty="0"/>
              <a:t>conocimientos científicos y </a:t>
            </a:r>
            <a:endParaRPr lang="es-MX" sz="1600" b="1" dirty="0" smtClean="0"/>
          </a:p>
          <a:p>
            <a:pPr algn="just"/>
            <a:r>
              <a:rPr lang="es-MX" sz="1600" b="1" dirty="0" smtClean="0"/>
              <a:t>c) las </a:t>
            </a:r>
            <a:r>
              <a:rPr lang="es-MX" sz="1600" b="1" dirty="0"/>
              <a:t>máximas de la experiencia.</a:t>
            </a:r>
            <a:endParaRPr lang="es-ES" sz="1600" b="1" i="1" u="sng" dirty="0"/>
          </a:p>
          <a:p>
            <a:endParaRPr lang="es-ES" dirty="0"/>
          </a:p>
        </p:txBody>
      </p:sp>
    </p:spTree>
    <p:extLst>
      <p:ext uri="{BB962C8B-B14F-4D97-AF65-F5344CB8AC3E}">
        <p14:creationId xmlns:p14="http://schemas.microsoft.com/office/powerpoint/2010/main" xmlns="" val="3992855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403648" y="642432"/>
            <a:ext cx="6192688" cy="4247317"/>
          </a:xfrm>
          <a:prstGeom prst="rect">
            <a:avLst/>
          </a:prstGeom>
          <a:noFill/>
        </p:spPr>
        <p:txBody>
          <a:bodyPr wrap="square" rtlCol="0">
            <a:spAutoFit/>
          </a:bodyPr>
          <a:lstStyle/>
          <a:p>
            <a:r>
              <a:rPr lang="es-ES" dirty="0" smtClean="0"/>
              <a:t>REQUISITOS DEL AUTO DE VINCULACIÓN A PROCESO</a:t>
            </a:r>
          </a:p>
          <a:p>
            <a:endParaRPr lang="es-ES" dirty="0"/>
          </a:p>
          <a:p>
            <a:pPr algn="just"/>
            <a:r>
              <a:rPr lang="es-ES" b="1" dirty="0"/>
              <a:t>Artículo 19. </a:t>
            </a:r>
            <a:r>
              <a:rPr lang="es-ES" dirty="0"/>
              <a:t>Ninguna detención ante autoridad judicial podrá exceder del plazo de setenta y </a:t>
            </a:r>
            <a:r>
              <a:rPr lang="es-ES" dirty="0" smtClean="0"/>
              <a:t>dos horas</a:t>
            </a:r>
            <a:r>
              <a:rPr lang="es-ES" dirty="0"/>
              <a:t>, a partir de que el indiciado sea puesto a su disposición, sin que se justifique con un auto de vinculación a proceso en el que se expresará: </a:t>
            </a:r>
            <a:endParaRPr lang="es-ES" dirty="0" smtClean="0"/>
          </a:p>
          <a:p>
            <a:pPr marL="342900" indent="-342900" algn="just">
              <a:buAutoNum type="alphaLcParenR"/>
            </a:pPr>
            <a:r>
              <a:rPr lang="es-ES" dirty="0" smtClean="0"/>
              <a:t>el </a:t>
            </a:r>
            <a:r>
              <a:rPr lang="es-ES" dirty="0"/>
              <a:t>delito que se impute al acusado; </a:t>
            </a:r>
            <a:endParaRPr lang="es-ES" dirty="0" smtClean="0"/>
          </a:p>
          <a:p>
            <a:pPr marL="342900" indent="-342900" algn="just">
              <a:buAutoNum type="alphaLcParenR"/>
            </a:pPr>
            <a:r>
              <a:rPr lang="es-ES" dirty="0" smtClean="0"/>
              <a:t>el </a:t>
            </a:r>
            <a:r>
              <a:rPr lang="es-ES" dirty="0"/>
              <a:t>lugar, </a:t>
            </a:r>
            <a:endParaRPr lang="es-ES" dirty="0" smtClean="0"/>
          </a:p>
          <a:p>
            <a:pPr marL="342900" indent="-342900" algn="just">
              <a:buAutoNum type="alphaLcParenR"/>
            </a:pPr>
            <a:r>
              <a:rPr lang="es-ES" dirty="0" smtClean="0"/>
              <a:t>tiempo y </a:t>
            </a:r>
          </a:p>
          <a:p>
            <a:pPr marL="342900" indent="-342900" algn="just">
              <a:buAutoNum type="alphaLcParenR"/>
            </a:pPr>
            <a:r>
              <a:rPr lang="es-ES" dirty="0" smtClean="0"/>
              <a:t>circunstancias </a:t>
            </a:r>
            <a:r>
              <a:rPr lang="es-ES" dirty="0"/>
              <a:t>de ejecución, </a:t>
            </a:r>
            <a:endParaRPr lang="es-ES" dirty="0" smtClean="0"/>
          </a:p>
          <a:p>
            <a:pPr marL="342900" indent="-342900" algn="just">
              <a:buAutoNum type="alphaLcParenR"/>
            </a:pPr>
            <a:r>
              <a:rPr lang="es-ES" dirty="0" smtClean="0"/>
              <a:t>así </a:t>
            </a:r>
            <a:r>
              <a:rPr lang="es-ES" dirty="0"/>
              <a:t>como los datos que establezcan que se ha cometido </a:t>
            </a:r>
            <a:r>
              <a:rPr lang="es-ES" b="1" dirty="0"/>
              <a:t>un hecho que la </a:t>
            </a:r>
            <a:r>
              <a:rPr lang="es-ES" b="1" dirty="0" smtClean="0"/>
              <a:t>ley señale </a:t>
            </a:r>
            <a:r>
              <a:rPr lang="es-ES" b="1" dirty="0"/>
              <a:t>como delito </a:t>
            </a:r>
            <a:r>
              <a:rPr lang="es-ES" dirty="0"/>
              <a:t>y </a:t>
            </a:r>
          </a:p>
          <a:p>
            <a:pPr marL="342900" indent="-342900" algn="just">
              <a:buAutoNum type="alphaLcParenR"/>
            </a:pPr>
            <a:r>
              <a:rPr lang="es-ES" dirty="0" smtClean="0"/>
              <a:t>que </a:t>
            </a:r>
            <a:r>
              <a:rPr lang="es-ES" dirty="0"/>
              <a:t>exista la probabilidad de que el indiciado lo cometió o participó en su comisión.</a:t>
            </a:r>
            <a:endParaRPr lang="es-ES" dirty="0" smtClean="0"/>
          </a:p>
          <a:p>
            <a:endParaRPr lang="es-ES" dirty="0"/>
          </a:p>
        </p:txBody>
      </p:sp>
    </p:spTree>
    <p:extLst>
      <p:ext uri="{BB962C8B-B14F-4D97-AF65-F5344CB8AC3E}">
        <p14:creationId xmlns:p14="http://schemas.microsoft.com/office/powerpoint/2010/main" xmlns="" val="213382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476672"/>
            <a:ext cx="7752037" cy="5539978"/>
          </a:xfrm>
          <a:prstGeom prst="rect">
            <a:avLst/>
          </a:prstGeom>
          <a:noFill/>
        </p:spPr>
        <p:txBody>
          <a:bodyPr wrap="square" rtlCol="0">
            <a:spAutoFit/>
          </a:bodyPr>
          <a:lstStyle/>
          <a:p>
            <a:r>
              <a:rPr lang="es-ES_tradnl" sz="1400" b="1" dirty="0"/>
              <a:t>Requisitos para vincular a proceso</a:t>
            </a:r>
            <a:endParaRPr lang="es-ES" sz="1400" dirty="0"/>
          </a:p>
          <a:p>
            <a:r>
              <a:rPr lang="es-ES_tradnl" sz="1400" b="1" dirty="0"/>
              <a:t>Artículo 294.</a:t>
            </a:r>
            <a:r>
              <a:rPr lang="es-ES_tradnl" sz="1400" dirty="0"/>
              <a:t> El Juez de Control, a petición del Ministerio Público</a:t>
            </a:r>
            <a:r>
              <a:rPr lang="es-ES_tradnl" sz="1400" b="1" dirty="0"/>
              <a:t>, decretará auto de vinculación del adolescente a proceso, siempre que se reúnan los siguientes requisitos</a:t>
            </a:r>
            <a:r>
              <a:rPr lang="es-ES_tradnl" sz="1400" dirty="0"/>
              <a:t>:</a:t>
            </a:r>
            <a:endParaRPr lang="es-ES" sz="1400" dirty="0"/>
          </a:p>
          <a:p>
            <a:r>
              <a:rPr lang="es-ES_tradnl" sz="1400" dirty="0"/>
              <a:t> </a:t>
            </a:r>
            <a:endParaRPr lang="es-ES" sz="1400" dirty="0"/>
          </a:p>
          <a:p>
            <a:pPr lvl="0"/>
            <a:r>
              <a:rPr lang="es-ES_tradnl" sz="1400" b="1" dirty="0" smtClean="0"/>
              <a:t>a) </a:t>
            </a:r>
            <a:r>
              <a:rPr lang="es-ES_tradnl" sz="1400" dirty="0" smtClean="0"/>
              <a:t>Que </a:t>
            </a:r>
            <a:r>
              <a:rPr lang="es-ES_tradnl" sz="1400" dirty="0"/>
              <a:t>se haya formulado la imputación;</a:t>
            </a:r>
            <a:endParaRPr lang="es-ES" sz="1400" dirty="0"/>
          </a:p>
          <a:p>
            <a:r>
              <a:rPr lang="es-ES_tradnl" sz="1400" dirty="0"/>
              <a:t> </a:t>
            </a:r>
            <a:endParaRPr lang="es-ES" sz="1400" dirty="0"/>
          </a:p>
          <a:p>
            <a:pPr lvl="0"/>
            <a:r>
              <a:rPr lang="es-ES_tradnl" sz="1400" b="1" dirty="0" smtClean="0"/>
              <a:t>b) </a:t>
            </a:r>
            <a:r>
              <a:rPr lang="es-ES_tradnl" sz="1400" dirty="0" smtClean="0"/>
              <a:t>Que </a:t>
            </a:r>
            <a:r>
              <a:rPr lang="es-ES_tradnl" sz="1400" dirty="0"/>
              <a:t>el adolescente haya ejercido su derecho a declarar o guardar silencio;</a:t>
            </a:r>
            <a:endParaRPr lang="es-ES" sz="1400" dirty="0"/>
          </a:p>
          <a:p>
            <a:r>
              <a:rPr lang="es-ES_tradnl" sz="1400" dirty="0"/>
              <a:t> </a:t>
            </a:r>
            <a:endParaRPr lang="es-ES" sz="1400" dirty="0"/>
          </a:p>
          <a:p>
            <a:pPr lvl="0"/>
            <a:r>
              <a:rPr lang="es-ES_tradnl" sz="1400" b="1" dirty="0" smtClean="0"/>
              <a:t>c) </a:t>
            </a:r>
            <a:r>
              <a:rPr lang="es-ES_tradnl" sz="1400" dirty="0" smtClean="0"/>
              <a:t>Que </a:t>
            </a:r>
            <a:r>
              <a:rPr lang="es-ES_tradnl" sz="1400" dirty="0"/>
              <a:t>de los antecedentes de la investigación, se desprendan datos suficientes que establezcan que se ha cometido un hecho determinado que la ley señale como delito y que exista la probabilidad de que el adolescente lo cometió o participó en su comisión, y</a:t>
            </a:r>
            <a:endParaRPr lang="es-ES" sz="1400" dirty="0"/>
          </a:p>
          <a:p>
            <a:r>
              <a:rPr lang="es-ES_tradnl" sz="1400" dirty="0"/>
              <a:t> </a:t>
            </a:r>
            <a:endParaRPr lang="es-ES" sz="1400" dirty="0"/>
          </a:p>
          <a:p>
            <a:pPr lvl="0"/>
            <a:r>
              <a:rPr lang="es-ES_tradnl" sz="1400" b="1" dirty="0" smtClean="0"/>
              <a:t>d) </a:t>
            </a:r>
            <a:r>
              <a:rPr lang="es-ES_tradnl" sz="1400" dirty="0" smtClean="0"/>
              <a:t>Que </a:t>
            </a:r>
            <a:r>
              <a:rPr lang="es-ES_tradnl" sz="1400" dirty="0"/>
              <a:t>no se encuentre demostrada, una causa de extinción de la acción de remisión o una excluyente de responsabilidad.</a:t>
            </a:r>
            <a:endParaRPr lang="es-ES" sz="1400" dirty="0"/>
          </a:p>
          <a:p>
            <a:r>
              <a:rPr lang="es-ES_tradnl" sz="1400" dirty="0"/>
              <a:t> </a:t>
            </a:r>
            <a:endParaRPr lang="es-ES" sz="1400" dirty="0"/>
          </a:p>
          <a:p>
            <a:r>
              <a:rPr lang="es-ES_tradnl" sz="1400" dirty="0"/>
              <a:t>El auto de vinculación a proceso únicamente podrá dictarse por los hechos que fueron motivo de la formulación de la imputación, pero el Juez de Control podrá otorgarles una clasificación jurídica diversa a la asignada por el Ministerio Público al formular la imputación, la que será definitiva al momento del dictado de auto apertura de juicio oral</a:t>
            </a:r>
            <a:r>
              <a:rPr lang="es-ES_tradnl" sz="1400" dirty="0" smtClean="0"/>
              <a:t>.</a:t>
            </a:r>
          </a:p>
          <a:p>
            <a:pPr algn="just"/>
            <a:r>
              <a:rPr lang="es-ES" sz="1400" b="1" dirty="0" smtClean="0"/>
              <a:t>ARTICULO 19 CONSTITUCION.- Todo </a:t>
            </a:r>
            <a:r>
              <a:rPr lang="es-ES" sz="1400" b="1" dirty="0"/>
              <a:t>proceso se seguirá forzosamente por el hecho o hechos delictivos señalados en el auto </a:t>
            </a:r>
            <a:r>
              <a:rPr lang="es-ES" sz="1400" b="1" dirty="0" smtClean="0"/>
              <a:t>de vinculación </a:t>
            </a:r>
            <a:r>
              <a:rPr lang="es-ES" sz="1400" b="1" dirty="0"/>
              <a:t>a proceso. Si en la secuela de un proceso apareciere que se ha cometido un delito distinto </a:t>
            </a:r>
            <a:r>
              <a:rPr lang="es-ES" sz="1400" b="1" dirty="0" smtClean="0"/>
              <a:t>del que </a:t>
            </a:r>
            <a:r>
              <a:rPr lang="es-ES" sz="1400" b="1" dirty="0"/>
              <a:t>se persigue, deberá ser objeto de investigación separada, sin perjuicio de que después </a:t>
            </a:r>
            <a:r>
              <a:rPr lang="es-ES" sz="1400" b="1" dirty="0" smtClean="0"/>
              <a:t>pueda decretarse </a:t>
            </a:r>
            <a:r>
              <a:rPr lang="es-ES" sz="1400" b="1" dirty="0"/>
              <a:t>la acumulación, si fuere conducente.</a:t>
            </a:r>
          </a:p>
          <a:p>
            <a:pPr algn="just"/>
            <a:endParaRPr lang="es-ES" b="1" dirty="0"/>
          </a:p>
        </p:txBody>
      </p:sp>
    </p:spTree>
    <p:extLst>
      <p:ext uri="{BB962C8B-B14F-4D97-AF65-F5344CB8AC3E}">
        <p14:creationId xmlns:p14="http://schemas.microsoft.com/office/powerpoint/2010/main" xmlns="" val="1454955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67544" y="476672"/>
            <a:ext cx="8280920" cy="6401753"/>
          </a:xfrm>
          <a:prstGeom prst="rect">
            <a:avLst/>
          </a:prstGeom>
          <a:noFill/>
        </p:spPr>
        <p:txBody>
          <a:bodyPr wrap="square" rtlCol="0">
            <a:spAutoFit/>
          </a:bodyPr>
          <a:lstStyle/>
          <a:p>
            <a:pPr algn="just"/>
            <a:r>
              <a:rPr lang="es-MX" sz="1400" b="1" dirty="0"/>
              <a:t>Efecto</a:t>
            </a:r>
            <a:r>
              <a:rPr lang="es-MX" sz="1400" dirty="0"/>
              <a:t> </a:t>
            </a:r>
            <a:r>
              <a:rPr lang="es-MX" sz="1400" b="1" dirty="0"/>
              <a:t>de</a:t>
            </a:r>
            <a:r>
              <a:rPr lang="es-MX" sz="1400" dirty="0"/>
              <a:t> </a:t>
            </a:r>
            <a:r>
              <a:rPr lang="es-MX" sz="1400" b="1" dirty="0"/>
              <a:t>la</a:t>
            </a:r>
            <a:r>
              <a:rPr lang="es-MX" sz="1400" dirty="0"/>
              <a:t> </a:t>
            </a:r>
            <a:r>
              <a:rPr lang="es-MX" sz="1400" b="1" dirty="0"/>
              <a:t>vinculación</a:t>
            </a:r>
            <a:r>
              <a:rPr lang="es-MX" sz="1400" dirty="0"/>
              <a:t> </a:t>
            </a:r>
            <a:r>
              <a:rPr lang="es-MX" sz="1400" b="1" dirty="0"/>
              <a:t>a</a:t>
            </a:r>
            <a:r>
              <a:rPr lang="es-MX" sz="1400" dirty="0"/>
              <a:t> </a:t>
            </a:r>
            <a:r>
              <a:rPr lang="es-MX" sz="1400" b="1" dirty="0"/>
              <a:t>proceso</a:t>
            </a:r>
            <a:endParaRPr lang="es-ES" sz="1400" dirty="0"/>
          </a:p>
          <a:p>
            <a:pPr algn="just"/>
            <a:r>
              <a:rPr lang="es-MX" sz="1400" b="1" dirty="0"/>
              <a:t>Artículo 296.</a:t>
            </a:r>
            <a:r>
              <a:rPr lang="es-MX" sz="1400" dirty="0"/>
              <a:t> La vinculación a proceso tendrá el efecto de fijar provisionalmente el hecho o los hechos sobre los cuales se continuará el proceso de investigación en la etapa de investigación y que servirán, en las demás etapas del proceso, para determinar las formas anticipadas de terminación del mismo, la apertura a juicio o el sobreseimiento; sin perjuicio de que su calificación jurídica pueda ser variada en el auto de apertura a juicio oral.</a:t>
            </a:r>
            <a:endParaRPr lang="es-ES" sz="1400" dirty="0"/>
          </a:p>
          <a:p>
            <a:pPr algn="just"/>
            <a:r>
              <a:rPr lang="es-MX" sz="1400" dirty="0"/>
              <a:t> </a:t>
            </a:r>
            <a:endParaRPr lang="es-ES" sz="1400" dirty="0"/>
          </a:p>
          <a:p>
            <a:pPr algn="just"/>
            <a:r>
              <a:rPr lang="es-MX" sz="1400" b="1" dirty="0"/>
              <a:t>No</a:t>
            </a:r>
            <a:r>
              <a:rPr lang="es-MX" sz="1400" dirty="0"/>
              <a:t> </a:t>
            </a:r>
            <a:r>
              <a:rPr lang="es-MX" sz="1400" b="1" dirty="0"/>
              <a:t>vinculación</a:t>
            </a:r>
            <a:r>
              <a:rPr lang="es-MX" sz="1400" dirty="0"/>
              <a:t> </a:t>
            </a:r>
            <a:r>
              <a:rPr lang="es-MX" sz="1400" b="1" dirty="0"/>
              <a:t>a</a:t>
            </a:r>
            <a:r>
              <a:rPr lang="es-MX" sz="1400" dirty="0"/>
              <a:t> </a:t>
            </a:r>
            <a:r>
              <a:rPr lang="es-MX" sz="1400" b="1" dirty="0"/>
              <a:t>proceso</a:t>
            </a:r>
            <a:r>
              <a:rPr lang="es-MX" sz="1400" dirty="0"/>
              <a:t> </a:t>
            </a:r>
            <a:r>
              <a:rPr lang="es-MX" sz="1400" b="1" dirty="0"/>
              <a:t>del</a:t>
            </a:r>
            <a:r>
              <a:rPr lang="es-MX" sz="1400" dirty="0"/>
              <a:t> </a:t>
            </a:r>
            <a:r>
              <a:rPr lang="es-MX" sz="1400" b="1" dirty="0"/>
              <a:t>adolescente</a:t>
            </a:r>
            <a:endParaRPr lang="es-ES" sz="1400" dirty="0"/>
          </a:p>
          <a:p>
            <a:pPr algn="just"/>
            <a:r>
              <a:rPr lang="es-MX" sz="1400" b="1" dirty="0"/>
              <a:t>Artículo 297.</a:t>
            </a:r>
            <a:r>
              <a:rPr lang="es-MX" sz="1400" dirty="0"/>
              <a:t> En caso de que no se reúna alguno de los requisitos previstos en el artículo 294 de esta Ley, el Juez de Control dictará auto de no vinculación a proceso y dejará sin efecto las medidas cautelares que, en su caso, hubiese decretado. </a:t>
            </a:r>
            <a:endParaRPr lang="es-ES" sz="1400" dirty="0"/>
          </a:p>
          <a:p>
            <a:pPr algn="just"/>
            <a:r>
              <a:rPr lang="es-MX" sz="1400" dirty="0"/>
              <a:t> </a:t>
            </a:r>
            <a:endParaRPr lang="es-ES" sz="1400" dirty="0"/>
          </a:p>
          <a:p>
            <a:pPr algn="just"/>
            <a:r>
              <a:rPr lang="es-MX" sz="1400" dirty="0"/>
              <a:t>El auto de no vinculación a proceso del adolescente no impide que el Ministerio Público continúe con la investigación </a:t>
            </a:r>
            <a:r>
              <a:rPr lang="es-MX" sz="1400" i="1" dirty="0"/>
              <a:t>y</a:t>
            </a:r>
            <a:r>
              <a:rPr lang="es-MX" sz="1400" dirty="0"/>
              <a:t> formule nuevamente la imputación dentro de los seis meses siguientes a la fecha de la notificación de aquél. </a:t>
            </a:r>
            <a:endParaRPr lang="es-MX" sz="1400" dirty="0" smtClean="0"/>
          </a:p>
          <a:p>
            <a:pPr algn="just"/>
            <a:endParaRPr lang="es-MX" sz="1400" dirty="0" smtClean="0"/>
          </a:p>
          <a:p>
            <a:r>
              <a:rPr lang="es-MX" sz="1400" b="1" dirty="0"/>
              <a:t>Efectos</a:t>
            </a:r>
            <a:r>
              <a:rPr lang="es-MX" sz="1400" dirty="0"/>
              <a:t> </a:t>
            </a:r>
            <a:r>
              <a:rPr lang="es-MX" sz="1400" b="1" dirty="0"/>
              <a:t>del</a:t>
            </a:r>
            <a:r>
              <a:rPr lang="es-MX" sz="1400" dirty="0"/>
              <a:t> </a:t>
            </a:r>
            <a:r>
              <a:rPr lang="es-MX" sz="1400" b="1" dirty="0"/>
              <a:t>sobreseimiento</a:t>
            </a:r>
            <a:endParaRPr lang="es-ES" sz="1400" dirty="0"/>
          </a:p>
          <a:p>
            <a:r>
              <a:rPr lang="es-MX" sz="1400" b="1" dirty="0"/>
              <a:t>Artículo 304.</a:t>
            </a:r>
            <a:r>
              <a:rPr lang="es-MX" sz="1400" dirty="0"/>
              <a:t> El sobreseimiento firme tiene efectos de sentencia absolutoria, pone fin al proceso en relación con el adolescente en cuyo favor se dicta, inhibe una nueva persecución por el mismo hecho, produce el cese de todas las medidas cautelares que se hubieran dictado y tiene el carácter de </a:t>
            </a:r>
            <a:r>
              <a:rPr lang="es-MX" sz="1400" b="1" i="1" u="sng" dirty="0"/>
              <a:t>cosa juzgada. </a:t>
            </a:r>
            <a:r>
              <a:rPr lang="es-MX" sz="1400" b="1" i="1" u="sng" dirty="0" smtClean="0"/>
              <a:t>ARTICULO 23 CONSTITUCIÓN</a:t>
            </a:r>
            <a:endParaRPr lang="es-ES" sz="1400" b="1" i="1" u="sng" dirty="0"/>
          </a:p>
          <a:p>
            <a:r>
              <a:rPr lang="es-MX" sz="1400" dirty="0"/>
              <a:t> </a:t>
            </a:r>
            <a:endParaRPr lang="es-ES" sz="1400" dirty="0"/>
          </a:p>
          <a:p>
            <a:r>
              <a:rPr lang="es-MX" sz="1400" b="1" dirty="0"/>
              <a:t>Sobreseimiento</a:t>
            </a:r>
            <a:r>
              <a:rPr lang="es-MX" sz="1400" dirty="0"/>
              <a:t> </a:t>
            </a:r>
            <a:r>
              <a:rPr lang="es-MX" sz="1400" b="1" dirty="0"/>
              <a:t>total</a:t>
            </a:r>
            <a:r>
              <a:rPr lang="es-MX" sz="1400" dirty="0"/>
              <a:t> </a:t>
            </a:r>
            <a:r>
              <a:rPr lang="es-MX" sz="1400" b="1" dirty="0"/>
              <a:t>y</a:t>
            </a:r>
            <a:r>
              <a:rPr lang="es-MX" sz="1400" dirty="0"/>
              <a:t> </a:t>
            </a:r>
            <a:r>
              <a:rPr lang="es-MX" sz="1400" b="1" dirty="0"/>
              <a:t>parcial</a:t>
            </a:r>
            <a:endParaRPr lang="es-ES" sz="1400" dirty="0"/>
          </a:p>
          <a:p>
            <a:r>
              <a:rPr lang="es-MX" sz="1400" b="1" dirty="0"/>
              <a:t>Artículo 305. </a:t>
            </a:r>
            <a:r>
              <a:rPr lang="es-MX" sz="1400" dirty="0"/>
              <a:t>El sobreseimiento será total cuando se refiera a todos las conductas consideradas por la ley como delitos y a todos los adolescentes, y parcial cuando se refiera a alguna conducta considerada por la ley como delito o a algún adolescente, de varios a los que se extienda la investigación y que hubieren sido objeto de vinculación a proceso. </a:t>
            </a:r>
            <a:endParaRPr lang="es-ES" sz="1400" dirty="0"/>
          </a:p>
          <a:p>
            <a:pPr algn="just"/>
            <a:endParaRPr lang="es-ES" sz="1400" dirty="0"/>
          </a:p>
          <a:p>
            <a:endParaRPr lang="es-ES" dirty="0"/>
          </a:p>
        </p:txBody>
      </p:sp>
    </p:spTree>
    <p:extLst>
      <p:ext uri="{BB962C8B-B14F-4D97-AF65-F5344CB8AC3E}">
        <p14:creationId xmlns:p14="http://schemas.microsoft.com/office/powerpoint/2010/main" xmlns="" val="36027141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691680" y="609080"/>
            <a:ext cx="5904656" cy="369332"/>
          </a:xfrm>
          <a:prstGeom prst="rect">
            <a:avLst/>
          </a:prstGeom>
          <a:noFill/>
        </p:spPr>
        <p:txBody>
          <a:bodyPr wrap="square" rtlCol="0">
            <a:spAutoFit/>
          </a:bodyPr>
          <a:lstStyle/>
          <a:p>
            <a:r>
              <a:rPr lang="es-ES_tradnl" dirty="0"/>
              <a:t> </a:t>
            </a:r>
            <a:endParaRPr lang="es-ES" dirty="0"/>
          </a:p>
        </p:txBody>
      </p:sp>
      <p:sp>
        <p:nvSpPr>
          <p:cNvPr id="3" name="2 CuadroTexto"/>
          <p:cNvSpPr txBox="1"/>
          <p:nvPr/>
        </p:nvSpPr>
        <p:spPr>
          <a:xfrm>
            <a:off x="971600" y="793746"/>
            <a:ext cx="7488832" cy="4801314"/>
          </a:xfrm>
          <a:prstGeom prst="rect">
            <a:avLst/>
          </a:prstGeom>
          <a:noFill/>
        </p:spPr>
        <p:txBody>
          <a:bodyPr wrap="square" rtlCol="0">
            <a:spAutoFit/>
          </a:bodyPr>
          <a:lstStyle/>
          <a:p>
            <a:pPr algn="ctr"/>
            <a:r>
              <a:rPr lang="es-ES" dirty="0" smtClean="0"/>
              <a:t>MEDIDAS CAUTELARES</a:t>
            </a:r>
          </a:p>
          <a:p>
            <a:pPr algn="ctr"/>
            <a:endParaRPr lang="es-ES" dirty="0" smtClean="0"/>
          </a:p>
          <a:p>
            <a:r>
              <a:rPr lang="es-ES" dirty="0" smtClean="0"/>
              <a:t>Principios:</a:t>
            </a:r>
          </a:p>
          <a:p>
            <a:endParaRPr lang="es-ES" dirty="0" smtClean="0"/>
          </a:p>
          <a:p>
            <a:r>
              <a:rPr lang="es-ES" dirty="0" smtClean="0"/>
              <a:t>Legalidad</a:t>
            </a:r>
          </a:p>
          <a:p>
            <a:endParaRPr lang="es-ES" dirty="0" smtClean="0"/>
          </a:p>
          <a:p>
            <a:r>
              <a:rPr lang="es-ES" dirty="0" smtClean="0"/>
              <a:t>Proporcionalidad</a:t>
            </a:r>
          </a:p>
          <a:p>
            <a:endParaRPr lang="es-ES" dirty="0" smtClean="0"/>
          </a:p>
          <a:p>
            <a:r>
              <a:rPr lang="es-ES" dirty="0" smtClean="0"/>
              <a:t>Provisionalidad</a:t>
            </a:r>
          </a:p>
          <a:p>
            <a:endParaRPr lang="es-ES" dirty="0" smtClean="0"/>
          </a:p>
          <a:p>
            <a:r>
              <a:rPr lang="es-ES" dirty="0" smtClean="0"/>
              <a:t>Flexibilidad</a:t>
            </a:r>
          </a:p>
          <a:p>
            <a:endParaRPr lang="es-ES" dirty="0"/>
          </a:p>
          <a:p>
            <a:r>
              <a:rPr lang="es-ES" dirty="0" smtClean="0"/>
              <a:t>Excepcionalidad</a:t>
            </a:r>
          </a:p>
          <a:p>
            <a:endParaRPr lang="es-ES" dirty="0"/>
          </a:p>
          <a:p>
            <a:r>
              <a:rPr lang="es-ES" dirty="0" smtClean="0"/>
              <a:t> </a:t>
            </a:r>
          </a:p>
          <a:p>
            <a:endParaRPr lang="es-ES" dirty="0"/>
          </a:p>
          <a:p>
            <a:endParaRPr lang="es-ES" dirty="0"/>
          </a:p>
        </p:txBody>
      </p:sp>
    </p:spTree>
    <p:extLst>
      <p:ext uri="{BB962C8B-B14F-4D97-AF65-F5344CB8AC3E}">
        <p14:creationId xmlns:p14="http://schemas.microsoft.com/office/powerpoint/2010/main" xmlns="" val="2527104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195736" y="692696"/>
            <a:ext cx="2880320" cy="369332"/>
          </a:xfrm>
          <a:prstGeom prst="rect">
            <a:avLst/>
          </a:prstGeom>
          <a:noFill/>
        </p:spPr>
        <p:txBody>
          <a:bodyPr wrap="square" rtlCol="0">
            <a:spAutoFit/>
          </a:bodyPr>
          <a:lstStyle/>
          <a:p>
            <a:endParaRPr lang="es-ES" dirty="0"/>
          </a:p>
        </p:txBody>
      </p:sp>
      <p:sp>
        <p:nvSpPr>
          <p:cNvPr id="3" name="2 CuadroTexto"/>
          <p:cNvSpPr txBox="1"/>
          <p:nvPr/>
        </p:nvSpPr>
        <p:spPr>
          <a:xfrm>
            <a:off x="827584" y="535612"/>
            <a:ext cx="6552728" cy="5909310"/>
          </a:xfrm>
          <a:prstGeom prst="rect">
            <a:avLst/>
          </a:prstGeom>
          <a:noFill/>
        </p:spPr>
        <p:txBody>
          <a:bodyPr wrap="square" rtlCol="0">
            <a:spAutoFit/>
          </a:bodyPr>
          <a:lstStyle/>
          <a:p>
            <a:r>
              <a:rPr lang="es-MX" sz="1400" b="1" dirty="0"/>
              <a:t>Cierre de la investigación</a:t>
            </a:r>
            <a:endParaRPr lang="es-ES" sz="1400" dirty="0"/>
          </a:p>
          <a:p>
            <a:r>
              <a:rPr lang="es-MX" sz="1400" dirty="0"/>
              <a:t> </a:t>
            </a:r>
            <a:endParaRPr lang="es-ES" sz="1400" dirty="0"/>
          </a:p>
          <a:p>
            <a:r>
              <a:rPr lang="es-MX" sz="1400" b="1" dirty="0"/>
              <a:t>Plazo</a:t>
            </a:r>
            <a:r>
              <a:rPr lang="es-MX" sz="1400" dirty="0"/>
              <a:t> </a:t>
            </a:r>
            <a:r>
              <a:rPr lang="es-MX" sz="1400" b="1" dirty="0"/>
              <a:t>judicial</a:t>
            </a:r>
            <a:r>
              <a:rPr lang="es-MX" sz="1400" dirty="0"/>
              <a:t> </a:t>
            </a:r>
            <a:r>
              <a:rPr lang="es-MX" sz="1400" b="1" dirty="0"/>
              <a:t>para</a:t>
            </a:r>
            <a:r>
              <a:rPr lang="es-MX" sz="1400" dirty="0"/>
              <a:t> </a:t>
            </a:r>
            <a:r>
              <a:rPr lang="es-MX" sz="1400" b="1" dirty="0"/>
              <a:t>el</a:t>
            </a:r>
            <a:r>
              <a:rPr lang="es-MX" sz="1400" dirty="0"/>
              <a:t> </a:t>
            </a:r>
            <a:r>
              <a:rPr lang="es-MX" sz="1400" b="1" dirty="0"/>
              <a:t>cierre</a:t>
            </a:r>
            <a:r>
              <a:rPr lang="es-MX" sz="1400" dirty="0"/>
              <a:t> </a:t>
            </a:r>
            <a:r>
              <a:rPr lang="es-MX" sz="1400" b="1" dirty="0"/>
              <a:t>de</a:t>
            </a:r>
            <a:r>
              <a:rPr lang="es-MX" sz="1400" dirty="0"/>
              <a:t> </a:t>
            </a:r>
            <a:r>
              <a:rPr lang="es-MX" sz="1400" b="1" dirty="0"/>
              <a:t>la</a:t>
            </a:r>
            <a:r>
              <a:rPr lang="es-MX" sz="1400" dirty="0"/>
              <a:t> </a:t>
            </a:r>
            <a:r>
              <a:rPr lang="es-MX" sz="1400" b="1" dirty="0"/>
              <a:t>investigación</a:t>
            </a:r>
            <a:endParaRPr lang="es-ES" sz="1400" dirty="0"/>
          </a:p>
          <a:p>
            <a:r>
              <a:rPr lang="es-MX" sz="1400" b="1" dirty="0"/>
              <a:t>Artículo 301.</a:t>
            </a:r>
            <a:r>
              <a:rPr lang="es-MX" sz="1400" dirty="0"/>
              <a:t> El Juez de Control, de oficio o a solicitud de parte, al resolver sobre la vinculación del adolescente a proceso, fijará un plazo para el cierre de </a:t>
            </a:r>
            <a:r>
              <a:rPr lang="es-MX" sz="1400" dirty="0" smtClean="0"/>
              <a:t>la</a:t>
            </a:r>
            <a:r>
              <a:rPr lang="es-MX" sz="1400" dirty="0"/>
              <a:t> investigación, tomando en cuenta la naturaleza de los hechos atribuidos y la complejidad de los mismos, sin que pueda ser mayor de seis meses.</a:t>
            </a:r>
            <a:endParaRPr lang="es-ES" sz="1400" dirty="0"/>
          </a:p>
          <a:p>
            <a:r>
              <a:rPr lang="es-MX" sz="1400" dirty="0"/>
              <a:t> </a:t>
            </a:r>
            <a:endParaRPr lang="es-ES" sz="1400" dirty="0"/>
          </a:p>
          <a:p>
            <a:r>
              <a:rPr lang="es-MX" sz="1400" dirty="0"/>
              <a:t>Transcurrido el plazo para el cierre de la investigación, el Ministerio Público deberá cerrarla o solicitar justificadamente su prórroga al Juez de Control, sin que se excedan los límites máximos previstos en este artículo. Si el Juez de Control estima que la prórroga no se justifica, denegará la petición. </a:t>
            </a:r>
            <a:endParaRPr lang="es-ES" sz="1400" dirty="0"/>
          </a:p>
          <a:p>
            <a:r>
              <a:rPr lang="es-MX" sz="1400" dirty="0"/>
              <a:t> </a:t>
            </a:r>
            <a:endParaRPr lang="es-ES" sz="1400" dirty="0"/>
          </a:p>
          <a:p>
            <a:r>
              <a:rPr lang="es-MX" sz="1400" dirty="0"/>
              <a:t>Si el Ministerio Público no declara cerrada la investigación en el plazo fijado, o no solicita su prórroga, se le aplicará la sanción administrativa que la ley determine y las partes podrán solicitar al Juez de Control que lo aperciba para que proceda al cierre. </a:t>
            </a:r>
            <a:endParaRPr lang="es-ES" sz="1400" dirty="0"/>
          </a:p>
          <a:p>
            <a:r>
              <a:rPr lang="es-MX" sz="1400" dirty="0"/>
              <a:t> </a:t>
            </a:r>
            <a:endParaRPr lang="es-ES" sz="1400" dirty="0"/>
          </a:p>
          <a:p>
            <a:r>
              <a:rPr lang="es-MX" sz="1400" dirty="0"/>
              <a:t>Para estos efectos, el Juez de Control apercibirá al superior jerárquico del Fiscal del Ministerio Público que actúa en el proceso, para que cierre la investigación en el plazo de cinco días. </a:t>
            </a:r>
            <a:endParaRPr lang="es-ES" sz="1400" dirty="0"/>
          </a:p>
          <a:p>
            <a:r>
              <a:rPr lang="es-MX" sz="1400" dirty="0"/>
              <a:t> </a:t>
            </a:r>
            <a:endParaRPr lang="es-ES" sz="1400" dirty="0"/>
          </a:p>
          <a:p>
            <a:r>
              <a:rPr lang="es-MX" sz="1400" b="1" dirty="0"/>
              <a:t>Transcurrido ese plazo sin que se cierre la investigación, el Juez de Control declarará extinguida la acción de remisión y decretará el sobreseimiento, sin perjuicio de la responsabilidad personal de los representantes del Ministerio Público. </a:t>
            </a:r>
            <a:endParaRPr lang="es-MX" sz="1400" b="1" dirty="0" smtClean="0"/>
          </a:p>
        </p:txBody>
      </p:sp>
    </p:spTree>
    <p:extLst>
      <p:ext uri="{BB962C8B-B14F-4D97-AF65-F5344CB8AC3E}">
        <p14:creationId xmlns:p14="http://schemas.microsoft.com/office/powerpoint/2010/main" xmlns="" val="305884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267744" y="1052735"/>
            <a:ext cx="4536504" cy="3693319"/>
          </a:xfrm>
          <a:prstGeom prst="rect">
            <a:avLst/>
          </a:prstGeom>
          <a:noFill/>
        </p:spPr>
        <p:txBody>
          <a:bodyPr wrap="square" rtlCol="0">
            <a:spAutoFit/>
          </a:bodyPr>
          <a:lstStyle/>
          <a:p>
            <a:r>
              <a:rPr lang="es-MX" b="1" dirty="0"/>
              <a:t>Cierre</a:t>
            </a:r>
            <a:r>
              <a:rPr lang="es-MX" dirty="0"/>
              <a:t> </a:t>
            </a:r>
            <a:r>
              <a:rPr lang="es-MX" b="1" dirty="0"/>
              <a:t>de</a:t>
            </a:r>
            <a:r>
              <a:rPr lang="es-MX" dirty="0"/>
              <a:t> </a:t>
            </a:r>
            <a:r>
              <a:rPr lang="es-MX" b="1" dirty="0"/>
              <a:t>la</a:t>
            </a:r>
            <a:r>
              <a:rPr lang="es-MX" dirty="0"/>
              <a:t> </a:t>
            </a:r>
            <a:r>
              <a:rPr lang="es-MX" b="1" dirty="0"/>
              <a:t>investigación</a:t>
            </a:r>
            <a:endParaRPr lang="es-ES" dirty="0"/>
          </a:p>
          <a:p>
            <a:r>
              <a:rPr lang="es-MX" b="1" dirty="0"/>
              <a:t>Artículo 302.</a:t>
            </a:r>
            <a:r>
              <a:rPr lang="es-MX" dirty="0"/>
              <a:t> Cerrada la investigación, el Ministerio Público dentro de los diez días siguientes podrá: </a:t>
            </a:r>
            <a:endParaRPr lang="es-ES" dirty="0"/>
          </a:p>
          <a:p>
            <a:r>
              <a:rPr lang="es-MX" dirty="0"/>
              <a:t> </a:t>
            </a:r>
            <a:endParaRPr lang="es-ES" dirty="0"/>
          </a:p>
          <a:p>
            <a:pPr lvl="0"/>
            <a:r>
              <a:rPr lang="es-MX" dirty="0" smtClean="0"/>
              <a:t>1.- Formular </a:t>
            </a:r>
            <a:r>
              <a:rPr lang="es-MX" dirty="0"/>
              <a:t>acusación; </a:t>
            </a:r>
            <a:endParaRPr lang="es-MX" dirty="0" smtClean="0"/>
          </a:p>
          <a:p>
            <a:pPr lvl="0"/>
            <a:endParaRPr lang="es-MX" dirty="0" smtClean="0"/>
          </a:p>
          <a:p>
            <a:pPr lvl="0"/>
            <a:r>
              <a:rPr lang="es-MX" dirty="0" smtClean="0"/>
              <a:t>2.- Solicitar </a:t>
            </a:r>
            <a:r>
              <a:rPr lang="es-MX" dirty="0"/>
              <a:t>el sobreseimiento total o parcial, o </a:t>
            </a:r>
            <a:endParaRPr lang="es-ES" dirty="0"/>
          </a:p>
          <a:p>
            <a:r>
              <a:rPr lang="es-MX" dirty="0"/>
              <a:t> </a:t>
            </a:r>
            <a:endParaRPr lang="es-ES" dirty="0"/>
          </a:p>
          <a:p>
            <a:pPr lvl="0"/>
            <a:r>
              <a:rPr lang="es-MX" dirty="0" smtClean="0"/>
              <a:t>3.- Pedir </a:t>
            </a:r>
            <a:r>
              <a:rPr lang="es-MX" dirty="0"/>
              <a:t>la suspensión del proceso. </a:t>
            </a:r>
            <a:endParaRPr lang="es-ES" dirty="0"/>
          </a:p>
          <a:p>
            <a:pPr lvl="0"/>
            <a:endParaRPr lang="es-ES" dirty="0"/>
          </a:p>
          <a:p>
            <a:endParaRPr lang="es-ES" dirty="0"/>
          </a:p>
        </p:txBody>
      </p:sp>
    </p:spTree>
    <p:extLst>
      <p:ext uri="{BB962C8B-B14F-4D97-AF65-F5344CB8AC3E}">
        <p14:creationId xmlns:p14="http://schemas.microsoft.com/office/powerpoint/2010/main" xmlns="" val="2117330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971600" y="404664"/>
            <a:ext cx="7056784" cy="6771084"/>
          </a:xfrm>
          <a:prstGeom prst="rect">
            <a:avLst/>
          </a:prstGeom>
          <a:noFill/>
        </p:spPr>
        <p:txBody>
          <a:bodyPr wrap="square" rtlCol="0">
            <a:spAutoFit/>
          </a:bodyPr>
          <a:lstStyle/>
          <a:p>
            <a:pPr algn="just"/>
            <a:r>
              <a:rPr lang="es-MX" sz="1400" b="1" dirty="0"/>
              <a:t>Artículo 286.</a:t>
            </a:r>
            <a:r>
              <a:rPr lang="es-MX" sz="1400" dirty="0"/>
              <a:t> La formulación de la imputación es la comunicación que el Ministerio Público efectúa al adolescente en presencia del Juez de Control, mediante la cual le informa que desarrolla una investigación en su contra, respecto de su probable intervención en uno o más hechos que la ley señale como delitos. </a:t>
            </a:r>
            <a:endParaRPr lang="es-ES" sz="1400" dirty="0"/>
          </a:p>
          <a:p>
            <a:pPr algn="just"/>
            <a:endParaRPr lang="es-ES" sz="1400" dirty="0" smtClean="0"/>
          </a:p>
          <a:p>
            <a:pPr algn="just"/>
            <a:r>
              <a:rPr lang="es-ES" sz="1400" b="1" dirty="0" smtClean="0"/>
              <a:t>Oportunidad para formularla</a:t>
            </a:r>
            <a:r>
              <a:rPr lang="es-ES" sz="1400" dirty="0" smtClean="0"/>
              <a:t> </a:t>
            </a:r>
            <a:r>
              <a:rPr lang="es-ES" sz="1400" b="1" dirty="0" smtClean="0"/>
              <a:t>artículo 287</a:t>
            </a:r>
          </a:p>
          <a:p>
            <a:pPr algn="just"/>
            <a:endParaRPr lang="es-ES" sz="1400" b="1" dirty="0" smtClean="0"/>
          </a:p>
          <a:p>
            <a:pPr algn="ctr"/>
            <a:r>
              <a:rPr lang="es-ES" sz="1400" b="1" dirty="0" smtClean="0"/>
              <a:t>SIN DETENIDO</a:t>
            </a:r>
          </a:p>
          <a:p>
            <a:pPr algn="just"/>
            <a:r>
              <a:rPr lang="es-MX" sz="1400" dirty="0" smtClean="0"/>
              <a:t>El </a:t>
            </a:r>
            <a:r>
              <a:rPr lang="es-MX" sz="1400" dirty="0"/>
              <a:t>Ministerio Público podrá formular la imputación cuando considere oportuno formalizar el procedimiento por medio de la intervención judicial</a:t>
            </a:r>
            <a:r>
              <a:rPr lang="es-MX" sz="1400" dirty="0" smtClean="0"/>
              <a:t>.</a:t>
            </a:r>
          </a:p>
          <a:p>
            <a:pPr algn="just"/>
            <a:endParaRPr lang="es-MX" sz="1400" dirty="0" smtClean="0"/>
          </a:p>
          <a:p>
            <a:pPr algn="just"/>
            <a:r>
              <a:rPr lang="es-MX" sz="1400" b="1" dirty="0"/>
              <a:t>Artículo 288.</a:t>
            </a:r>
            <a:r>
              <a:rPr lang="es-MX" sz="1400" dirty="0"/>
              <a:t> Si el Ministerio Público determina formular imputación a un adolescente que no se encuentre detenido, solicitará al Juez de Control la celebración de una audiencia, mencionando su identidad, la de su defensor si lo hubiese designado, la indicación de la conducta considerada por la ley como delito que se le atribuya, la fecha, lugar y modo de su comisión y la forma de su intervención. </a:t>
            </a:r>
            <a:endParaRPr lang="es-ES" sz="1400" dirty="0"/>
          </a:p>
          <a:p>
            <a:pPr algn="just"/>
            <a:r>
              <a:rPr lang="es-MX" sz="1400" dirty="0"/>
              <a:t> </a:t>
            </a:r>
            <a:endParaRPr lang="es-ES" sz="1400" dirty="0"/>
          </a:p>
          <a:p>
            <a:pPr algn="just"/>
            <a:r>
              <a:rPr lang="es-MX" sz="1400" dirty="0"/>
              <a:t>A esta audiencia se citará al adolescente, a quien se le indicará que deberá comparecer acompañado de un representante legal y de su defensor, quedando a partir de su notificación a disposición de ambos los registros de la investigación, con el apercibimiento de que, en caso de no presentarse, se ordenará su comparecencia según corresponda. </a:t>
            </a:r>
            <a:endParaRPr lang="es-ES" sz="1400" dirty="0"/>
          </a:p>
          <a:p>
            <a:endParaRPr lang="es-ES" dirty="0" smtClean="0"/>
          </a:p>
          <a:p>
            <a:endParaRPr lang="es-ES" dirty="0"/>
          </a:p>
          <a:p>
            <a:endParaRPr lang="es-ES" dirty="0" smtClean="0"/>
          </a:p>
          <a:p>
            <a:endParaRPr lang="es-ES" dirty="0"/>
          </a:p>
          <a:p>
            <a:endParaRPr lang="es-ES" dirty="0" smtClean="0"/>
          </a:p>
          <a:p>
            <a:endParaRPr lang="es-ES" dirty="0"/>
          </a:p>
          <a:p>
            <a:endParaRPr lang="es-ES" dirty="0"/>
          </a:p>
        </p:txBody>
      </p:sp>
    </p:spTree>
    <p:extLst>
      <p:ext uri="{BB962C8B-B14F-4D97-AF65-F5344CB8AC3E}">
        <p14:creationId xmlns:p14="http://schemas.microsoft.com/office/powerpoint/2010/main" xmlns="" val="41997142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331640" y="1167380"/>
            <a:ext cx="6624736" cy="4247317"/>
          </a:xfrm>
          <a:prstGeom prst="rect">
            <a:avLst/>
          </a:prstGeom>
          <a:noFill/>
        </p:spPr>
        <p:txBody>
          <a:bodyPr wrap="square" rtlCol="0">
            <a:spAutoFit/>
          </a:bodyPr>
          <a:lstStyle/>
          <a:p>
            <a:pPr algn="ctr"/>
            <a:r>
              <a:rPr lang="es-ES" b="1" dirty="0" smtClean="0"/>
              <a:t>CON DETENIDO</a:t>
            </a:r>
          </a:p>
          <a:p>
            <a:pPr algn="just"/>
            <a:r>
              <a:rPr lang="es-MX" b="1" dirty="0"/>
              <a:t>Artículo </a:t>
            </a:r>
            <a:r>
              <a:rPr lang="es-MX" b="1" dirty="0" smtClean="0"/>
              <a:t>287.-</a:t>
            </a:r>
            <a:r>
              <a:rPr lang="es-MX" dirty="0" smtClean="0"/>
              <a:t>En </a:t>
            </a:r>
            <a:r>
              <a:rPr lang="es-MX" dirty="0"/>
              <a:t>caso de </a:t>
            </a:r>
            <a:r>
              <a:rPr lang="es-MX" b="1" i="1" u="sng" dirty="0"/>
              <a:t>detenidos en flagrancia </a:t>
            </a:r>
            <a:r>
              <a:rPr lang="es-MX" dirty="0"/>
              <a:t>el Ministerio Público deberá formular la imputación, solicitar la vinculación a proceso, así como la aplicación de las medidas cautelares que procedieren en la misma audiencia de control de detención a que se refiere esta Ley. </a:t>
            </a:r>
            <a:endParaRPr lang="es-MX" dirty="0" smtClean="0"/>
          </a:p>
          <a:p>
            <a:pPr algn="just"/>
            <a:endParaRPr lang="es-MX" dirty="0"/>
          </a:p>
          <a:p>
            <a:pPr algn="just"/>
            <a:endParaRPr lang="es-MX" dirty="0" smtClean="0"/>
          </a:p>
          <a:p>
            <a:pPr algn="just"/>
            <a:r>
              <a:rPr lang="es-MX" dirty="0"/>
              <a:t>Tratándose de un adolescente </a:t>
            </a:r>
            <a:r>
              <a:rPr lang="es-MX" b="1" i="1" u="sng" dirty="0"/>
              <a:t>detenido por orden judicial</a:t>
            </a:r>
            <a:r>
              <a:rPr lang="es-MX" dirty="0" smtClean="0"/>
              <a:t>, (art. 205) </a:t>
            </a:r>
            <a:r>
              <a:rPr lang="es-MX" dirty="0"/>
              <a:t>se formulará la imputación en la audiencia que al efecto convoque el Juez de Control, una vez que ha sido puesto a su disposición. En este caso, formulada la imputación, el Ministerio Público en la misma audiencia solicitará la vinculación a proceso, así como podrá solicitar la aplicación de las medidas cautelares que procedan.</a:t>
            </a:r>
            <a:endParaRPr lang="es-ES" dirty="0"/>
          </a:p>
          <a:p>
            <a:endParaRPr lang="es-ES" b="1" dirty="0"/>
          </a:p>
        </p:txBody>
      </p:sp>
    </p:spTree>
    <p:extLst>
      <p:ext uri="{BB962C8B-B14F-4D97-AF65-F5344CB8AC3E}">
        <p14:creationId xmlns:p14="http://schemas.microsoft.com/office/powerpoint/2010/main" xmlns="" val="25748132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934683" y="836712"/>
            <a:ext cx="7128792" cy="5139869"/>
          </a:xfrm>
          <a:prstGeom prst="rect">
            <a:avLst/>
          </a:prstGeom>
          <a:noFill/>
        </p:spPr>
        <p:txBody>
          <a:bodyPr wrap="square" rtlCol="0">
            <a:spAutoFit/>
          </a:bodyPr>
          <a:lstStyle/>
          <a:p>
            <a:pPr algn="ctr"/>
            <a:r>
              <a:rPr lang="es-MX" b="1" dirty="0"/>
              <a:t>Requerimientos para la presencia del adolescente </a:t>
            </a:r>
            <a:endParaRPr lang="es-ES" dirty="0" smtClean="0"/>
          </a:p>
          <a:p>
            <a:pPr lvl="0"/>
            <a:r>
              <a:rPr lang="es-MX" b="1" dirty="0" smtClean="0"/>
              <a:t>Artículo 205… </a:t>
            </a:r>
          </a:p>
          <a:p>
            <a:pPr lvl="0" algn="just"/>
            <a:r>
              <a:rPr lang="es-ES_tradnl" dirty="0" smtClean="0"/>
              <a:t> </a:t>
            </a:r>
            <a:r>
              <a:rPr lang="es-ES_tradnl" sz="1600" b="1" dirty="0" smtClean="0"/>
              <a:t>III </a:t>
            </a:r>
            <a:r>
              <a:rPr lang="es-ES_tradnl" sz="1600" dirty="0" smtClean="0"/>
              <a:t>Orden </a:t>
            </a:r>
            <a:r>
              <a:rPr lang="es-ES_tradnl" sz="1600" dirty="0"/>
              <a:t>de presentación, ejecutada con auxilio de la fuerza pública, cuando la conducta que se investiga merezca medida de internamiento y el Ministerio Público establezca la existencia de una presunción razonable, por apreciación de las circunstancias del caso particular de que el adolescente podría no someterse al proceso u obstaculizaría la averiguación o se estime que el adolescente puede cometer una conducta dolosa contra la propia víctima, algunos de los testigos que deponga en su contra, servidores públicos que intervengan en el proceso o contra algún tercero.</a:t>
            </a:r>
            <a:endParaRPr lang="es-ES" sz="1600" dirty="0"/>
          </a:p>
          <a:p>
            <a:pPr algn="just"/>
            <a:r>
              <a:rPr lang="es-ES_tradnl" sz="1600" dirty="0"/>
              <a:t> </a:t>
            </a:r>
            <a:endParaRPr lang="es-ES" sz="1600" dirty="0"/>
          </a:p>
          <a:p>
            <a:pPr algn="just"/>
            <a:r>
              <a:rPr lang="es-ES_tradnl" sz="1600" dirty="0"/>
              <a:t>En el caso de la fracción III, cuando el Ministerio Público al realizar la solicitud al Juez de Control no funde, motive y establezca la procedencia de la orden </a:t>
            </a:r>
            <a:r>
              <a:rPr lang="es-ES_tradnl" sz="1600" dirty="0" smtClean="0"/>
              <a:t>de presentación </a:t>
            </a:r>
            <a:r>
              <a:rPr lang="es-ES_tradnl" sz="1600" dirty="0"/>
              <a:t>con auxilio de la fuerza pública, el Juez de Control no accederá a dictarla y procederá a enviar un citatorio al adolescente para que comparezca.</a:t>
            </a:r>
            <a:endParaRPr lang="es-ES" sz="1600" dirty="0"/>
          </a:p>
          <a:p>
            <a:pPr algn="just"/>
            <a:r>
              <a:rPr lang="es-ES_tradnl" sz="1600" dirty="0"/>
              <a:t> </a:t>
            </a:r>
            <a:endParaRPr lang="es-ES" sz="1600" dirty="0"/>
          </a:p>
          <a:p>
            <a:pPr algn="just"/>
            <a:r>
              <a:rPr lang="es-ES_tradnl" sz="1600" dirty="0"/>
              <a:t>Los adolescentes de entre doce años cumplidos y menores de catorce años de edad, no podrán ser objeto de la orden de presentación a que se refiere la fracción III de este artículo. </a:t>
            </a:r>
            <a:endParaRPr lang="es-ES" sz="1600" dirty="0"/>
          </a:p>
          <a:p>
            <a:endParaRPr lang="es-ES" dirty="0"/>
          </a:p>
        </p:txBody>
      </p:sp>
    </p:spTree>
    <p:extLst>
      <p:ext uri="{BB962C8B-B14F-4D97-AF65-F5344CB8AC3E}">
        <p14:creationId xmlns:p14="http://schemas.microsoft.com/office/powerpoint/2010/main" xmlns="" val="1299922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57224" y="887135"/>
            <a:ext cx="7344816" cy="6217087"/>
          </a:xfrm>
          <a:prstGeom prst="rect">
            <a:avLst/>
          </a:prstGeom>
          <a:noFill/>
        </p:spPr>
        <p:txBody>
          <a:bodyPr wrap="square" rtlCol="0">
            <a:spAutoFit/>
          </a:bodyPr>
          <a:lstStyle/>
          <a:p>
            <a:pPr algn="ctr"/>
            <a:r>
              <a:rPr lang="es-MX" sz="1600" b="1" dirty="0"/>
              <a:t>Acceso</a:t>
            </a:r>
            <a:r>
              <a:rPr lang="es-MX" sz="1600" dirty="0"/>
              <a:t> </a:t>
            </a:r>
            <a:r>
              <a:rPr lang="es-MX" sz="1600" b="1" dirty="0"/>
              <a:t>a</a:t>
            </a:r>
            <a:r>
              <a:rPr lang="es-MX" sz="1600" dirty="0"/>
              <a:t> </a:t>
            </a:r>
            <a:r>
              <a:rPr lang="es-MX" sz="1600" b="1" dirty="0"/>
              <a:t>los</a:t>
            </a:r>
            <a:r>
              <a:rPr lang="es-MX" sz="1600" dirty="0"/>
              <a:t> </a:t>
            </a:r>
            <a:r>
              <a:rPr lang="es-MX" sz="1600" b="1" dirty="0"/>
              <a:t>registros</a:t>
            </a:r>
            <a:r>
              <a:rPr lang="es-MX" sz="1600" dirty="0"/>
              <a:t> </a:t>
            </a:r>
            <a:r>
              <a:rPr lang="es-MX" sz="1600" b="1" dirty="0"/>
              <a:t>de</a:t>
            </a:r>
            <a:r>
              <a:rPr lang="es-MX" sz="1600" dirty="0"/>
              <a:t> </a:t>
            </a:r>
            <a:r>
              <a:rPr lang="es-MX" sz="1600" b="1" dirty="0"/>
              <a:t>la</a:t>
            </a:r>
            <a:r>
              <a:rPr lang="es-MX" sz="1600" dirty="0"/>
              <a:t> </a:t>
            </a:r>
            <a:r>
              <a:rPr lang="es-MX" sz="1600" b="1" dirty="0" smtClean="0"/>
              <a:t>investigación SIN DETENIDO</a:t>
            </a:r>
            <a:endParaRPr lang="es-ES" sz="1600" dirty="0"/>
          </a:p>
          <a:p>
            <a:pPr algn="just"/>
            <a:r>
              <a:rPr lang="es-MX" sz="1600" b="1" dirty="0"/>
              <a:t>Artículo 289.</a:t>
            </a:r>
            <a:r>
              <a:rPr lang="es-MX" sz="1600" dirty="0"/>
              <a:t> Después de solicitar la celebración de la audiencia de imputación, el Ministerio Público permitirá el acceso a los registros de investigación tanto al adolescente, representante legal y defensor, a fin de que puedan examinarlos y obtener copias, antes de la celebración de la misma, con la antelación necesaria tomando en cuenta la naturaleza del caso. </a:t>
            </a:r>
            <a:endParaRPr lang="es-ES" sz="1600" dirty="0"/>
          </a:p>
          <a:p>
            <a:pPr algn="just"/>
            <a:r>
              <a:rPr lang="es-MX" sz="1600" dirty="0"/>
              <a:t> </a:t>
            </a:r>
            <a:endParaRPr lang="es-ES" sz="1600" dirty="0"/>
          </a:p>
          <a:p>
            <a:pPr algn="just"/>
            <a:r>
              <a:rPr lang="es-MX" sz="1600" dirty="0" smtClean="0"/>
              <a:t>En caso de negativa del Ministerio Público, el defensor podrá reclamar ante el Juez de Control, quien después de escuchar al Ministerio Público determinará la suspensión de la audiencia respectiva para que el adolescente y su defensor tengan conocimiento del registro, sin perjuicio de aplicar a aquél las sanciones a que se refiere el artículo 184 de esta Ley. </a:t>
            </a:r>
            <a:endParaRPr lang="es-MX" sz="1600" dirty="0" smtClean="0"/>
          </a:p>
          <a:p>
            <a:pPr algn="just"/>
            <a:endParaRPr lang="es-MX" sz="1600" dirty="0" smtClean="0"/>
          </a:p>
          <a:p>
            <a:pPr algn="just"/>
            <a:r>
              <a:rPr lang="es-MX" sz="1600" dirty="0" smtClean="0"/>
              <a:t>CON DETENIDO ARTICULO 20 APARTADO B FRACCIÓN VI</a:t>
            </a:r>
          </a:p>
          <a:p>
            <a:pPr algn="just"/>
            <a:endParaRPr lang="es-MX" sz="1600" dirty="0" smtClean="0"/>
          </a:p>
          <a:p>
            <a:pPr algn="just"/>
            <a:r>
              <a:rPr lang="es-MX" sz="1200" dirty="0" smtClean="0"/>
              <a:t>EL IMPUTADO Y SU DEFENSOR TENDRAN ACCESO A LOS REGISTROS DE LA INVESTIGACION CUANDO EL PRIMERO SE ENCUENTRE DETENIDO Y CUANDO PRETENDA RECIBIRSELE DECLARACION O ENTREVISTARLO. ASIMISMO, ANTES DE SU PRIMERA COMPARECENCIA ANTE JUEZ PODRAN CONSULTAR DICHOS REGISTROS, CON LA OPORTUNIDAD DEBIDA PARA PREPARAR LA DEFENSA. A PARTIR DE ESTE MOMENTO NO PODRAN MANTENERSE EN RESERVA LAS ACTUACIONES DE LA INVESTIGACION, SALVO LOS CASOS EXCEPCIONALES EXPRESAMENTE SEÑALADOS EN LA LEY CUANDO ELLO SEA IMPRESCINDIBLE PARA SALVAGUARDAR EL EXITO DE LA INVESTIGACION Y SIEMPRE QUE SEAN OPORTUNAMENTE REVELADOS PARA NO AFECTAR EL DERECHO DE DEFENSA</a:t>
            </a:r>
            <a:endParaRPr lang="es-MX" sz="1200" dirty="0" smtClean="0"/>
          </a:p>
          <a:p>
            <a:pPr algn="just"/>
            <a:endParaRPr lang="es-MX" sz="1600" dirty="0" smtClean="0"/>
          </a:p>
          <a:p>
            <a:pPr algn="just"/>
            <a:r>
              <a:rPr lang="es-MX" sz="1600" dirty="0" smtClean="0"/>
              <a:t> </a:t>
            </a:r>
            <a:endParaRPr lang="es-ES" sz="1600" dirty="0" smtClean="0"/>
          </a:p>
          <a:p>
            <a:endParaRPr lang="es-ES" dirty="0"/>
          </a:p>
        </p:txBody>
      </p:sp>
    </p:spTree>
    <p:extLst>
      <p:ext uri="{BB962C8B-B14F-4D97-AF65-F5344CB8AC3E}">
        <p14:creationId xmlns:p14="http://schemas.microsoft.com/office/powerpoint/2010/main" xmlns="" val="20948758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57224" y="1357298"/>
            <a:ext cx="7715304" cy="3693319"/>
          </a:xfrm>
          <a:prstGeom prst="rect">
            <a:avLst/>
          </a:prstGeom>
          <a:noFill/>
        </p:spPr>
        <p:txBody>
          <a:bodyPr wrap="square" rtlCol="0">
            <a:spAutoFit/>
          </a:bodyPr>
          <a:lstStyle/>
          <a:p>
            <a:r>
              <a:rPr lang="es-MX" dirty="0" smtClean="0"/>
              <a:t>ACCESO  A DATOS PERSONALES POR PARTE DEL ADOLESCENTE</a:t>
            </a:r>
          </a:p>
          <a:p>
            <a:r>
              <a:rPr lang="es-MX" dirty="0" smtClean="0"/>
              <a:t>ARTICULO 20 APARTADO C FRACCIÓN V.</a:t>
            </a:r>
          </a:p>
          <a:p>
            <a:endParaRPr lang="es-MX" dirty="0" smtClean="0"/>
          </a:p>
          <a:p>
            <a:r>
              <a:rPr lang="es-MX" dirty="0" smtClean="0"/>
              <a:t>V</a:t>
            </a:r>
            <a:r>
              <a:rPr lang="es-MX" dirty="0" smtClean="0"/>
              <a:t>. AL RESGUARDO DE SU IDENTIDAD Y OTROS DATOS PERSONALES EN LOS SIGUIENTES </a:t>
            </a:r>
            <a:r>
              <a:rPr lang="es-MX" dirty="0" smtClean="0"/>
              <a:t>CASOS:</a:t>
            </a:r>
          </a:p>
          <a:p>
            <a:r>
              <a:rPr lang="es-MX" dirty="0" smtClean="0"/>
              <a:t> </a:t>
            </a:r>
            <a:r>
              <a:rPr lang="es-MX" dirty="0" smtClean="0"/>
              <a:t>CUANDO SEAN MENORES DE EDAD; </a:t>
            </a:r>
            <a:endParaRPr lang="es-MX" dirty="0" smtClean="0"/>
          </a:p>
          <a:p>
            <a:r>
              <a:rPr lang="es-MX" dirty="0" smtClean="0"/>
              <a:t>CUANDO </a:t>
            </a:r>
            <a:r>
              <a:rPr lang="es-MX" dirty="0" smtClean="0"/>
              <a:t>SE TRATE DE DELITOS DE VIOLACION, </a:t>
            </a:r>
            <a:endParaRPr lang="es-MX" dirty="0" smtClean="0"/>
          </a:p>
          <a:p>
            <a:r>
              <a:rPr lang="es-MX" dirty="0" smtClean="0"/>
              <a:t>TRATA </a:t>
            </a:r>
            <a:r>
              <a:rPr lang="es-MX" dirty="0" smtClean="0"/>
              <a:t>DE PERSONAS, </a:t>
            </a:r>
            <a:endParaRPr lang="es-MX" dirty="0" smtClean="0"/>
          </a:p>
          <a:p>
            <a:r>
              <a:rPr lang="es-MX" dirty="0" smtClean="0"/>
              <a:t>SECUESTRO </a:t>
            </a:r>
            <a:r>
              <a:rPr lang="es-MX" dirty="0" smtClean="0"/>
              <a:t>O </a:t>
            </a:r>
            <a:endParaRPr lang="es-MX" dirty="0" smtClean="0"/>
          </a:p>
          <a:p>
            <a:r>
              <a:rPr lang="es-MX" dirty="0" smtClean="0"/>
              <a:t>DELINCUENCIA </a:t>
            </a:r>
            <a:r>
              <a:rPr lang="es-MX" dirty="0" smtClean="0"/>
              <a:t>ORGANIZADA</a:t>
            </a:r>
            <a:r>
              <a:rPr lang="es-MX" dirty="0" smtClean="0"/>
              <a:t>;</a:t>
            </a:r>
          </a:p>
          <a:p>
            <a:r>
              <a:rPr lang="es-MX" dirty="0" smtClean="0"/>
              <a:t> </a:t>
            </a:r>
            <a:r>
              <a:rPr lang="es-MX" dirty="0" smtClean="0"/>
              <a:t>Y CUANDO A JUICIO DEL JUZGADOR SEA NECESARIO PARA SU PROTECCION, SALVAGUARDANDO EN TODO CASO LOS DERECHOS DE LA DEFENSA. </a:t>
            </a:r>
            <a:endParaRPr lang="es-MX"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404664"/>
            <a:ext cx="8136904" cy="5786199"/>
          </a:xfrm>
          <a:prstGeom prst="rect">
            <a:avLst/>
          </a:prstGeom>
          <a:noFill/>
        </p:spPr>
        <p:txBody>
          <a:bodyPr wrap="square" rtlCol="0">
            <a:spAutoFit/>
          </a:bodyPr>
          <a:lstStyle/>
          <a:p>
            <a:pPr algn="ctr"/>
            <a:r>
              <a:rPr lang="es-MX" sz="1200" dirty="0" smtClean="0"/>
              <a:t>Desarrollo de la Audiencia</a:t>
            </a:r>
          </a:p>
          <a:p>
            <a:pPr algn="just"/>
            <a:r>
              <a:rPr lang="es-MX" sz="1200" b="1" dirty="0" smtClean="0"/>
              <a:t>Artículo 290.</a:t>
            </a:r>
            <a:endParaRPr lang="es-MX" sz="1200" dirty="0" smtClean="0"/>
          </a:p>
          <a:p>
            <a:pPr algn="just"/>
            <a:r>
              <a:rPr lang="es-MX" sz="1200" b="1" dirty="0" smtClean="0"/>
              <a:t>1.-</a:t>
            </a:r>
            <a:r>
              <a:rPr lang="es-MX" sz="1200" dirty="0" smtClean="0"/>
              <a:t>después </a:t>
            </a:r>
            <a:r>
              <a:rPr lang="es-MX" sz="1200" dirty="0"/>
              <a:t>de haber verificado el Juez de Control que el adolescente conoce sus derechos fundamentales dentro del proceso o, en su caso, después de habérselos dado a conocer, </a:t>
            </a:r>
            <a:endParaRPr lang="es-MX" sz="1200" dirty="0" smtClean="0"/>
          </a:p>
          <a:p>
            <a:pPr algn="just"/>
            <a:endParaRPr lang="es-MX" sz="1200" dirty="0" smtClean="0"/>
          </a:p>
          <a:p>
            <a:pPr algn="just"/>
            <a:r>
              <a:rPr lang="es-MX" sz="1200" b="1" dirty="0" smtClean="0"/>
              <a:t>2.-</a:t>
            </a:r>
            <a:r>
              <a:rPr lang="es-MX" sz="1200" dirty="0" smtClean="0"/>
              <a:t>concederá </a:t>
            </a:r>
            <a:r>
              <a:rPr lang="es-MX" sz="1200" dirty="0"/>
              <a:t>la palabra al Ministerio Público para que exponga </a:t>
            </a:r>
            <a:r>
              <a:rPr lang="es-MX" sz="1200" dirty="0" smtClean="0"/>
              <a:t>verbalmente:</a:t>
            </a:r>
          </a:p>
          <a:p>
            <a:pPr marL="342900" indent="-342900" algn="just">
              <a:buAutoNum type="alphaLcParenR"/>
            </a:pPr>
            <a:r>
              <a:rPr lang="es-MX" sz="1200" dirty="0" smtClean="0"/>
              <a:t>el </a:t>
            </a:r>
            <a:r>
              <a:rPr lang="es-MX" sz="1200" dirty="0"/>
              <a:t>hecho que imputare, </a:t>
            </a:r>
            <a:endParaRPr lang="es-MX" sz="1200" dirty="0" smtClean="0"/>
          </a:p>
          <a:p>
            <a:pPr marL="342900" indent="-342900" algn="just">
              <a:buAutoNum type="alphaLcParenR"/>
            </a:pPr>
            <a:r>
              <a:rPr lang="es-MX" sz="1200" dirty="0" smtClean="0"/>
              <a:t>la </a:t>
            </a:r>
            <a:r>
              <a:rPr lang="es-MX" sz="1200" dirty="0"/>
              <a:t>fecha, </a:t>
            </a:r>
            <a:endParaRPr lang="es-MX" sz="1200" dirty="0" smtClean="0"/>
          </a:p>
          <a:p>
            <a:pPr marL="342900" indent="-342900" algn="just">
              <a:buAutoNum type="alphaLcParenR"/>
            </a:pPr>
            <a:r>
              <a:rPr lang="es-MX" sz="1200" dirty="0" smtClean="0"/>
              <a:t>hora</a:t>
            </a:r>
            <a:r>
              <a:rPr lang="es-MX" sz="1200" dirty="0"/>
              <a:t>, </a:t>
            </a:r>
            <a:endParaRPr lang="es-MX" sz="1200" dirty="0" smtClean="0"/>
          </a:p>
          <a:p>
            <a:pPr marL="342900" indent="-342900" algn="just">
              <a:buAutoNum type="alphaLcParenR"/>
            </a:pPr>
            <a:r>
              <a:rPr lang="es-MX" sz="1200" dirty="0" smtClean="0"/>
              <a:t>lugar y</a:t>
            </a:r>
          </a:p>
          <a:p>
            <a:pPr marL="342900" indent="-342900" algn="just">
              <a:buAutoNum type="alphaLcParenR"/>
            </a:pPr>
            <a:r>
              <a:rPr lang="es-MX" sz="1200" dirty="0" smtClean="0"/>
              <a:t> </a:t>
            </a:r>
            <a:r>
              <a:rPr lang="es-MX" sz="1200" dirty="0"/>
              <a:t>modo de su comisión, </a:t>
            </a:r>
            <a:endParaRPr lang="es-MX" sz="1200" dirty="0" smtClean="0"/>
          </a:p>
          <a:p>
            <a:pPr marL="342900" indent="-342900" algn="just">
              <a:buAutoNum type="alphaLcParenR"/>
            </a:pPr>
            <a:r>
              <a:rPr lang="es-MX" sz="1200" dirty="0" smtClean="0"/>
              <a:t>la </a:t>
            </a:r>
            <a:r>
              <a:rPr lang="es-MX" sz="1200" dirty="0"/>
              <a:t>forma de intervención que le atribuye, </a:t>
            </a:r>
            <a:endParaRPr lang="es-MX" sz="1200" dirty="0" smtClean="0"/>
          </a:p>
          <a:p>
            <a:pPr marL="342900" indent="-342900" algn="just">
              <a:buAutoNum type="alphaLcParenR"/>
            </a:pPr>
            <a:r>
              <a:rPr lang="es-MX" sz="1200" dirty="0" smtClean="0"/>
              <a:t>así </a:t>
            </a:r>
            <a:r>
              <a:rPr lang="es-MX" sz="1200" dirty="0"/>
              <a:t>como el nombre de su acusador. </a:t>
            </a:r>
            <a:endParaRPr lang="es-MX" sz="1200" dirty="0" smtClean="0"/>
          </a:p>
          <a:p>
            <a:pPr algn="just"/>
            <a:endParaRPr lang="es-MX" sz="1200" dirty="0" smtClean="0"/>
          </a:p>
          <a:p>
            <a:pPr algn="just"/>
            <a:r>
              <a:rPr lang="es-MX" sz="1200" b="1" dirty="0" smtClean="0"/>
              <a:t>3.-</a:t>
            </a:r>
            <a:r>
              <a:rPr lang="es-MX" sz="1200" dirty="0" smtClean="0"/>
              <a:t> El </a:t>
            </a:r>
            <a:r>
              <a:rPr lang="es-MX" sz="1200" dirty="0"/>
              <a:t>Juez de Control, de oficio o a petición del adolescente o su defensor, podrá solicitar al Ministerio Público las aclaraciones o precisiones que considere convenientes respecto a la imputación realizada. </a:t>
            </a:r>
            <a:endParaRPr lang="es-MX" sz="1200" dirty="0" smtClean="0"/>
          </a:p>
          <a:p>
            <a:pPr algn="just"/>
            <a:endParaRPr lang="es-MX" sz="1200" dirty="0" smtClean="0"/>
          </a:p>
          <a:p>
            <a:pPr algn="just"/>
            <a:r>
              <a:rPr lang="es-MX" sz="1200" b="1" dirty="0" smtClean="0"/>
              <a:t>4.-</a:t>
            </a:r>
            <a:r>
              <a:rPr lang="es-MX" sz="1200" dirty="0" smtClean="0"/>
              <a:t>Formulada </a:t>
            </a:r>
            <a:r>
              <a:rPr lang="es-MX" sz="1200" dirty="0"/>
              <a:t>la imputación, se preguntará al adolescente si la entiende y si es su deseo contestar el cargo. En caso de que el adolescente manifieste su deseo de declarar, lo hará conforme a lo dispuesto en el artículo 165 de esta Ley</a:t>
            </a:r>
            <a:r>
              <a:rPr lang="es-MX" sz="1200" dirty="0" smtClean="0"/>
              <a:t>.</a:t>
            </a:r>
          </a:p>
          <a:p>
            <a:pPr algn="just"/>
            <a:endParaRPr lang="es-MX" sz="1200" dirty="0" smtClean="0"/>
          </a:p>
          <a:p>
            <a:r>
              <a:rPr lang="es-MX" sz="1200" b="1" dirty="0" smtClean="0"/>
              <a:t>5.-</a:t>
            </a:r>
            <a:r>
              <a:rPr lang="es-MX" sz="1200" dirty="0" smtClean="0"/>
              <a:t>Rendida </a:t>
            </a:r>
            <a:r>
              <a:rPr lang="es-MX" sz="1200" dirty="0"/>
              <a:t>la declaración o manifestado su deseo de no hacerlo, el Juez de Control abrirá debate sobre las demás peticiones que los intervinientes plantearen</a:t>
            </a:r>
            <a:r>
              <a:rPr lang="es-MX" sz="1200" dirty="0" smtClean="0"/>
              <a:t>.</a:t>
            </a:r>
            <a:r>
              <a:rPr lang="es-MX" sz="1200" b="1" dirty="0"/>
              <a:t> Efectos</a:t>
            </a:r>
            <a:r>
              <a:rPr lang="es-MX" sz="1200" dirty="0"/>
              <a:t> </a:t>
            </a:r>
            <a:r>
              <a:rPr lang="es-MX" sz="1200" b="1" dirty="0"/>
              <a:t>de</a:t>
            </a:r>
            <a:r>
              <a:rPr lang="es-MX" sz="1200" dirty="0"/>
              <a:t> </a:t>
            </a:r>
            <a:r>
              <a:rPr lang="es-MX" sz="1200" b="1" dirty="0"/>
              <a:t>la</a:t>
            </a:r>
            <a:r>
              <a:rPr lang="es-MX" sz="1200" dirty="0"/>
              <a:t> </a:t>
            </a:r>
            <a:r>
              <a:rPr lang="es-MX" sz="1200" b="1" dirty="0"/>
              <a:t>formulación</a:t>
            </a:r>
            <a:r>
              <a:rPr lang="es-MX" sz="1200" dirty="0"/>
              <a:t> </a:t>
            </a:r>
            <a:r>
              <a:rPr lang="es-MX" sz="1200" b="1" dirty="0"/>
              <a:t>de</a:t>
            </a:r>
            <a:r>
              <a:rPr lang="es-MX" sz="1200" dirty="0"/>
              <a:t> </a:t>
            </a:r>
            <a:r>
              <a:rPr lang="es-MX" sz="1200" b="1" dirty="0"/>
              <a:t>la</a:t>
            </a:r>
            <a:r>
              <a:rPr lang="es-MX" sz="1200" dirty="0"/>
              <a:t> </a:t>
            </a:r>
            <a:r>
              <a:rPr lang="es-MX" sz="1200" b="1" dirty="0"/>
              <a:t>imputación </a:t>
            </a:r>
            <a:endParaRPr lang="es-ES" sz="1200" dirty="0"/>
          </a:p>
          <a:p>
            <a:endParaRPr lang="es-MX" sz="1200" b="1" dirty="0" smtClean="0"/>
          </a:p>
          <a:p>
            <a:r>
              <a:rPr lang="es-MX" sz="1200" b="1" dirty="0" smtClean="0"/>
              <a:t>Artículo </a:t>
            </a:r>
            <a:r>
              <a:rPr lang="es-MX" sz="1200" b="1" dirty="0"/>
              <a:t>292.</a:t>
            </a:r>
            <a:r>
              <a:rPr lang="es-MX" sz="1200" dirty="0"/>
              <a:t> La formulación de la imputación producirá los siguientes efectos: </a:t>
            </a:r>
            <a:endParaRPr lang="es-ES" sz="1200" dirty="0"/>
          </a:p>
          <a:p>
            <a:r>
              <a:rPr lang="es-MX" sz="1200" dirty="0"/>
              <a:t> </a:t>
            </a:r>
            <a:endParaRPr lang="es-ES" sz="1200" dirty="0"/>
          </a:p>
          <a:p>
            <a:pPr lvl="0"/>
            <a:r>
              <a:rPr lang="es-MX" sz="1200" dirty="0" smtClean="0"/>
              <a:t>a) Suspenderá </a:t>
            </a:r>
            <a:r>
              <a:rPr lang="es-MX" sz="1200" dirty="0"/>
              <a:t>el curso de la prescripción de la acción de remisión, y</a:t>
            </a:r>
            <a:endParaRPr lang="es-ES" sz="1200" dirty="0"/>
          </a:p>
          <a:p>
            <a:r>
              <a:rPr lang="es-MX" sz="1200" dirty="0"/>
              <a:t> </a:t>
            </a:r>
            <a:endParaRPr lang="es-ES" sz="1200" dirty="0"/>
          </a:p>
          <a:p>
            <a:pPr lvl="0"/>
            <a:r>
              <a:rPr lang="es-MX" sz="1200" dirty="0" smtClean="0"/>
              <a:t>b) El </a:t>
            </a:r>
            <a:r>
              <a:rPr lang="es-MX" sz="1200" dirty="0"/>
              <a:t>Ministerio Público perderá la facultad de archivar provisionalmente la investigación.</a:t>
            </a:r>
            <a:r>
              <a:rPr lang="es-MX" sz="1400" dirty="0"/>
              <a:t> </a:t>
            </a:r>
            <a:endParaRPr lang="es-ES" sz="1400" dirty="0"/>
          </a:p>
          <a:p>
            <a:pPr algn="just"/>
            <a:endParaRPr lang="es-ES" sz="1400" dirty="0"/>
          </a:p>
          <a:p>
            <a:endParaRPr lang="es-ES" dirty="0"/>
          </a:p>
        </p:txBody>
      </p:sp>
    </p:spTree>
    <p:extLst>
      <p:ext uri="{BB962C8B-B14F-4D97-AF65-F5344CB8AC3E}">
        <p14:creationId xmlns:p14="http://schemas.microsoft.com/office/powerpoint/2010/main" xmlns="" val="20191875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899592" y="260648"/>
            <a:ext cx="7776864" cy="6463308"/>
          </a:xfrm>
          <a:prstGeom prst="rect">
            <a:avLst/>
          </a:prstGeom>
          <a:noFill/>
        </p:spPr>
        <p:txBody>
          <a:bodyPr wrap="square" rtlCol="0">
            <a:spAutoFit/>
          </a:bodyPr>
          <a:lstStyle/>
          <a:p>
            <a:pPr algn="ctr"/>
            <a:r>
              <a:rPr lang="es-ES" sz="1400" b="1" dirty="0" smtClean="0"/>
              <a:t>Solicitud de vinculación a proceso</a:t>
            </a:r>
          </a:p>
          <a:p>
            <a:pPr algn="just"/>
            <a:r>
              <a:rPr lang="es-MX" sz="1400" b="1" dirty="0" smtClean="0"/>
              <a:t>Articulo 290.- </a:t>
            </a:r>
            <a:r>
              <a:rPr lang="es-MX" sz="1400" dirty="0" smtClean="0"/>
              <a:t>El </a:t>
            </a:r>
            <a:r>
              <a:rPr lang="es-MX" sz="1400" dirty="0"/>
              <a:t>Ministerio Público en la misma audiencia, si lo considera pertinente, deberá solicitar la vinculación a proceso exponiendo </a:t>
            </a:r>
            <a:r>
              <a:rPr lang="es-MX" sz="1400" dirty="0" smtClean="0"/>
              <a:t>motivadamente:</a:t>
            </a:r>
          </a:p>
          <a:p>
            <a:pPr marL="342900" indent="-342900" algn="just">
              <a:buAutoNum type="alphaLcParenR"/>
            </a:pPr>
            <a:r>
              <a:rPr lang="es-MX" sz="1400" dirty="0" smtClean="0"/>
              <a:t>los </a:t>
            </a:r>
            <a:r>
              <a:rPr lang="es-MX" sz="1400" dirty="0"/>
              <a:t>antecedentes de la investigación con los que considera se acredita el hecho y </a:t>
            </a:r>
            <a:endParaRPr lang="es-MX" sz="1400" dirty="0" smtClean="0"/>
          </a:p>
          <a:p>
            <a:pPr marL="342900" indent="-342900" algn="just">
              <a:buAutoNum type="alphaLcParenR"/>
            </a:pPr>
            <a:r>
              <a:rPr lang="es-MX" sz="1400" dirty="0" smtClean="0"/>
              <a:t>la </a:t>
            </a:r>
            <a:r>
              <a:rPr lang="es-MX" sz="1400" dirty="0"/>
              <a:t>probable intervención del adolescente, </a:t>
            </a:r>
            <a:endParaRPr lang="es-MX" sz="1400" dirty="0" smtClean="0"/>
          </a:p>
          <a:p>
            <a:pPr marL="342900" indent="-342900" algn="just">
              <a:buAutoNum type="alphaLcParenR"/>
            </a:pPr>
            <a:r>
              <a:rPr lang="es-MX" sz="1400" dirty="0" smtClean="0"/>
              <a:t>así </a:t>
            </a:r>
            <a:r>
              <a:rPr lang="es-MX" sz="1400" dirty="0"/>
              <a:t>como la aplicación de las medidas cautelares que procedieren para que se resuelva lo conducente.  </a:t>
            </a:r>
            <a:r>
              <a:rPr lang="es-MX" sz="1400" dirty="0" smtClean="0"/>
              <a:t>Libertad </a:t>
            </a:r>
            <a:r>
              <a:rPr lang="es-MX" sz="1400" smtClean="0"/>
              <a:t>Probatoria articulo 212</a:t>
            </a:r>
            <a:endParaRPr lang="es-MX" sz="1400" dirty="0" smtClean="0"/>
          </a:p>
          <a:p>
            <a:pPr algn="ctr"/>
            <a:r>
              <a:rPr lang="es-ES" sz="1400" b="1" dirty="0" smtClean="0"/>
              <a:t>PLAZO </a:t>
            </a:r>
            <a:r>
              <a:rPr lang="es-ES" sz="1400" b="1" dirty="0"/>
              <a:t>PARA RESOLVER LA VINCULACIÓN A PROCESO</a:t>
            </a:r>
            <a:endParaRPr lang="es-ES" sz="1400" dirty="0"/>
          </a:p>
          <a:p>
            <a:r>
              <a:rPr lang="es-ES" sz="1400" b="1" dirty="0"/>
              <a:t> </a:t>
            </a:r>
            <a:endParaRPr lang="es-ES" sz="1400" dirty="0"/>
          </a:p>
          <a:p>
            <a:r>
              <a:rPr lang="es-ES" sz="1400" dirty="0"/>
              <a:t>EL juez de control da a conocer el término para resolver la vinculación a proceso como lo establece el artículo 19 Constitucional y 299 de la L.J.A en </a:t>
            </a:r>
            <a:r>
              <a:rPr lang="es-ES" sz="1400" b="1" i="1" u="sng" dirty="0"/>
              <a:t>tres momentos:</a:t>
            </a:r>
            <a:endParaRPr lang="es-ES" sz="1400" b="1" i="1" dirty="0"/>
          </a:p>
          <a:p>
            <a:r>
              <a:rPr lang="es-ES" sz="1400" dirty="0"/>
              <a:t> </a:t>
            </a:r>
          </a:p>
          <a:p>
            <a:pPr lvl="0"/>
            <a:r>
              <a:rPr lang="es-ES" sz="1400" b="1" i="1" u="sng" dirty="0"/>
              <a:t>En ese mismo momento (a solicitud del adolescente</a:t>
            </a:r>
            <a:r>
              <a:rPr lang="es-ES" sz="1400" b="1" i="1" u="sng" dirty="0" smtClean="0"/>
              <a:t>)</a:t>
            </a:r>
            <a:r>
              <a:rPr lang="es-MX" sz="1400" dirty="0"/>
              <a:t> </a:t>
            </a:r>
            <a:r>
              <a:rPr lang="es-MX" sz="1400" dirty="0" smtClean="0"/>
              <a:t>  Art. 299 En </a:t>
            </a:r>
            <a:r>
              <a:rPr lang="es-MX" sz="1400" dirty="0"/>
              <a:t>esta diligencia, el Juez de Control deberá señalar fecha para la celebración de la audiencia de vinculación a proceso, salvo que el adolescente haya renunciado al plazo previsto en el artículo 19 de la Constitución Política de los Estados Unidos Mexicanos y el Juez de Control haya resuelto sobre su vinculación a proceso en la misma audiencia.</a:t>
            </a:r>
            <a:endParaRPr lang="es-ES" sz="1400" b="1" i="1" u="sng" dirty="0"/>
          </a:p>
          <a:p>
            <a:r>
              <a:rPr lang="es-ES" sz="1400" dirty="0"/>
              <a:t> </a:t>
            </a:r>
          </a:p>
          <a:p>
            <a:r>
              <a:rPr lang="es-ES" sz="1400" b="1" i="1" u="sng" dirty="0"/>
              <a:t>Dentro de las 72 </a:t>
            </a:r>
            <a:r>
              <a:rPr lang="es-ES" sz="1400" b="1" i="1" u="sng" dirty="0" smtClean="0"/>
              <a:t>horas</a:t>
            </a:r>
            <a:r>
              <a:rPr lang="es-ES" sz="1400" b="1" i="1" u="sng" dirty="0"/>
              <a:t> </a:t>
            </a:r>
            <a:r>
              <a:rPr lang="es-ES" sz="1400" dirty="0" smtClean="0"/>
              <a:t>¨Ninguna </a:t>
            </a:r>
            <a:r>
              <a:rPr lang="es-ES" sz="1400" dirty="0"/>
              <a:t>detención ante autoridad judicial podrá exceder del plazo de setenta y </a:t>
            </a:r>
            <a:r>
              <a:rPr lang="es-ES" sz="1400" dirty="0" smtClean="0"/>
              <a:t>dos horas</a:t>
            </a:r>
            <a:r>
              <a:rPr lang="es-ES" sz="1400" dirty="0"/>
              <a:t>, a partir de que el indiciado sea puesto a su </a:t>
            </a:r>
            <a:r>
              <a:rPr lang="es-ES" sz="1400" dirty="0" smtClean="0"/>
              <a:t>disposición¨</a:t>
            </a:r>
            <a:endParaRPr lang="es-ES" sz="1400" dirty="0"/>
          </a:p>
          <a:p>
            <a:r>
              <a:rPr lang="es-ES" sz="1400" dirty="0"/>
              <a:t> </a:t>
            </a:r>
          </a:p>
          <a:p>
            <a:pPr algn="just"/>
            <a:r>
              <a:rPr lang="es-ES" sz="1400" b="1" i="1" u="sng" dirty="0"/>
              <a:t>En la duplicidad </a:t>
            </a:r>
            <a:r>
              <a:rPr lang="es-ES" sz="1400" b="1" i="1" u="sng" dirty="0" smtClean="0"/>
              <a:t> </a:t>
            </a:r>
            <a:r>
              <a:rPr lang="es-ES" sz="1400" b="1" i="1" u="sng" dirty="0"/>
              <a:t>144 </a:t>
            </a:r>
            <a:r>
              <a:rPr lang="es-ES" sz="1400" b="1" i="1" u="sng" dirty="0" smtClean="0"/>
              <a:t>horas (a </a:t>
            </a:r>
            <a:r>
              <a:rPr lang="es-ES" sz="1400" b="1" i="1" u="sng" dirty="0"/>
              <a:t>solicitud del </a:t>
            </a:r>
            <a:r>
              <a:rPr lang="es-ES" sz="1400" b="1" i="1" u="sng" dirty="0" smtClean="0"/>
              <a:t>adolescente)</a:t>
            </a:r>
            <a:r>
              <a:rPr lang="es-ES" sz="1400" dirty="0" smtClean="0"/>
              <a:t> ¨El </a:t>
            </a:r>
            <a:r>
              <a:rPr lang="es-ES" sz="1400" dirty="0"/>
              <a:t>plazo para dictar el auto de vinculación a proceso podrá prorrogarse únicamente a petición </a:t>
            </a:r>
            <a:r>
              <a:rPr lang="es-ES" sz="1400" dirty="0" smtClean="0"/>
              <a:t>del indiciado</a:t>
            </a:r>
            <a:r>
              <a:rPr lang="es-ES" sz="1400" dirty="0"/>
              <a:t>, en la forma que señale la </a:t>
            </a:r>
            <a:r>
              <a:rPr lang="es-ES" sz="1400" dirty="0" smtClean="0"/>
              <a:t>ley¨  19 constitución</a:t>
            </a:r>
            <a:endParaRPr lang="es-ES" sz="1400" b="1" i="1" u="sng" dirty="0"/>
          </a:p>
          <a:p>
            <a:pPr algn="just"/>
            <a:r>
              <a:rPr lang="es-ES" sz="1400" dirty="0"/>
              <a:t> </a:t>
            </a:r>
          </a:p>
          <a:p>
            <a:pPr algn="ctr"/>
            <a:r>
              <a:rPr lang="es-ES" sz="1400" dirty="0"/>
              <a:t>Artículo 299 de la Ley de </a:t>
            </a:r>
            <a:r>
              <a:rPr lang="es-ES" sz="1400" dirty="0" smtClean="0"/>
              <a:t>Justicia y 19 constitucional</a:t>
            </a:r>
            <a:endParaRPr lang="es-ES" sz="1400" dirty="0"/>
          </a:p>
          <a:p>
            <a:pPr algn="ctr"/>
            <a:endParaRPr lang="es-ES" dirty="0" smtClean="0"/>
          </a:p>
          <a:p>
            <a:pPr algn="ctr"/>
            <a:endParaRPr lang="es-ES" dirty="0"/>
          </a:p>
        </p:txBody>
      </p:sp>
    </p:spTree>
    <p:extLst>
      <p:ext uri="{BB962C8B-B14F-4D97-AF65-F5344CB8AC3E}">
        <p14:creationId xmlns:p14="http://schemas.microsoft.com/office/powerpoint/2010/main" xmlns="" val="31085801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827584" y="809992"/>
            <a:ext cx="7704856" cy="5355312"/>
          </a:xfrm>
          <a:prstGeom prst="rect">
            <a:avLst/>
          </a:prstGeom>
          <a:noFill/>
        </p:spPr>
        <p:txBody>
          <a:bodyPr wrap="square" rtlCol="0">
            <a:spAutoFit/>
          </a:bodyPr>
          <a:lstStyle/>
          <a:p>
            <a:pPr algn="ctr"/>
            <a:r>
              <a:rPr lang="es-MX" dirty="0" smtClean="0"/>
              <a:t>72 O 144 HORAS</a:t>
            </a:r>
          </a:p>
          <a:p>
            <a:pPr algn="ctr"/>
            <a:endParaRPr lang="es-MX" dirty="0"/>
          </a:p>
          <a:p>
            <a:pPr algn="ctr"/>
            <a:endParaRPr lang="es-MX" dirty="0" smtClean="0"/>
          </a:p>
          <a:p>
            <a:pPr algn="just"/>
            <a:r>
              <a:rPr lang="es-MX" dirty="0" smtClean="0"/>
              <a:t>Articulo 299.- el </a:t>
            </a:r>
            <a:r>
              <a:rPr lang="es-MX" dirty="0"/>
              <a:t>Juez citará a una audiencia en la que aquél pueda ofrecer datos de prueba que sean pertinentes y útiles. Dicha audiencia deberá celebrarse, según sea el caso, dentro de las setenta y dos o ciento cuarenta y cuatro horas siguientes a que el adolescente detenido sea puesto a su disposición o cuando éste comparezca a la audiencia de formulación de la imputación</a:t>
            </a:r>
            <a:r>
              <a:rPr lang="es-MX" dirty="0" smtClean="0"/>
              <a:t>.</a:t>
            </a:r>
          </a:p>
          <a:p>
            <a:pPr algn="just"/>
            <a:endParaRPr lang="es-MX" dirty="0"/>
          </a:p>
          <a:p>
            <a:pPr algn="just"/>
            <a:r>
              <a:rPr lang="es-MX" dirty="0" smtClean="0"/>
              <a:t>Articulo 20 apartado B fracción</a:t>
            </a:r>
          </a:p>
          <a:p>
            <a:r>
              <a:rPr lang="es-ES" b="1" dirty="0" smtClean="0"/>
              <a:t>….</a:t>
            </a:r>
          </a:p>
          <a:p>
            <a:pPr algn="just"/>
            <a:r>
              <a:rPr lang="es-ES" b="1" dirty="0" smtClean="0"/>
              <a:t>IV</a:t>
            </a:r>
            <a:r>
              <a:rPr lang="es-ES" b="1" dirty="0"/>
              <a:t>. </a:t>
            </a:r>
            <a:r>
              <a:rPr lang="es-ES" dirty="0"/>
              <a:t>Se le recibirán los testigos y demás pruebas</a:t>
            </a:r>
            <a:r>
              <a:rPr lang="es-ES" b="1" i="1" u="sng" dirty="0"/>
              <a:t> pertinentes </a:t>
            </a:r>
            <a:r>
              <a:rPr lang="es-ES" dirty="0"/>
              <a:t>que ofrezca, concediéndosele el </a:t>
            </a:r>
            <a:r>
              <a:rPr lang="es-ES" dirty="0" smtClean="0"/>
              <a:t>tiempo que </a:t>
            </a:r>
            <a:r>
              <a:rPr lang="es-ES" dirty="0"/>
              <a:t>la ley estime necesario al efecto y auxiliándosele para obtener la comparecencia de las </a:t>
            </a:r>
            <a:r>
              <a:rPr lang="es-ES" dirty="0" smtClean="0"/>
              <a:t>personas cuyo </a:t>
            </a:r>
            <a:r>
              <a:rPr lang="es-ES" dirty="0"/>
              <a:t>testimonio solicite, en los términos que señale la ley;</a:t>
            </a:r>
            <a:endParaRPr lang="es-MX" dirty="0" smtClean="0"/>
          </a:p>
          <a:p>
            <a:pPr algn="just"/>
            <a:endParaRPr lang="es-MX" dirty="0"/>
          </a:p>
          <a:p>
            <a:pPr algn="just"/>
            <a:r>
              <a:rPr lang="es-MX" dirty="0" smtClean="0"/>
              <a:t> </a:t>
            </a:r>
            <a:endParaRPr lang="es-ES" dirty="0"/>
          </a:p>
          <a:p>
            <a:endParaRPr lang="es-ES" dirty="0"/>
          </a:p>
        </p:txBody>
      </p:sp>
    </p:spTree>
    <p:extLst>
      <p:ext uri="{BB962C8B-B14F-4D97-AF65-F5344CB8AC3E}">
        <p14:creationId xmlns:p14="http://schemas.microsoft.com/office/powerpoint/2010/main" xmlns="" val="3205818589"/>
      </p:ext>
    </p:extLst>
  </p:cSld>
  <p:clrMapOvr>
    <a:masterClrMapping/>
  </p:clrMapOvr>
</p:sld>
</file>

<file path=ppt/theme/theme1.xml><?xml version="1.0" encoding="utf-8"?>
<a:theme xmlns:a="http://schemas.openxmlformats.org/drawingml/2006/main" name="Técnico">
  <a:themeElements>
    <a:clrScheme name="Técnico">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écnico">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écnico">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131</TotalTime>
  <Words>1265</Words>
  <Application>Microsoft Office PowerPoint</Application>
  <PresentationFormat>Presentación en pantalla (4:3)</PresentationFormat>
  <Paragraphs>200</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Técnico</vt:lpstr>
      <vt:lpstr>Formulación de imputación</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Formulación de imputación</dc:title>
  <dc:creator>miguel</dc:creator>
  <cp:lastModifiedBy>user</cp:lastModifiedBy>
  <cp:revision>16</cp:revision>
  <dcterms:created xsi:type="dcterms:W3CDTF">2012-09-01T03:37:20Z</dcterms:created>
  <dcterms:modified xsi:type="dcterms:W3CDTF">2015-08-18T17:54:20Z</dcterms:modified>
</cp:coreProperties>
</file>