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78" r:id="rId4"/>
    <p:sldId id="279" r:id="rId5"/>
    <p:sldId id="280" r:id="rId6"/>
    <p:sldId id="281" r:id="rId7"/>
    <p:sldId id="295" r:id="rId8"/>
    <p:sldId id="282" r:id="rId9"/>
    <p:sldId id="283" r:id="rId10"/>
    <p:sldId id="293" r:id="rId11"/>
    <p:sldId id="284" r:id="rId12"/>
    <p:sldId id="292" r:id="rId13"/>
    <p:sldId id="291" r:id="rId14"/>
    <p:sldId id="290" r:id="rId15"/>
    <p:sldId id="285" r:id="rId16"/>
    <p:sldId id="286" r:id="rId17"/>
    <p:sldId id="287" r:id="rId18"/>
    <p:sldId id="288" r:id="rId19"/>
    <p:sldId id="294" r:id="rId20"/>
    <p:sldId id="289" r:id="rId21"/>
    <p:sldId id="296" r:id="rId22"/>
    <p:sldId id="297" r:id="rId23"/>
    <p:sldId id="298" r:id="rId24"/>
    <p:sldId id="304" r:id="rId25"/>
    <p:sldId id="300" r:id="rId26"/>
    <p:sldId id="305" r:id="rId27"/>
    <p:sldId id="299" r:id="rId28"/>
    <p:sldId id="301" r:id="rId29"/>
    <p:sldId id="302" r:id="rId30"/>
    <p:sldId id="303" r:id="rId31"/>
    <p:sldId id="307" r:id="rId32"/>
    <p:sldId id="313" r:id="rId33"/>
    <p:sldId id="308" r:id="rId34"/>
    <p:sldId id="312" r:id="rId35"/>
    <p:sldId id="311" r:id="rId36"/>
    <p:sldId id="306" r:id="rId37"/>
    <p:sldId id="310" r:id="rId38"/>
    <p:sldId id="309" r:id="rId39"/>
    <p:sldId id="314" r:id="rId40"/>
  </p:sldIdLst>
  <p:sldSz cx="9144000" cy="6858000" type="screen4x3"/>
  <p:notesSz cx="6797675" cy="992822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71" autoAdjust="0"/>
  </p:normalViewPr>
  <p:slideViewPr>
    <p:cSldViewPr>
      <p:cViewPr>
        <p:scale>
          <a:sx n="70" d="100"/>
          <a:sy n="70" d="100"/>
        </p:scale>
        <p:origin x="-1542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7A846-4070-4BA5-AC91-ECA27522D8F8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9D6AD-5448-47D2-9EF4-8915139181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6900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BC795-849D-4B70-9732-6FC56EFE6DEA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86CA5-6F20-43C1-92EA-D9812A3574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3329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86CA5-6F20-43C1-92EA-D9812A35741E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224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BF720-7230-4308-8079-003521243550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552F-90F2-42E3-AA59-BA0BCB8E47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9052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BF720-7230-4308-8079-003521243550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552F-90F2-42E3-AA59-BA0BCB8E47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5751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BF720-7230-4308-8079-003521243550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552F-90F2-42E3-AA59-BA0BCB8E47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5437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BF720-7230-4308-8079-003521243550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552F-90F2-42E3-AA59-BA0BCB8E47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363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BF720-7230-4308-8079-003521243550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552F-90F2-42E3-AA59-BA0BCB8E47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9383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BF720-7230-4308-8079-003521243550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552F-90F2-42E3-AA59-BA0BCB8E47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902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BF720-7230-4308-8079-003521243550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552F-90F2-42E3-AA59-BA0BCB8E47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180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BF720-7230-4308-8079-003521243550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552F-90F2-42E3-AA59-BA0BCB8E47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2137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BF720-7230-4308-8079-003521243550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552F-90F2-42E3-AA59-BA0BCB8E47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4534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BF720-7230-4308-8079-003521243550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552F-90F2-42E3-AA59-BA0BCB8E47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60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BF720-7230-4308-8079-003521243550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552F-90F2-42E3-AA59-BA0BCB8E47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5920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BF720-7230-4308-8079-003521243550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D552F-90F2-42E3-AA59-BA0BCB8E47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048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7 Imagen" descr="logoacostadogobiernodelestadoizquie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9127"/>
            <a:ext cx="2028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6 Imagen" descr="Logos DIF 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8045"/>
            <a:ext cx="1381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588063"/>
            <a:ext cx="9433048" cy="2369329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6" r="7259"/>
          <a:stretch/>
        </p:blipFill>
        <p:spPr>
          <a:xfrm>
            <a:off x="1080057" y="1628800"/>
            <a:ext cx="7055893" cy="226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1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7 Imagen" descr="logoacostadogobiernodelestadoizquie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5" y="118048"/>
            <a:ext cx="2028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1520" y="1094361"/>
            <a:ext cx="8640960" cy="5866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b="1" dirty="0"/>
              <a:t>Artículo 10</a:t>
            </a:r>
            <a:r>
              <a:rPr lang="es-MX" dirty="0" smtClean="0"/>
              <a:t>.- </a:t>
            </a:r>
            <a:r>
              <a:rPr lang="es-MX" dirty="0"/>
              <a:t>En la aplicación de la presente Ley </a:t>
            </a:r>
            <a:r>
              <a:rPr lang="es-MX" u="sng" dirty="0"/>
              <a:t>se tomarán en cuenta las condiciones particulares de niñas, niños y adolescentes</a:t>
            </a:r>
            <a:r>
              <a:rPr lang="es-MX" dirty="0"/>
              <a:t> en los diferentes grupos de población, a fin de proteger el ejercicio igualitario de todos sus derechos. </a:t>
            </a:r>
          </a:p>
          <a:p>
            <a:pPr algn="just">
              <a:lnSpc>
                <a:spcPct val="150000"/>
              </a:lnSpc>
            </a:pPr>
            <a:r>
              <a:rPr lang="es-MX" dirty="0"/>
              <a:t>Las autoridades </a:t>
            </a:r>
            <a:r>
              <a:rPr lang="es-MX" dirty="0" smtClean="0"/>
              <a:t>de todos los niveles, </a:t>
            </a:r>
            <a:r>
              <a:rPr lang="es-MX" dirty="0"/>
              <a:t>en el ámbito de sus respectivas competencias, </a:t>
            </a:r>
            <a:r>
              <a:rPr lang="es-MX" u="sng" dirty="0"/>
              <a:t>adoptarán medidas de protección especial de derechos de niñas, niños y adolescentes </a:t>
            </a:r>
            <a:r>
              <a:rPr lang="es-MX" dirty="0"/>
              <a:t>que se encuentren en situación de vulnerabilidad por circunstancias específicas de carácter socioeconómico, alimentario, psicológico, físico, discapacidad, identidad cultural, origen étnico o nacional, situación migratoria o </a:t>
            </a:r>
            <a:r>
              <a:rPr lang="es-MX" dirty="0" err="1" smtClean="0"/>
              <a:t>apatridia</a:t>
            </a:r>
            <a:r>
              <a:rPr lang="es-MX" dirty="0"/>
              <a:t>, o bien, relacionadas con aspectos de género, preferencia sexual, creencias religiosas o prácticas culturales, u otros que restrinjan o limiten el ejercicio de sus derechos. </a:t>
            </a:r>
          </a:p>
          <a:p>
            <a:pPr algn="just">
              <a:lnSpc>
                <a:spcPct val="150000"/>
              </a:lnSpc>
            </a:pPr>
            <a:r>
              <a:rPr lang="es-MX" b="1" dirty="0"/>
              <a:t>Artículo 11</a:t>
            </a:r>
            <a:r>
              <a:rPr lang="es-MX" u="sng" dirty="0"/>
              <a:t>. Es </a:t>
            </a:r>
            <a:r>
              <a:rPr lang="es-MX" b="1" u="sng" dirty="0"/>
              <a:t>deber</a:t>
            </a:r>
            <a:r>
              <a:rPr lang="es-MX" u="sng" dirty="0"/>
              <a:t> de la familia, la comunidad a la que pertenecen, del Estado y, en general, de todos los integrantes de la sociedad</a:t>
            </a:r>
            <a:r>
              <a:rPr lang="es-MX" dirty="0"/>
              <a:t>, el respeto y el auxilio para la protección de derechos de niñas, niños y adolescentes, así como garantizarles un nivel adecuado de vida. </a:t>
            </a:r>
          </a:p>
        </p:txBody>
      </p:sp>
      <p:pic>
        <p:nvPicPr>
          <p:cNvPr id="6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974" y="118047"/>
            <a:ext cx="252028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8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7 Imagen" descr="logoacostadogobiernodelestadoizquie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6746"/>
            <a:ext cx="2028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1520" y="1268760"/>
            <a:ext cx="86409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400" b="1" dirty="0"/>
              <a:t>Artículo 12</a:t>
            </a:r>
            <a:r>
              <a:rPr lang="es-MX" sz="2400" dirty="0"/>
              <a:t>. Es </a:t>
            </a:r>
            <a:r>
              <a:rPr lang="es-MX" sz="2400" b="1" u="sng" dirty="0"/>
              <a:t>obligación</a:t>
            </a:r>
            <a:r>
              <a:rPr lang="es-MX" sz="2400" dirty="0"/>
              <a:t> de toda persona que tenga conocimiento de casos de niñas, niños y adolescentes que sufran o hayan sufrido, en cualquier forma, violación de sus derechos, </a:t>
            </a:r>
            <a:r>
              <a:rPr lang="es-MX" sz="2400" b="1" u="sng" dirty="0"/>
              <a:t>hacerlo del conocimiento inmediato de las autoridades competentes</a:t>
            </a:r>
            <a:r>
              <a:rPr lang="es-MX" sz="2400" dirty="0"/>
              <a:t>, de manera que pueda seguirse la investigación correspondiente y, en su caso, instrumentar las </a:t>
            </a:r>
            <a:r>
              <a:rPr lang="es-MX" sz="2400" b="1" u="sng" dirty="0"/>
              <a:t>medidas cautelares, de protección y de restitución</a:t>
            </a:r>
            <a:r>
              <a:rPr lang="es-MX" sz="2400" dirty="0"/>
              <a:t> integrales procedentes en términos de las disposiciones aplicables. </a:t>
            </a:r>
            <a:r>
              <a:rPr lang="es-MX" sz="2400" dirty="0" smtClean="0"/>
              <a:t> (contemplado como </a:t>
            </a:r>
            <a:r>
              <a:rPr lang="es-MX" sz="2000" u="sng" dirty="0" smtClean="0"/>
              <a:t>DENUNCIA POPULAR </a:t>
            </a:r>
            <a:r>
              <a:rPr lang="es-MX" sz="2400" dirty="0" smtClean="0"/>
              <a:t>en la Ley de Derechos de Niñas, Niños y Adolescentes del Estado de Yucatán.)</a:t>
            </a:r>
            <a:endParaRPr lang="es-MX" sz="2400" dirty="0"/>
          </a:p>
        </p:txBody>
      </p:sp>
      <p:pic>
        <p:nvPicPr>
          <p:cNvPr id="6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16632"/>
            <a:ext cx="252028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6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7 Imagen" descr="logoacostadogobiernodelestadoizquie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4449"/>
            <a:ext cx="2028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1520" y="1268760"/>
            <a:ext cx="86409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/>
              <a:t>Capítulo Décimo </a:t>
            </a:r>
            <a:r>
              <a:rPr lang="es-MX" sz="3200" b="1" dirty="0" smtClean="0"/>
              <a:t>Octavo</a:t>
            </a:r>
          </a:p>
          <a:p>
            <a:pPr algn="ctr"/>
            <a:r>
              <a:rPr lang="es-MX" sz="3200" b="1" dirty="0" smtClean="0"/>
              <a:t> </a:t>
            </a:r>
            <a:endParaRPr lang="es-MX" sz="3200" b="1" dirty="0"/>
          </a:p>
          <a:p>
            <a:pPr algn="ctr"/>
            <a:r>
              <a:rPr lang="es-MX" sz="3200" b="1" dirty="0"/>
              <a:t>Del Derecho a la Seguridad Jurídica y al Debido Proceso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51520" y="3429000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400" dirty="0" smtClean="0"/>
              <a:t>Niñas</a:t>
            </a:r>
            <a:r>
              <a:rPr lang="es-MX" sz="2400" dirty="0"/>
              <a:t>, niños y adolescentes gozan de los derechos y garantías de seguridad jurídica y debido proceso establecidos en la Constitución Política de los Estados Unidos Mexicanos, los tratados internacionales, esta Ley y demás disposiciones aplicables. </a:t>
            </a:r>
          </a:p>
        </p:txBody>
      </p:sp>
      <p:pic>
        <p:nvPicPr>
          <p:cNvPr id="7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16632"/>
            <a:ext cx="252028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2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7 Imagen" descr="logoacostadogobiernodelestadoizquie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6283"/>
            <a:ext cx="2028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1520" y="1412776"/>
            <a:ext cx="864096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b="1" dirty="0" smtClean="0"/>
              <a:t>Articulo 83.- </a:t>
            </a:r>
            <a:r>
              <a:rPr lang="es-MX" dirty="0" smtClean="0"/>
              <a:t>Las </a:t>
            </a:r>
            <a:r>
              <a:rPr lang="es-MX" dirty="0"/>
              <a:t>autoridades que sustancien procedimientos de carácter jurisdiccional o administrativo o que realicen cualquier acto de autoridad en los que estén relacionados niñas, niños o adolescentes estarán obligadas a observar, cuando menos a: </a:t>
            </a:r>
            <a:endParaRPr lang="es-MX" dirty="0" smtClean="0"/>
          </a:p>
          <a:p>
            <a:pPr algn="just"/>
            <a:endParaRPr lang="es-MX" dirty="0" smtClean="0"/>
          </a:p>
          <a:p>
            <a:pPr algn="just">
              <a:lnSpc>
                <a:spcPct val="150000"/>
              </a:lnSpc>
            </a:pPr>
            <a:r>
              <a:rPr lang="es-MX" b="1" dirty="0" smtClean="0"/>
              <a:t>I</a:t>
            </a:r>
            <a:r>
              <a:rPr lang="es-MX" dirty="0" smtClean="0"/>
              <a:t>. Garantizar </a:t>
            </a:r>
            <a:r>
              <a:rPr lang="es-MX" dirty="0"/>
              <a:t>la protección y prevalencia del interés superior de la </a:t>
            </a:r>
            <a:r>
              <a:rPr lang="es-MX" dirty="0" smtClean="0"/>
              <a:t>niñez.</a:t>
            </a:r>
          </a:p>
          <a:p>
            <a:pPr algn="just">
              <a:lnSpc>
                <a:spcPct val="150000"/>
              </a:lnSpc>
            </a:pPr>
            <a:r>
              <a:rPr lang="es-MX" b="1" dirty="0"/>
              <a:t>II. </a:t>
            </a:r>
            <a:r>
              <a:rPr lang="es-MX" dirty="0"/>
              <a:t>Garantizar el ejercicio de los derechos de niñas, niños y </a:t>
            </a:r>
            <a:r>
              <a:rPr lang="es-MX" dirty="0" smtClean="0"/>
              <a:t>adolescentes.</a:t>
            </a:r>
          </a:p>
          <a:p>
            <a:pPr algn="just">
              <a:lnSpc>
                <a:spcPct val="150000"/>
              </a:lnSpc>
            </a:pPr>
            <a:r>
              <a:rPr lang="es-MX" b="1" dirty="0"/>
              <a:t>III. </a:t>
            </a:r>
            <a:r>
              <a:rPr lang="es-MX" dirty="0"/>
              <a:t>Proporcionar información clara, sencilla y comprensible para las niñas, niños y adolescentes sobre el procedimiento judicial o administrativo de que se trate y la importancia de su participación en el mismo, incluyendo, en su caso, formatos accesibles de fácil comprensión y lectura para niñas, niños y adolescentes con discapacidad; </a:t>
            </a:r>
            <a:r>
              <a:rPr lang="es-MX" dirty="0" smtClean="0"/>
              <a:t> </a:t>
            </a:r>
          </a:p>
          <a:p>
            <a:pPr algn="just">
              <a:lnSpc>
                <a:spcPct val="150000"/>
              </a:lnSpc>
            </a:pPr>
            <a:r>
              <a:rPr lang="es-MX" b="1" dirty="0"/>
              <a:t>IV. </a:t>
            </a:r>
            <a:r>
              <a:rPr lang="es-MX" dirty="0"/>
              <a:t>Implementar mecanismos de apoyo al presentar una denuncia, participar en una investigación o en un proceso judicial; </a:t>
            </a:r>
            <a:endParaRPr lang="es-MX" dirty="0" smtClean="0"/>
          </a:p>
        </p:txBody>
      </p:sp>
      <p:pic>
        <p:nvPicPr>
          <p:cNvPr id="6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88640"/>
            <a:ext cx="252028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1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7 Imagen" descr="logoacostadogobiernodelestadoizquie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8048"/>
            <a:ext cx="2028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1520" y="1268760"/>
            <a:ext cx="864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b="1" dirty="0"/>
              <a:t>V. </a:t>
            </a:r>
            <a:r>
              <a:rPr lang="es-MX" sz="2000" dirty="0"/>
              <a:t>Garantizar el </a:t>
            </a:r>
            <a:r>
              <a:rPr lang="es-MX" sz="2000" u="sng" dirty="0"/>
              <a:t>derecho de niñas, niños y adolescentes a ser representados </a:t>
            </a:r>
            <a:r>
              <a:rPr lang="es-MX" sz="2000" dirty="0"/>
              <a:t>en términos de la presente Ley, así como </a:t>
            </a:r>
            <a:r>
              <a:rPr lang="es-MX" sz="2000" u="sng" dirty="0"/>
              <a:t>información sobre las medidas de protección disponibles; </a:t>
            </a:r>
          </a:p>
          <a:p>
            <a:pPr algn="just">
              <a:lnSpc>
                <a:spcPct val="150000"/>
              </a:lnSpc>
            </a:pPr>
            <a:r>
              <a:rPr lang="es-MX" sz="2000" b="1" dirty="0" smtClean="0"/>
              <a:t>VI</a:t>
            </a:r>
            <a:r>
              <a:rPr lang="es-MX" sz="2000" b="1" dirty="0"/>
              <a:t>. </a:t>
            </a:r>
            <a:r>
              <a:rPr lang="es-MX" sz="2000" u="sng" dirty="0"/>
              <a:t>Proporcionar asistencia de profesionales especializados </a:t>
            </a:r>
            <a:r>
              <a:rPr lang="es-MX" sz="2000" dirty="0"/>
              <a:t>cuando la naturaleza del procedimiento lo requiera; </a:t>
            </a:r>
          </a:p>
          <a:p>
            <a:pPr algn="just">
              <a:lnSpc>
                <a:spcPct val="150000"/>
              </a:lnSpc>
            </a:pPr>
            <a:r>
              <a:rPr lang="es-MX" sz="2000" b="1" dirty="0"/>
              <a:t>VII. </a:t>
            </a:r>
            <a:r>
              <a:rPr lang="es-MX" sz="2000" dirty="0"/>
              <a:t>Proporcionar la asistencia de un traductor o intérprete; </a:t>
            </a:r>
          </a:p>
          <a:p>
            <a:pPr algn="just">
              <a:lnSpc>
                <a:spcPct val="150000"/>
              </a:lnSpc>
            </a:pPr>
            <a:r>
              <a:rPr lang="es-MX" sz="2000" b="1" dirty="0"/>
              <a:t>VIII. </a:t>
            </a:r>
            <a:r>
              <a:rPr lang="es-MX" sz="2000" dirty="0"/>
              <a:t>A</a:t>
            </a:r>
            <a:r>
              <a:rPr lang="es-MX" sz="2000" dirty="0" smtClean="0"/>
              <a:t>ntes </a:t>
            </a:r>
            <a:r>
              <a:rPr lang="es-MX" sz="2000" dirty="0"/>
              <a:t>de citar a una niña, niño o adolescente a alguna audiencia, </a:t>
            </a:r>
            <a:r>
              <a:rPr lang="es-MX" sz="2000" dirty="0" smtClean="0"/>
              <a:t>considerar </a:t>
            </a:r>
            <a:r>
              <a:rPr lang="es-MX" sz="2000" dirty="0"/>
              <a:t>su edad, madurez, estado psicológico, así como cualquier otra condición específica; </a:t>
            </a:r>
          </a:p>
          <a:p>
            <a:pPr algn="just">
              <a:lnSpc>
                <a:spcPct val="150000"/>
              </a:lnSpc>
            </a:pPr>
            <a:r>
              <a:rPr lang="es-MX" sz="2000" b="1" dirty="0"/>
              <a:t>IX. </a:t>
            </a:r>
            <a:r>
              <a:rPr lang="es-MX" sz="2000" u="sng" dirty="0"/>
              <a:t>Garantizar</a:t>
            </a:r>
            <a:r>
              <a:rPr lang="es-MX" sz="2000" dirty="0"/>
              <a:t> el acompañamiento de quien ejerza sobre ellos la patria potestad, tutela, guarda o custodia durante la sustanciación de todo el procedimiento, </a:t>
            </a:r>
            <a:r>
              <a:rPr lang="es-MX" sz="2000" u="sng" dirty="0"/>
              <a:t>salvo disposición judicial en contrario; </a:t>
            </a:r>
          </a:p>
        </p:txBody>
      </p:sp>
      <p:pic>
        <p:nvPicPr>
          <p:cNvPr id="6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25784"/>
            <a:ext cx="252028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4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7 Imagen" descr="logoacostadogobiernodelestadoizquie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585"/>
            <a:ext cx="2028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1520" y="1268760"/>
            <a:ext cx="864096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b="1" dirty="0"/>
              <a:t>X. </a:t>
            </a:r>
            <a:r>
              <a:rPr lang="es-MX" sz="2000" dirty="0"/>
              <a:t>Mantener a niñas, niños o adolescentes apartados de los adultos que puedan influir en su comportamiento o estabilidad emocional, cuando así lo determine la autoridad </a:t>
            </a:r>
            <a:r>
              <a:rPr lang="es-MX" sz="2000" dirty="0" smtClean="0"/>
              <a:t>competente. </a:t>
            </a:r>
            <a:endParaRPr lang="es-MX" sz="2000" dirty="0"/>
          </a:p>
          <a:p>
            <a:pPr algn="just">
              <a:lnSpc>
                <a:spcPct val="150000"/>
              </a:lnSpc>
            </a:pPr>
            <a:r>
              <a:rPr lang="es-MX" sz="2000" b="1" dirty="0"/>
              <a:t>XI. </a:t>
            </a:r>
            <a:r>
              <a:rPr lang="es-MX" sz="2000" dirty="0"/>
              <a:t>Destinar espacios lúdicos de descanso y aseo para niñas, niños y adolescentes en los recintos en que se lleven a cabo procedimientos en que deban intervenir; </a:t>
            </a:r>
          </a:p>
          <a:p>
            <a:pPr algn="just">
              <a:lnSpc>
                <a:spcPct val="150000"/>
              </a:lnSpc>
            </a:pPr>
            <a:r>
              <a:rPr lang="es-MX" sz="2000" b="1" dirty="0"/>
              <a:t>XII. </a:t>
            </a:r>
            <a:r>
              <a:rPr lang="es-MX" sz="2000" dirty="0"/>
              <a:t>Ajustarse al tiempo de participación máximo para la intervención de niñas, niños o adolescentes durante la sustanciación de los procedimientos de conformidad con los principios de autonomía progresiva y celeridad procesal, y </a:t>
            </a:r>
          </a:p>
          <a:p>
            <a:pPr algn="just">
              <a:lnSpc>
                <a:spcPct val="150000"/>
              </a:lnSpc>
            </a:pPr>
            <a:r>
              <a:rPr lang="es-MX" sz="2000" b="1" dirty="0"/>
              <a:t>XIII. </a:t>
            </a:r>
            <a:r>
              <a:rPr lang="es-MX" sz="2000" dirty="0"/>
              <a:t>Implementar medidas para proteger a niñas, niños o adolescentes de sufrimientos durante su participación y garantizar el resguardo de su intimidad y datos personales. </a:t>
            </a:r>
          </a:p>
        </p:txBody>
      </p:sp>
      <p:pic>
        <p:nvPicPr>
          <p:cNvPr id="6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27584"/>
            <a:ext cx="252028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6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7 Imagen" descr="logoacostadogobiernodelestadoizquie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81" y="301965"/>
            <a:ext cx="2028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1520" y="1268760"/>
            <a:ext cx="86409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dirty="0" smtClean="0"/>
              <a:t>En </a:t>
            </a:r>
            <a:r>
              <a:rPr lang="es-MX" sz="2000" dirty="0"/>
              <a:t>aquellos casos en que el Ministerio Público o cualquier otra autoridad, tenga conocimiento de la presunta comisión o participación de una niña o niño en un hecho que la ley señale como delito, de manera inmediata </a:t>
            </a:r>
            <a:r>
              <a:rPr lang="es-MX" sz="2000" u="sng" dirty="0"/>
              <a:t>dará </a:t>
            </a:r>
            <a:r>
              <a:rPr lang="es-MX" sz="2000" u="sng" dirty="0" smtClean="0"/>
              <a:t>aviso </a:t>
            </a:r>
            <a:r>
              <a:rPr lang="es-MX" sz="2000" dirty="0"/>
              <a:t>a quienes ejerzan la patria potestad, tutela o guarda y custodia </a:t>
            </a:r>
            <a:r>
              <a:rPr lang="es-MX" sz="2000" dirty="0" smtClean="0"/>
              <a:t>así como </a:t>
            </a:r>
            <a:r>
              <a:rPr lang="es-MX" sz="2000" u="sng" dirty="0" smtClean="0"/>
              <a:t>a </a:t>
            </a:r>
            <a:r>
              <a:rPr lang="es-MX" sz="2000" u="sng" dirty="0"/>
              <a:t>la Procuraduría de Protección competente. </a:t>
            </a:r>
            <a:r>
              <a:rPr lang="es-MX" sz="2000" u="sng" dirty="0" smtClean="0"/>
              <a:t> (art. 85 y 87 </a:t>
            </a:r>
            <a:r>
              <a:rPr lang="es-MX" sz="2000" u="sng" dirty="0" err="1" smtClean="0"/>
              <a:t>LGDNNyA</a:t>
            </a:r>
            <a:r>
              <a:rPr lang="es-MX" sz="2000" u="sng" dirty="0" smtClean="0"/>
              <a:t>.)</a:t>
            </a:r>
          </a:p>
          <a:p>
            <a:pPr algn="just">
              <a:lnSpc>
                <a:spcPct val="150000"/>
              </a:lnSpc>
            </a:pPr>
            <a:r>
              <a:rPr lang="es-MX" sz="2000" dirty="0"/>
              <a:t>La Procuraduría de Protección, en el marco de sus atribuciones, deberá, en su caso, </a:t>
            </a:r>
            <a:r>
              <a:rPr lang="es-MX" sz="2000" u="sng" dirty="0"/>
              <a:t>solicitar</a:t>
            </a:r>
            <a:r>
              <a:rPr lang="es-MX" sz="2000" dirty="0"/>
              <a:t> a la autoridad competente de </a:t>
            </a:r>
            <a:r>
              <a:rPr lang="es-MX" sz="2000" u="sng" dirty="0"/>
              <a:t>manera inmediata </a:t>
            </a:r>
            <a:r>
              <a:rPr lang="es-MX" sz="2000" dirty="0"/>
              <a:t>las </a:t>
            </a:r>
            <a:r>
              <a:rPr lang="es-MX" sz="2000" u="sng" dirty="0"/>
              <a:t>medidas necesarias para la protección integral, de asistencia social y en su caso, restitución de sus derechos</a:t>
            </a:r>
            <a:r>
              <a:rPr lang="es-MX" sz="2000" dirty="0"/>
              <a:t> y garantizar que niñas y niños no sean objeto de discriminación.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382314"/>
            <a:ext cx="2232248" cy="131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195" y="301964"/>
            <a:ext cx="252028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0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7 Imagen" descr="logoacostadogobiernodelestadoizquie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55" y="227586"/>
            <a:ext cx="2028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1520" y="1268760"/>
            <a:ext cx="864096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b="1" dirty="0" smtClean="0"/>
              <a:t>Articulo 86.- </a:t>
            </a:r>
            <a:r>
              <a:rPr lang="es-MX" dirty="0" smtClean="0"/>
              <a:t>Las autoridades en todos sus niveles y en </a:t>
            </a:r>
            <a:r>
              <a:rPr lang="es-MX" dirty="0"/>
              <a:t>el ámbito de sus respectivas competencias, garantizarán que en los procedimientos jurisdiccionales en que estén relacionadas niñas, niños o adolescentes como probables víctimas del delito o testigos, de conformidad con su edad, desarrollo evolutivo, cognoscitivo y grado de madurez, tengan al menos los siguientes derechos: </a:t>
            </a:r>
            <a:endParaRPr lang="es-MX" dirty="0" smtClean="0"/>
          </a:p>
          <a:p>
            <a:pPr algn="just">
              <a:lnSpc>
                <a:spcPct val="150000"/>
              </a:lnSpc>
            </a:pPr>
            <a:endParaRPr lang="es-MX" dirty="0" smtClean="0"/>
          </a:p>
          <a:p>
            <a:pPr>
              <a:lnSpc>
                <a:spcPct val="150000"/>
              </a:lnSpc>
            </a:pPr>
            <a:r>
              <a:rPr lang="es-MX" b="1" dirty="0" smtClean="0"/>
              <a:t>I</a:t>
            </a:r>
            <a:r>
              <a:rPr lang="es-MX" dirty="0" smtClean="0"/>
              <a:t>. Se </a:t>
            </a:r>
            <a:r>
              <a:rPr lang="es-MX" dirty="0"/>
              <a:t>les informe sobre la naturaleza del procedimiento y el carácter de su participación en el mismo, el que en </a:t>
            </a:r>
            <a:r>
              <a:rPr lang="es-MX" u="sng" dirty="0"/>
              <a:t>ningún caso podrá ser el de imputado o probable responsable</a:t>
            </a:r>
            <a:r>
              <a:rPr lang="es-MX" dirty="0"/>
              <a:t>; </a:t>
            </a:r>
            <a:endParaRPr lang="es-MX" dirty="0" smtClean="0"/>
          </a:p>
          <a:p>
            <a:pPr>
              <a:lnSpc>
                <a:spcPct val="150000"/>
              </a:lnSpc>
            </a:pPr>
            <a:endParaRPr lang="es-MX" dirty="0"/>
          </a:p>
          <a:p>
            <a:pPr>
              <a:lnSpc>
                <a:spcPct val="150000"/>
              </a:lnSpc>
            </a:pPr>
            <a:r>
              <a:rPr lang="es-MX" b="1" dirty="0"/>
              <a:t>II. </a:t>
            </a:r>
            <a:r>
              <a:rPr lang="es-MX" dirty="0"/>
              <a:t>Que su participación en un procedimiento se lleve a cabo de la manera más expedita, asistidos por un profesional en derecho y atendiendo a lo dispuesto por la fracción XI del artículo 83 de esta Ley; </a:t>
            </a:r>
            <a:r>
              <a:rPr lang="es-MX" sz="1600" dirty="0" smtClean="0"/>
              <a:t>(…</a:t>
            </a:r>
            <a:r>
              <a:rPr lang="es-MX" sz="1600" b="1" dirty="0"/>
              <a:t>XI. </a:t>
            </a:r>
            <a:r>
              <a:rPr lang="es-MX" sz="1600" dirty="0"/>
              <a:t>Destinar espacios lúdicos de descanso y aseo para niñas, niños y adolescentes en los recintos en que se lleven a cabo procedimientos en que deban intervenir</a:t>
            </a:r>
            <a:r>
              <a:rPr lang="es-MX" sz="1600" dirty="0" smtClean="0"/>
              <a:t>;…)</a:t>
            </a:r>
          </a:p>
          <a:p>
            <a:pPr>
              <a:lnSpc>
                <a:spcPct val="150000"/>
              </a:lnSpc>
            </a:pPr>
            <a:endParaRPr lang="es-MX" dirty="0"/>
          </a:p>
        </p:txBody>
      </p:sp>
      <p:pic>
        <p:nvPicPr>
          <p:cNvPr id="6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62252"/>
            <a:ext cx="252028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7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7 Imagen" descr="logoacostadogobiernodelestadoizquie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8011"/>
            <a:ext cx="2028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1520" y="1268760"/>
            <a:ext cx="864096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b="1" dirty="0"/>
              <a:t>III. </a:t>
            </a:r>
            <a:r>
              <a:rPr lang="es-MX" dirty="0"/>
              <a:t>Garantizar el acompañamiento de quien ejerza sobre ellos la patria potestad, tutela o guarda y custodia durante la sustanciación de todo el procedimiento, salvo disposición judicial en contrario, con base en el </a:t>
            </a:r>
            <a:r>
              <a:rPr lang="es-MX" b="1" u="sng" dirty="0"/>
              <a:t>interés superior de la niñez</a:t>
            </a:r>
            <a:r>
              <a:rPr lang="es-MX" dirty="0"/>
              <a:t>; </a:t>
            </a:r>
          </a:p>
          <a:p>
            <a:pPr>
              <a:lnSpc>
                <a:spcPct val="150000"/>
              </a:lnSpc>
            </a:pPr>
            <a:r>
              <a:rPr lang="es-MX" b="1" dirty="0"/>
              <a:t>IV. </a:t>
            </a:r>
            <a:r>
              <a:rPr lang="es-MX" dirty="0"/>
              <a:t>Que se preserve su </a:t>
            </a:r>
            <a:r>
              <a:rPr lang="es-MX" u="sng" dirty="0"/>
              <a:t>derecho a la intimidad</a:t>
            </a:r>
            <a:r>
              <a:rPr lang="es-MX" dirty="0"/>
              <a:t>, que no se divulguen sus datos de identificación en los términos de esta Ley y las demás aplicables; </a:t>
            </a:r>
          </a:p>
          <a:p>
            <a:pPr>
              <a:lnSpc>
                <a:spcPct val="150000"/>
              </a:lnSpc>
            </a:pPr>
            <a:r>
              <a:rPr lang="es-MX" b="1" dirty="0"/>
              <a:t>V. </a:t>
            </a:r>
            <a:r>
              <a:rPr lang="es-MX" dirty="0"/>
              <a:t>Tener acceso gratuito a asistencia jurídica, psicológica y cualquier otra necesaria atendiendo a las características del caso, a fin de salvaguardar sus derechos, en términos de las disposiciones aplicables, y </a:t>
            </a:r>
          </a:p>
          <a:p>
            <a:pPr>
              <a:lnSpc>
                <a:spcPct val="150000"/>
              </a:lnSpc>
            </a:pPr>
            <a:r>
              <a:rPr lang="es-MX" b="1" dirty="0"/>
              <a:t>VI. </a:t>
            </a:r>
            <a:r>
              <a:rPr lang="es-MX" dirty="0"/>
              <a:t>Adoptar las medidas necesarias para </a:t>
            </a:r>
            <a:r>
              <a:rPr lang="es-MX" b="1" u="sng" dirty="0"/>
              <a:t>evitar la revictimización </a:t>
            </a:r>
            <a:r>
              <a:rPr lang="es-MX" dirty="0"/>
              <a:t>de niñas, niños y adolescentes que presuntamente son víctimas de la comisión de un delito o violación a sus derechos humanos. </a:t>
            </a:r>
          </a:p>
          <a:p>
            <a:endParaRPr lang="es-MX" dirty="0"/>
          </a:p>
        </p:txBody>
      </p:sp>
      <p:pic>
        <p:nvPicPr>
          <p:cNvPr id="6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916" y="248010"/>
            <a:ext cx="252028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7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Rt23RDYqpnjB3maGOIItv0ZGJ-AxOnNXEsoEK8xtp9shAJ95h31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6" t="11368" r="25043" b="11976"/>
          <a:stretch/>
        </p:blipFill>
        <p:spPr bwMode="auto">
          <a:xfrm>
            <a:off x="3368540" y="3848969"/>
            <a:ext cx="2503416" cy="300903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7 Imagen" descr="logoacostadogobiernodelestadoizquied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586"/>
            <a:ext cx="2028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1520" y="1268760"/>
            <a:ext cx="864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latin typeface="Tahoma"/>
              </a:rPr>
              <a:t>LEY </a:t>
            </a:r>
            <a:r>
              <a:rPr lang="es-MX" sz="3200" b="1" dirty="0" smtClean="0">
                <a:latin typeface="Tahoma"/>
              </a:rPr>
              <a:t>DE </a:t>
            </a:r>
            <a:r>
              <a:rPr lang="es-MX" sz="3200" b="1" dirty="0">
                <a:latin typeface="Tahoma"/>
              </a:rPr>
              <a:t>LOS DERECHOS DE NIÑAS, NIÑOS Y </a:t>
            </a:r>
            <a:r>
              <a:rPr lang="es-MX" sz="3200" b="1" dirty="0" smtClean="0">
                <a:latin typeface="Tahoma"/>
              </a:rPr>
              <a:t>ADOLESCENTES DEL ESTADO DE YUCATÁN. </a:t>
            </a:r>
            <a:endParaRPr lang="es-MX" sz="3200" dirty="0">
              <a:latin typeface="Tahoma"/>
            </a:endParaRPr>
          </a:p>
          <a:p>
            <a:pPr algn="ctr"/>
            <a:endParaRPr lang="es-MX" b="1" dirty="0">
              <a:solidFill>
                <a:srgbClr val="000000"/>
              </a:solidFill>
              <a:latin typeface="Tahoma"/>
            </a:endParaRPr>
          </a:p>
          <a:p>
            <a:pPr algn="ctr"/>
            <a:r>
              <a:rPr lang="es-MX" sz="2400" b="1" dirty="0" smtClean="0">
                <a:solidFill>
                  <a:srgbClr val="000000"/>
                </a:solidFill>
                <a:latin typeface="Tahoma"/>
              </a:rPr>
              <a:t>Ley </a:t>
            </a:r>
            <a:r>
              <a:rPr lang="es-MX" sz="2400" b="1" dirty="0">
                <a:solidFill>
                  <a:srgbClr val="000000"/>
                </a:solidFill>
                <a:latin typeface="Tahoma"/>
              </a:rPr>
              <a:t>publicada en el Diario </a:t>
            </a:r>
            <a:r>
              <a:rPr lang="es-MX" sz="2400" b="1" dirty="0" smtClean="0">
                <a:solidFill>
                  <a:srgbClr val="000000"/>
                </a:solidFill>
                <a:latin typeface="Tahoma"/>
              </a:rPr>
              <a:t>Oficial</a:t>
            </a:r>
            <a:endParaRPr lang="es-MX" sz="2400" b="1" dirty="0">
              <a:solidFill>
                <a:srgbClr val="000000"/>
              </a:solidFill>
              <a:latin typeface="Tahoma"/>
            </a:endParaRPr>
          </a:p>
          <a:p>
            <a:pPr algn="ctr"/>
            <a:r>
              <a:rPr lang="es-MX" sz="2400" b="1" dirty="0">
                <a:solidFill>
                  <a:srgbClr val="000000"/>
                </a:solidFill>
                <a:latin typeface="Tahoma"/>
              </a:rPr>
              <a:t>el </a:t>
            </a:r>
            <a:r>
              <a:rPr lang="es-MX" sz="2400" b="1" dirty="0" smtClean="0">
                <a:solidFill>
                  <a:srgbClr val="000000"/>
                </a:solidFill>
                <a:latin typeface="Tahoma"/>
              </a:rPr>
              <a:t>12 de junio de 2015 </a:t>
            </a:r>
            <a:endParaRPr lang="es-MX" sz="2400" dirty="0"/>
          </a:p>
          <a:p>
            <a:endParaRPr lang="es-MX" dirty="0"/>
          </a:p>
        </p:txBody>
      </p:sp>
      <p:pic>
        <p:nvPicPr>
          <p:cNvPr id="6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27110"/>
            <a:ext cx="252028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8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" y="1124744"/>
            <a:ext cx="8229600" cy="720080"/>
          </a:xfrm>
        </p:spPr>
        <p:txBody>
          <a:bodyPr>
            <a:noAutofit/>
          </a:bodyPr>
          <a:lstStyle/>
          <a:p>
            <a:r>
              <a:rPr lang="es-MX" sz="3600" b="1" dirty="0" smtClean="0">
                <a:latin typeface="Arial" pitchFamily="34" charset="0"/>
                <a:cs typeface="Arial" pitchFamily="34" charset="0"/>
              </a:rPr>
              <a:t>ORGANIGRAMA</a:t>
            </a:r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7 Imagen" descr="logoacostadogobiernodelestadoizquie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9126"/>
            <a:ext cx="2028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19127"/>
            <a:ext cx="2520280" cy="86677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9" b="13489"/>
          <a:stretch/>
        </p:blipFill>
        <p:spPr>
          <a:xfrm>
            <a:off x="0" y="1937981"/>
            <a:ext cx="9144000" cy="341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3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7 Imagen" descr="logoacostadogobiernodelestadoizquie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6" y="206948"/>
            <a:ext cx="2028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79846" y="1268760"/>
            <a:ext cx="872040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32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Procuraduría de la Defensa del Menor y la Familia </a:t>
            </a:r>
            <a:endParaRPr lang="es-MX" sz="3200" b="1" dirty="0" smtClean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s-MX" sz="32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del Estado de </a:t>
            </a:r>
            <a:r>
              <a:rPr lang="es-MX" sz="32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Yucatán</a:t>
            </a:r>
            <a:endParaRPr lang="es-ES" sz="3200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384289" y="2967335"/>
            <a:ext cx="3754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91946" y="2705725"/>
            <a:ext cx="2164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Atribuciones: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185895" y="3228945"/>
            <a:ext cx="870830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b="1" dirty="0"/>
              <a:t>I. </a:t>
            </a:r>
            <a:r>
              <a:rPr lang="es-MX" dirty="0"/>
              <a:t>Promover ante las autoridades administrativas competentes </a:t>
            </a:r>
            <a:r>
              <a:rPr lang="es-MX" dirty="0" smtClean="0"/>
              <a:t>la imposición </a:t>
            </a:r>
            <a:r>
              <a:rPr lang="es-MX" dirty="0"/>
              <a:t>de sanciones a los </a:t>
            </a:r>
            <a:r>
              <a:rPr lang="es-MX" dirty="0" smtClean="0"/>
              <a:t>medios de </a:t>
            </a:r>
            <a:r>
              <a:rPr lang="es-MX" dirty="0"/>
              <a:t>comunicación locales por la </a:t>
            </a:r>
            <a:r>
              <a:rPr lang="es-MX" dirty="0" smtClean="0"/>
              <a:t>violación de </a:t>
            </a:r>
            <a:r>
              <a:rPr lang="es-MX" dirty="0"/>
              <a:t>los derechos de niñas, niños y adolescentes.</a:t>
            </a:r>
          </a:p>
          <a:p>
            <a:pPr algn="just">
              <a:lnSpc>
                <a:spcPct val="150000"/>
              </a:lnSpc>
            </a:pPr>
            <a:r>
              <a:rPr lang="es-MX" b="1" dirty="0"/>
              <a:t>II. </a:t>
            </a:r>
            <a:r>
              <a:rPr lang="es-MX" dirty="0"/>
              <a:t>Promover acciones colectivas ante los órganos </a:t>
            </a:r>
            <a:r>
              <a:rPr lang="es-MX" dirty="0" smtClean="0"/>
              <a:t>jurisdiccionales competentes</a:t>
            </a:r>
            <a:r>
              <a:rPr lang="es-MX" dirty="0"/>
              <a:t>, con objeto de que estos ordenen a los medios de </a:t>
            </a:r>
            <a:r>
              <a:rPr lang="es-MX" dirty="0" smtClean="0"/>
              <a:t>comunicación locales </a:t>
            </a:r>
            <a:r>
              <a:rPr lang="es-MX" dirty="0"/>
              <a:t>que se abstengan de difundir información o contenidos que pongan </a:t>
            </a:r>
            <a:r>
              <a:rPr lang="es-MX" dirty="0" smtClean="0"/>
              <a:t>en peligro </a:t>
            </a:r>
            <a:r>
              <a:rPr lang="es-MX" dirty="0"/>
              <a:t>de forma individual o colectiva los derechos de niñas, niños </a:t>
            </a:r>
            <a:r>
              <a:rPr lang="es-MX" dirty="0" smtClean="0"/>
              <a:t>y adolescentes </a:t>
            </a:r>
            <a:r>
              <a:rPr lang="es-MX" dirty="0"/>
              <a:t>y, en su caso, </a:t>
            </a:r>
            <a:r>
              <a:rPr lang="es-MX" dirty="0" smtClean="0"/>
              <a:t>reparen </a:t>
            </a:r>
            <a:r>
              <a:rPr lang="es-MX" dirty="0"/>
              <a:t>los daños que </a:t>
            </a:r>
            <a:r>
              <a:rPr lang="es-MX" dirty="0" smtClean="0"/>
              <a:t>ocasionen. </a:t>
            </a:r>
          </a:p>
        </p:txBody>
      </p:sp>
      <p:pic>
        <p:nvPicPr>
          <p:cNvPr id="8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06947"/>
            <a:ext cx="252028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0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1268760"/>
            <a:ext cx="86409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b="1" dirty="0"/>
              <a:t>III. </a:t>
            </a:r>
            <a:r>
              <a:rPr lang="es-MX" dirty="0"/>
              <a:t>Solicitar a las autoridades competentes la protección y restitución integral de los derechos de niñas, niños y adolescentes de acuerdo con el procedimiento establecido en el artículo 123 de la ley general.</a:t>
            </a:r>
          </a:p>
          <a:p>
            <a:pPr algn="just">
              <a:lnSpc>
                <a:spcPct val="150000"/>
              </a:lnSpc>
            </a:pPr>
            <a:r>
              <a:rPr lang="es-MX" b="1" dirty="0"/>
              <a:t>IV. </a:t>
            </a:r>
            <a:r>
              <a:rPr lang="es-MX" u="sng" dirty="0"/>
              <a:t>Representar a niñas, niños y adolescentes ante órganos jurisdiccionales o autoridades administrativas</a:t>
            </a:r>
            <a:r>
              <a:rPr lang="es-MX" dirty="0"/>
              <a:t> cuando carezcan de representación, esta sea deficiente o exista un conflicto de intereses entre quienes la ejerzan y la niña, niño o adolescente.</a:t>
            </a:r>
          </a:p>
          <a:p>
            <a:pPr algn="just">
              <a:lnSpc>
                <a:spcPct val="150000"/>
              </a:lnSpc>
            </a:pPr>
            <a:r>
              <a:rPr lang="es-MX" b="1" dirty="0"/>
              <a:t>V. </a:t>
            </a:r>
            <a:r>
              <a:rPr lang="es-MX" dirty="0"/>
              <a:t>Impulsar el fortalecimiento familiar para evitar la separación de niñas, niños y adolescentes de sus padres o las personas que ejerzan la patria potestad, tutela o guarda y custodia.</a:t>
            </a:r>
          </a:p>
          <a:p>
            <a:pPr algn="just">
              <a:lnSpc>
                <a:spcPct val="150000"/>
              </a:lnSpc>
            </a:pPr>
            <a:r>
              <a:rPr lang="es-MX" b="1" dirty="0"/>
              <a:t>VI. </a:t>
            </a:r>
            <a:r>
              <a:rPr lang="es-MX" dirty="0"/>
              <a:t>Realizar las acciones necesarias para la localización y reunificación de la familia de niñas, niños y adolescentes, cuando hayan sido privados de ella, siempre y cuando no sea contrario a su interés superior.</a:t>
            </a:r>
          </a:p>
          <a:p>
            <a:endParaRPr lang="es-MX" dirty="0"/>
          </a:p>
        </p:txBody>
      </p:sp>
      <p:pic>
        <p:nvPicPr>
          <p:cNvPr id="5" name="7 Imagen" descr="logoacostadogobiernodelestadoizquie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6" y="206948"/>
            <a:ext cx="2028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16632"/>
            <a:ext cx="252028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0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1268760"/>
            <a:ext cx="86409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b="1" dirty="0"/>
              <a:t>VII. </a:t>
            </a:r>
            <a:r>
              <a:rPr lang="es-MX" dirty="0"/>
              <a:t>Establecer las normas y los mecanismos necesarios para facilitar la localización y reunificación de la familia de niñas, niños y adolescentes, cuando hayan sido privados de ella, siempre que no sea contrario a su interés superior.</a:t>
            </a:r>
          </a:p>
          <a:p>
            <a:pPr algn="just">
              <a:lnSpc>
                <a:spcPct val="150000"/>
              </a:lnSpc>
            </a:pPr>
            <a:r>
              <a:rPr lang="es-MX" b="1" dirty="0"/>
              <a:t>VIII. </a:t>
            </a:r>
            <a:r>
              <a:rPr lang="es-MX" u="sng" dirty="0"/>
              <a:t>Coadyuvar</a:t>
            </a:r>
            <a:r>
              <a:rPr lang="es-MX" dirty="0"/>
              <a:t> en la localización de niñas, niños y adolescentes </a:t>
            </a:r>
            <a:r>
              <a:rPr lang="pt-BR" dirty="0"/>
              <a:t>sustraídos, trasladados o retenidos ilicitamente. </a:t>
            </a:r>
          </a:p>
          <a:p>
            <a:pPr algn="just">
              <a:lnSpc>
                <a:spcPct val="150000"/>
              </a:lnSpc>
            </a:pPr>
            <a:r>
              <a:rPr lang="es-MX" b="1" dirty="0"/>
              <a:t>IX. </a:t>
            </a:r>
            <a:r>
              <a:rPr lang="es-MX" dirty="0"/>
              <a:t>Colaborar en la búsqueda, localización y obtención de la información necesaria para acreditar o restablecer la identidad de niñas, niños y adolescentes.</a:t>
            </a:r>
          </a:p>
          <a:p>
            <a:pPr algn="just">
              <a:lnSpc>
                <a:spcPct val="150000"/>
              </a:lnSpc>
            </a:pPr>
            <a:r>
              <a:rPr lang="es-MX" b="1" dirty="0"/>
              <a:t>X. </a:t>
            </a:r>
            <a:r>
              <a:rPr lang="es-MX" dirty="0"/>
              <a:t>Las demás establecidas en el artículo 122 de la ley general.</a:t>
            </a:r>
          </a:p>
          <a:p>
            <a:endParaRPr lang="es-MX" dirty="0"/>
          </a:p>
        </p:txBody>
      </p:sp>
      <p:pic>
        <p:nvPicPr>
          <p:cNvPr id="5" name="7 Imagen" descr="logoacostadogobiernodelestadoizquie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6" y="206948"/>
            <a:ext cx="2028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16632"/>
            <a:ext cx="252028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2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 descr="logoacostadogobiernodelestadoizquie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6" y="206948"/>
            <a:ext cx="2028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95989"/>
            <a:ext cx="2520280" cy="866775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59816" y="1268760"/>
            <a:ext cx="858994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La Ley de los Derechos de las Niñas, Niños y Adolescentes del Estado de Yucatán contempla las siguientes modificaciones:</a:t>
            </a:r>
          </a:p>
          <a:p>
            <a:pPr algn="just"/>
            <a:endParaRPr lang="es-MX" dirty="0"/>
          </a:p>
          <a:p>
            <a:pPr algn="just">
              <a:lnSpc>
                <a:spcPct val="150000"/>
              </a:lnSpc>
            </a:pPr>
            <a:r>
              <a:rPr lang="es-MX" b="1" u="sng" dirty="0"/>
              <a:t>D</a:t>
            </a:r>
            <a:r>
              <a:rPr lang="es-MX" b="1" u="sng" dirty="0" smtClean="0"/>
              <a:t>el </a:t>
            </a:r>
            <a:r>
              <a:rPr lang="es-MX" b="1" u="sng" dirty="0"/>
              <a:t>Código de </a:t>
            </a:r>
            <a:r>
              <a:rPr lang="es-MX" b="1" u="sng" dirty="0" smtClean="0"/>
              <a:t>Familia para </a:t>
            </a:r>
            <a:r>
              <a:rPr lang="es-MX" b="1" u="sng" dirty="0"/>
              <a:t>el Estado de Yucatán</a:t>
            </a:r>
            <a:r>
              <a:rPr lang="es-MX" dirty="0"/>
              <a:t>,  </a:t>
            </a:r>
            <a:r>
              <a:rPr lang="es-MX" dirty="0" smtClean="0"/>
              <a:t>se </a:t>
            </a:r>
            <a:r>
              <a:rPr lang="es-MX" dirty="0"/>
              <a:t>derogan </a:t>
            </a:r>
            <a:r>
              <a:rPr lang="es-MX" dirty="0" smtClean="0"/>
              <a:t>las disposiciones referentes </a:t>
            </a:r>
            <a:r>
              <a:rPr lang="es-MX" dirty="0"/>
              <a:t>al tema de requisitos para contraer </a:t>
            </a:r>
            <a:r>
              <a:rPr lang="es-MX" dirty="0" smtClean="0"/>
              <a:t>matrimonio, la </a:t>
            </a:r>
            <a:r>
              <a:rPr lang="es-MX" dirty="0"/>
              <a:t>ratificación de la voluntad y </a:t>
            </a:r>
            <a:r>
              <a:rPr lang="es-MX" dirty="0" smtClean="0"/>
              <a:t>consentimiento para </a:t>
            </a:r>
            <a:r>
              <a:rPr lang="es-MX" dirty="0"/>
              <a:t>contraer matrimonio de los adolescentes, y </a:t>
            </a:r>
            <a:r>
              <a:rPr lang="es-MX" dirty="0" smtClean="0"/>
              <a:t>lo </a:t>
            </a:r>
            <a:r>
              <a:rPr lang="es-MX" dirty="0"/>
              <a:t>referente al otorgamiento de </a:t>
            </a:r>
            <a:r>
              <a:rPr lang="es-MX" dirty="0" smtClean="0"/>
              <a:t>la </a:t>
            </a:r>
            <a:r>
              <a:rPr lang="es-MX" dirty="0"/>
              <a:t>dispensa de edad para la celebración de dicha institución jurídica</a:t>
            </a:r>
            <a:r>
              <a:rPr lang="es-MX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s-MX" dirty="0" smtClean="0"/>
              <a:t> </a:t>
            </a:r>
            <a:r>
              <a:rPr lang="es-MX" dirty="0"/>
              <a:t>De Igual </a:t>
            </a:r>
            <a:r>
              <a:rPr lang="es-MX" dirty="0" smtClean="0"/>
              <a:t>forma deroga </a:t>
            </a:r>
            <a:r>
              <a:rPr lang="es-MX" dirty="0"/>
              <a:t>dos fracciones que hacen referencia a los impedimentos para </a:t>
            </a:r>
            <a:r>
              <a:rPr lang="es-MX" dirty="0" smtClean="0"/>
              <a:t>contraer matrimonio</a:t>
            </a:r>
            <a:r>
              <a:rPr lang="es-MX" dirty="0"/>
              <a:t>, así como las disposiciones en las que se establece las limitantes </a:t>
            </a:r>
            <a:r>
              <a:rPr lang="es-MX" dirty="0" smtClean="0"/>
              <a:t>de los </a:t>
            </a:r>
            <a:r>
              <a:rPr lang="es-MX" dirty="0"/>
              <a:t>cónyuges menores de edad como es el caso de la administración de </a:t>
            </a:r>
            <a:r>
              <a:rPr lang="es-MX" dirty="0" smtClean="0"/>
              <a:t>sus bienes</a:t>
            </a:r>
            <a:r>
              <a:rPr lang="es-MX" dirty="0"/>
              <a:t>; la de las capitulaciones matrimoniales de adolescentes; deroga </a:t>
            </a:r>
            <a:r>
              <a:rPr lang="es-MX" dirty="0" smtClean="0"/>
              <a:t>las excepciones </a:t>
            </a:r>
            <a:r>
              <a:rPr lang="es-MX" dirty="0"/>
              <a:t>a la nulidad por la edad menor a 16 años; la nulidad por falta </a:t>
            </a:r>
            <a:r>
              <a:rPr lang="es-MX" dirty="0" smtClean="0"/>
              <a:t>de consentimiento </a:t>
            </a:r>
            <a:r>
              <a:rPr lang="es-MX" dirty="0"/>
              <a:t>o dispensa; la caducidad de la acción de la nulidad por falta </a:t>
            </a:r>
            <a:r>
              <a:rPr lang="es-MX" dirty="0" smtClean="0"/>
              <a:t>de consentimiento </a:t>
            </a:r>
            <a:r>
              <a:rPr lang="es-MX" dirty="0"/>
              <a:t>o dispensa y la de convalidación del matrimonio </a:t>
            </a:r>
            <a:r>
              <a:rPr lang="es-MX" dirty="0" smtClean="0"/>
              <a:t>entre adolescentes</a:t>
            </a:r>
            <a:r>
              <a:rPr lang="es-MX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s-MX" dirty="0" smtClean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0043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 descr="logoacostadogobiernodelestadoizquie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6" y="206948"/>
            <a:ext cx="2028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95989"/>
            <a:ext cx="2520280" cy="866775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259816" y="1268760"/>
            <a:ext cx="8632664" cy="545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dirty="0"/>
              <a:t>Por otro lado, adiciona un párrafo tercero al artículo 338 correspondiente </a:t>
            </a:r>
            <a:r>
              <a:rPr lang="es-MX" dirty="0" smtClean="0"/>
              <a:t>al objeto </a:t>
            </a:r>
            <a:r>
              <a:rPr lang="es-MX" dirty="0"/>
              <a:t>de la </a:t>
            </a:r>
            <a:r>
              <a:rPr lang="es-MX" u="sng" dirty="0"/>
              <a:t>integración en familia de expósitos o abandonados</a:t>
            </a:r>
            <a:r>
              <a:rPr lang="es-MX" dirty="0"/>
              <a:t>; reforma </a:t>
            </a:r>
            <a:r>
              <a:rPr lang="es-MX" dirty="0" smtClean="0"/>
              <a:t>los artículos </a:t>
            </a:r>
            <a:r>
              <a:rPr lang="es-MX" dirty="0"/>
              <a:t>342, 351 y 373 que hablan de la preferencia para la integración de </a:t>
            </a:r>
            <a:r>
              <a:rPr lang="es-MX" dirty="0" smtClean="0"/>
              <a:t>las niñas</a:t>
            </a:r>
            <a:r>
              <a:rPr lang="es-MX" dirty="0"/>
              <a:t>, niños o adolescentes; de la revocación del acuerdo cuando se violen </a:t>
            </a:r>
            <a:r>
              <a:rPr lang="es-MX" dirty="0" smtClean="0"/>
              <a:t>los derechos </a:t>
            </a:r>
            <a:r>
              <a:rPr lang="es-MX" dirty="0"/>
              <a:t>de las niños y adolescentes, y el derecho de la niña, niño o </a:t>
            </a:r>
            <a:r>
              <a:rPr lang="es-MX" dirty="0" smtClean="0"/>
              <a:t>adolescente a </a:t>
            </a:r>
            <a:r>
              <a:rPr lang="es-MX" dirty="0"/>
              <a:t>emitir su opinión en caso de adopción. Asimismo adiciona los artículos 373 Bis </a:t>
            </a:r>
            <a:r>
              <a:rPr lang="es-MX" dirty="0" smtClean="0"/>
              <a:t>y 379 </a:t>
            </a:r>
            <a:r>
              <a:rPr lang="es-MX" dirty="0"/>
              <a:t>Bis, que disponen sobre asesoría en materia de adopción y registro </a:t>
            </a:r>
            <a:r>
              <a:rPr lang="es-MX" dirty="0" smtClean="0"/>
              <a:t>de adopciones </a:t>
            </a:r>
            <a:r>
              <a:rPr lang="es-MX" dirty="0"/>
              <a:t>del Estado.</a:t>
            </a:r>
          </a:p>
          <a:p>
            <a:pPr algn="just">
              <a:lnSpc>
                <a:spcPct val="150000"/>
              </a:lnSpc>
            </a:pPr>
            <a:r>
              <a:rPr lang="es-MX" dirty="0"/>
              <a:t>En el tema de los </a:t>
            </a:r>
            <a:r>
              <a:rPr lang="es-MX" u="sng" dirty="0" smtClean="0"/>
              <a:t>requi</a:t>
            </a:r>
            <a:r>
              <a:rPr lang="es-MX" u="sng" dirty="0"/>
              <a:t>s</a:t>
            </a:r>
            <a:r>
              <a:rPr lang="es-MX" u="sng" dirty="0" smtClean="0"/>
              <a:t>itos </a:t>
            </a:r>
            <a:r>
              <a:rPr lang="es-MX" u="sng" dirty="0"/>
              <a:t>para la adopción</a:t>
            </a:r>
            <a:r>
              <a:rPr lang="es-MX" dirty="0"/>
              <a:t> abordado en el artículo </a:t>
            </a:r>
            <a:r>
              <a:rPr lang="es-MX" dirty="0" smtClean="0"/>
              <a:t>382, reforma </a:t>
            </a:r>
            <a:r>
              <a:rPr lang="es-MX" dirty="0"/>
              <a:t>su fracción II y adiciona la fracción IV, así como dos párrafos. </a:t>
            </a:r>
            <a:r>
              <a:rPr lang="es-MX" dirty="0" smtClean="0"/>
              <a:t>También adiciona </a:t>
            </a:r>
            <a:r>
              <a:rPr lang="es-MX" dirty="0"/>
              <a:t>un tercer párrafo al artículo 383 que se refiere a los informes </a:t>
            </a:r>
            <a:r>
              <a:rPr lang="es-MX" dirty="0" smtClean="0"/>
              <a:t>e investigaciones </a:t>
            </a:r>
            <a:r>
              <a:rPr lang="es-MX" dirty="0"/>
              <a:t>que realiza la Procuraduría de la Defensa del Menor y la Familia.</a:t>
            </a:r>
          </a:p>
          <a:p>
            <a:pPr algn="just">
              <a:lnSpc>
                <a:spcPct val="150000"/>
              </a:lnSpc>
            </a:pPr>
            <a:r>
              <a:rPr lang="es-MX" dirty="0"/>
              <a:t>Y por último, adiciona un párrafo al artículo 402 que versa sobre el dictamen de </a:t>
            </a:r>
            <a:r>
              <a:rPr lang="es-MX" dirty="0" smtClean="0"/>
              <a:t>la antes </a:t>
            </a:r>
            <a:r>
              <a:rPr lang="es-MX" dirty="0"/>
              <a:t>mencionada Procuraduría.</a:t>
            </a:r>
          </a:p>
        </p:txBody>
      </p:sp>
    </p:spTree>
    <p:extLst>
      <p:ext uri="{BB962C8B-B14F-4D97-AF65-F5344CB8AC3E}">
        <p14:creationId xmlns:p14="http://schemas.microsoft.com/office/powerpoint/2010/main" val="2814962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 descr="logoacostadogobiernodelestadoizquie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6" y="206948"/>
            <a:ext cx="2028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95989"/>
            <a:ext cx="2520280" cy="866775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59816" y="1268760"/>
            <a:ext cx="86326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Además se reforma </a:t>
            </a:r>
            <a:r>
              <a:rPr lang="es-MX" dirty="0"/>
              <a:t>lo referente al registro extemporáneo </a:t>
            </a:r>
            <a:r>
              <a:rPr lang="es-MX" dirty="0" smtClean="0"/>
              <a:t>de nacimiento </a:t>
            </a:r>
            <a:r>
              <a:rPr lang="es-MX" dirty="0"/>
              <a:t>que se encuentra comprendido en el artículo 44 de la </a:t>
            </a:r>
            <a:r>
              <a:rPr lang="es-MX" u="sng" dirty="0"/>
              <a:t>Ley del </a:t>
            </a:r>
            <a:r>
              <a:rPr lang="es-MX" u="sng" dirty="0" smtClean="0"/>
              <a:t>Registro Civil </a:t>
            </a:r>
            <a:r>
              <a:rPr lang="es-MX" u="sng" dirty="0"/>
              <a:t>del Estado de Yucatán</a:t>
            </a:r>
            <a:r>
              <a:rPr lang="es-MX" u="sng" dirty="0" smtClean="0"/>
              <a:t>.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Se adiciona </a:t>
            </a:r>
            <a:r>
              <a:rPr lang="es-MX" dirty="0"/>
              <a:t>un artículo 64 Bis que dispone el derecho </a:t>
            </a:r>
            <a:r>
              <a:rPr lang="es-MX" dirty="0" smtClean="0"/>
              <a:t>del menor </a:t>
            </a:r>
            <a:r>
              <a:rPr lang="es-MX" dirty="0"/>
              <a:t>a ser atendido antes que los adultos, y </a:t>
            </a:r>
            <a:r>
              <a:rPr lang="es-MX" dirty="0" smtClean="0"/>
              <a:t>se reforma </a:t>
            </a:r>
            <a:r>
              <a:rPr lang="es-MX" dirty="0"/>
              <a:t>el artículo 129 de la Ley </a:t>
            </a:r>
            <a:r>
              <a:rPr lang="es-MX" dirty="0" smtClean="0"/>
              <a:t>de Salud </a:t>
            </a:r>
            <a:r>
              <a:rPr lang="es-MX" dirty="0"/>
              <a:t>del Estado de Yucatán</a:t>
            </a:r>
            <a:r>
              <a:rPr lang="es-MX" dirty="0" smtClean="0"/>
              <a:t>.</a:t>
            </a:r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Se reforman </a:t>
            </a:r>
            <a:r>
              <a:rPr lang="es-MX" dirty="0"/>
              <a:t>las fracciones XIV y XV, y adiciona la </a:t>
            </a:r>
            <a:r>
              <a:rPr lang="es-MX" dirty="0" smtClean="0"/>
              <a:t>fracción XVI </a:t>
            </a:r>
            <a:r>
              <a:rPr lang="es-MX" dirty="0"/>
              <a:t>del artículo 12 de la </a:t>
            </a:r>
            <a:r>
              <a:rPr lang="es-MX" u="sng" dirty="0"/>
              <a:t>Ley de Educación del Estado de Yucatán</a:t>
            </a:r>
            <a:r>
              <a:rPr lang="es-MX" dirty="0"/>
              <a:t>, que refiere </a:t>
            </a:r>
            <a:r>
              <a:rPr lang="es-MX" dirty="0" smtClean="0"/>
              <a:t>a los </a:t>
            </a:r>
            <a:r>
              <a:rPr lang="es-MX" dirty="0"/>
              <a:t>fines que deberá tener la educación que se imparta en las </a:t>
            </a:r>
            <a:r>
              <a:rPr lang="es-MX" dirty="0" smtClean="0"/>
              <a:t>instituciones públicas </a:t>
            </a:r>
            <a:r>
              <a:rPr lang="es-MX" dirty="0"/>
              <a:t>o particulares</a:t>
            </a:r>
            <a:r>
              <a:rPr lang="es-MX" dirty="0" smtClean="0"/>
              <a:t>.</a:t>
            </a:r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Se reforman </a:t>
            </a:r>
            <a:r>
              <a:rPr lang="es-MX" dirty="0"/>
              <a:t>los artículos 25 y 101, y adiciona </a:t>
            </a:r>
            <a:r>
              <a:rPr lang="es-MX" dirty="0" smtClean="0"/>
              <a:t>el artículo </a:t>
            </a:r>
            <a:r>
              <a:rPr lang="es-MX" dirty="0"/>
              <a:t>26 Bis que trata sobre la existencia de la duda o percepción de si es </a:t>
            </a:r>
            <a:r>
              <a:rPr lang="es-MX" dirty="0" smtClean="0"/>
              <a:t>un menor </a:t>
            </a:r>
            <a:r>
              <a:rPr lang="es-MX" dirty="0"/>
              <a:t>con discapacidad, de </a:t>
            </a:r>
            <a:r>
              <a:rPr lang="es-MX" u="sng" dirty="0"/>
              <a:t>la Ley para la Protección de los Derechos de </a:t>
            </a:r>
            <a:r>
              <a:rPr lang="es-MX" u="sng" dirty="0" smtClean="0"/>
              <a:t>las Personas </a:t>
            </a:r>
            <a:r>
              <a:rPr lang="es-MX" u="sng" dirty="0"/>
              <a:t>con Discapacidad del Estado de Yucatán</a:t>
            </a:r>
            <a:r>
              <a:rPr lang="es-MX" u="sng" dirty="0" smtClean="0"/>
              <a:t>.</a:t>
            </a:r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Se </a:t>
            </a:r>
            <a:r>
              <a:rPr lang="es-MX" dirty="0"/>
              <a:t>adiciona el párrafo cuarto del artículo 79 </a:t>
            </a:r>
            <a:r>
              <a:rPr lang="es-MX" dirty="0" smtClean="0"/>
              <a:t>que establece </a:t>
            </a:r>
            <a:r>
              <a:rPr lang="es-MX" dirty="0"/>
              <a:t>las facultades del juez para la protección de los integrantes de la </a:t>
            </a:r>
            <a:r>
              <a:rPr lang="es-MX" dirty="0" smtClean="0"/>
              <a:t>familia; se reforma </a:t>
            </a:r>
            <a:r>
              <a:rPr lang="es-MX" dirty="0"/>
              <a:t>las fracciones III, IV y adiciona la V del artículo 80 que aborda las </a:t>
            </a:r>
            <a:r>
              <a:rPr lang="es-MX" dirty="0" smtClean="0"/>
              <a:t>medidas que </a:t>
            </a:r>
            <a:r>
              <a:rPr lang="es-MX" dirty="0"/>
              <a:t>puede dictar el juez para proteger a los miembros de la familia, todos </a:t>
            </a:r>
            <a:r>
              <a:rPr lang="es-MX" dirty="0" smtClean="0"/>
              <a:t>del </a:t>
            </a:r>
            <a:r>
              <a:rPr lang="es-MX" u="sng" dirty="0" smtClean="0"/>
              <a:t>Código </a:t>
            </a:r>
            <a:r>
              <a:rPr lang="es-MX" u="sng" dirty="0"/>
              <a:t>de Procedimientos Familiares del Estado de Yucatán</a:t>
            </a:r>
            <a:r>
              <a:rPr lang="es-MX" u="sng" dirty="0" smtClean="0"/>
              <a:t>.</a:t>
            </a:r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4010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 descr="logoacostadogobiernodelestadoizquie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6" y="206948"/>
            <a:ext cx="2028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95989"/>
            <a:ext cx="2520280" cy="86677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59816" y="1124744"/>
            <a:ext cx="863266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Se adiciona el artículo 969 Bis que trata de la </a:t>
            </a:r>
            <a:r>
              <a:rPr lang="es-MX" u="sng" dirty="0"/>
              <a:t>no procedencia de la prescripción en perjuicio del menor, del Código Civil del Estado de Yucatán</a:t>
            </a:r>
            <a:r>
              <a:rPr lang="es-MX" dirty="0"/>
              <a:t>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En cuanto al </a:t>
            </a:r>
            <a:r>
              <a:rPr lang="es-MX" u="sng" dirty="0"/>
              <a:t>Código de Procedimientos Civiles del Estado</a:t>
            </a:r>
            <a:r>
              <a:rPr lang="es-MX" dirty="0"/>
              <a:t>, se adiciona el párrafo segundo al artículo 50 que refiere a la participación de la niña, niño o adolescente en las audiencias, comparecencias y demás diligencias; y la adición de la fracción IV al artículo 55 que habla de que no podrá decretarse la caducidad de la instancia cuando sea en perjuicio del menor.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En lo que toca  a la </a:t>
            </a:r>
            <a:r>
              <a:rPr lang="es-MX" u="sng" dirty="0"/>
              <a:t>Ley de Justicia para Adolescentes del Estado de Yucatán</a:t>
            </a:r>
            <a:r>
              <a:rPr lang="es-MX" dirty="0"/>
              <a:t>, reforma el artículo 6 que refiere a la interpretación de los principios rectores de la normatividad en la materia de Justicia para Adolescentes; reforma el artículo 7 que versa sobre la supletoriedad de la ley; también reforma la fracción I del artículo 145 que versa sobre las obligaciones de la policía y de integrantes de corporaciones de seguridad pública, y por último reforma el párrafo segundo del artículo 155, que dispone lo referente a la denominación del adolescente o de la niña o niño en base a la edad</a:t>
            </a:r>
            <a:r>
              <a:rPr lang="es-MX" dirty="0" smtClean="0"/>
              <a:t>.</a:t>
            </a:r>
          </a:p>
          <a:p>
            <a:pPr algn="just"/>
            <a:endParaRPr lang="es-MX" dirty="0" smtClean="0"/>
          </a:p>
          <a:p>
            <a:r>
              <a:rPr lang="es-MX" dirty="0"/>
              <a:t>Se abrogan la </a:t>
            </a:r>
            <a:r>
              <a:rPr lang="es-MX" u="sng" dirty="0"/>
              <a:t>Ley para la Protección de los Derechos de Niñas, Niños </a:t>
            </a:r>
            <a:r>
              <a:rPr lang="es-MX" u="sng" dirty="0" smtClean="0"/>
              <a:t>y Adolescentes </a:t>
            </a:r>
            <a:r>
              <a:rPr lang="es-MX" u="sng" dirty="0"/>
              <a:t>del Estado de Yucatán</a:t>
            </a:r>
            <a:r>
              <a:rPr lang="es-MX" dirty="0"/>
              <a:t>, publicada en el Diario Oficial del </a:t>
            </a:r>
            <a:r>
              <a:rPr lang="es-MX" dirty="0" smtClean="0"/>
              <a:t>Gobierno del </a:t>
            </a:r>
            <a:r>
              <a:rPr lang="es-MX" dirty="0"/>
              <a:t>Estado de Yucatán, el 8 de agosto de 2008.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017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 descr="logoacostadogobiernodelestadoizquie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6" y="206948"/>
            <a:ext cx="2028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95989"/>
            <a:ext cx="2520280" cy="866775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59816" y="1268760"/>
            <a:ext cx="86326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PROCURADURÍA DE LA DEFENSA </a:t>
            </a:r>
          </a:p>
          <a:p>
            <a:pPr algn="ctr"/>
            <a:r>
              <a:rPr lang="es-MX" sz="3200" b="1" dirty="0" smtClean="0"/>
              <a:t>DEL MENOR Y LA FAMILIA </a:t>
            </a:r>
          </a:p>
          <a:p>
            <a:pPr algn="ctr"/>
            <a:r>
              <a:rPr lang="es-MX" sz="3200" b="1" dirty="0" smtClean="0"/>
              <a:t>DEL ESTADO DE YUCATÁN</a:t>
            </a:r>
          </a:p>
          <a:p>
            <a:pPr algn="ctr"/>
            <a:endParaRPr lang="es-MX" sz="2400" b="1" dirty="0"/>
          </a:p>
          <a:p>
            <a:pPr algn="ctr"/>
            <a:r>
              <a:rPr lang="es-MX" sz="2400" b="1" dirty="0" smtClean="0"/>
              <a:t>Dirección.- calle 17 s/n entre 18 y 20 Colonia. San José Vergel</a:t>
            </a:r>
          </a:p>
          <a:p>
            <a:pPr algn="ctr"/>
            <a:r>
              <a:rPr lang="es-MX" sz="2400" b="1" dirty="0" smtClean="0"/>
              <a:t>C.P. 97173           Teléfono.- 9800100 ext. 14500</a:t>
            </a:r>
          </a:p>
          <a:p>
            <a:pPr algn="ctr"/>
            <a:r>
              <a:rPr lang="es-MX" sz="2400" b="1" dirty="0" smtClean="0"/>
              <a:t>Correo electrónico.- prodemefa@gmail.com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792" y="4315747"/>
            <a:ext cx="6408712" cy="243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 descr="logoacostadogobiernodelestadoizquie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6" y="206948"/>
            <a:ext cx="2028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95989"/>
            <a:ext cx="2520280" cy="866775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59816" y="1268760"/>
            <a:ext cx="86326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LEY DE JUSTICIA PARA ADOLECENTES DEL ESTADO DE YUCATÁN</a:t>
            </a:r>
            <a:endParaRPr lang="es-MX" dirty="0"/>
          </a:p>
          <a:p>
            <a:r>
              <a:rPr lang="es-ES" b="1" dirty="0"/>
              <a:t> </a:t>
            </a:r>
            <a:endParaRPr lang="es-MX" dirty="0"/>
          </a:p>
          <a:p>
            <a:r>
              <a:rPr lang="es-ES" b="1" dirty="0"/>
              <a:t> </a:t>
            </a:r>
            <a:endParaRPr lang="es-MX" dirty="0"/>
          </a:p>
          <a:p>
            <a:pPr algn="just">
              <a:lnSpc>
                <a:spcPct val="150000"/>
              </a:lnSpc>
            </a:pPr>
            <a:r>
              <a:rPr lang="es-ES" b="1" dirty="0"/>
              <a:t>Artículo 5.-</a:t>
            </a:r>
            <a:r>
              <a:rPr lang="es-ES" dirty="0"/>
              <a:t> El proceso en materia de justicia para adolescentes se regirá por los </a:t>
            </a:r>
            <a:r>
              <a:rPr lang="es-ES" b="1" dirty="0"/>
              <a:t>principios </a:t>
            </a:r>
            <a:r>
              <a:rPr lang="es-ES" dirty="0"/>
              <a:t>siguientes:</a:t>
            </a:r>
            <a:endParaRPr lang="es-MX" dirty="0"/>
          </a:p>
          <a:p>
            <a:pPr algn="just">
              <a:lnSpc>
                <a:spcPct val="150000"/>
              </a:lnSpc>
            </a:pPr>
            <a:r>
              <a:rPr lang="es-ES" dirty="0"/>
              <a:t> </a:t>
            </a:r>
            <a:endParaRPr lang="es-MX" dirty="0"/>
          </a:p>
          <a:p>
            <a:pPr algn="just">
              <a:lnSpc>
                <a:spcPct val="150000"/>
              </a:lnSpc>
            </a:pPr>
            <a:r>
              <a:rPr lang="es-ES" b="1" dirty="0"/>
              <a:t>I.-Interés superior de los adolescentes</a:t>
            </a:r>
            <a:r>
              <a:rPr lang="es-ES" dirty="0"/>
              <a:t>: el cual significa que la interpretación y la aplicación de la ley, será siempre el sentido de maximizar los derechos fundamentales sustantivos y procesales, de los adolescentes y minimizar los efectos negativos de la aplicación del Sistema Integral de Justicia para Adolescentes, teniendo como límite los derechos de las demás personas y de la sociedad misma; 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5893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 descr="logoacostadogobiernodelestadoizquie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6" y="206948"/>
            <a:ext cx="2028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95989"/>
            <a:ext cx="2520280" cy="866775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59816" y="1268760"/>
            <a:ext cx="86326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b="1" dirty="0"/>
              <a:t/>
            </a:r>
            <a:br>
              <a:rPr lang="es-ES" b="1" dirty="0"/>
            </a:br>
            <a:r>
              <a:rPr lang="es-ES" b="1" dirty="0"/>
              <a:t>LEY DE JUSTICIA PARA ADOLECENTES DEL ESTADO DE YUCATÁN</a:t>
            </a: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ES" b="1" dirty="0"/>
              <a:t>Artículo 155.-</a:t>
            </a:r>
            <a:r>
              <a:rPr lang="es-ES" dirty="0"/>
              <a:t> El adolecente es la persona que tenga doce años cumplidos y menos de dieciocho años de edad.</a:t>
            </a:r>
            <a:endParaRPr lang="es-MX" dirty="0"/>
          </a:p>
          <a:p>
            <a:pPr algn="just">
              <a:lnSpc>
                <a:spcPct val="150000"/>
              </a:lnSpc>
            </a:pPr>
            <a:r>
              <a:rPr lang="es-ES" dirty="0"/>
              <a:t> </a:t>
            </a:r>
            <a:endParaRPr lang="es-MX" dirty="0"/>
          </a:p>
          <a:p>
            <a:pPr algn="just">
              <a:lnSpc>
                <a:spcPct val="150000"/>
              </a:lnSpc>
            </a:pPr>
            <a:r>
              <a:rPr lang="es-ES" dirty="0"/>
              <a:t>Se entenderá por niño o niña a la persona que tenga menos de doce años, en términos de la Ley para la protección de los Derechos (sic) Niños, Niñas y Adolescentes del Estado.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4381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4"/>
          <a:stretch/>
        </p:blipFill>
        <p:spPr bwMode="auto">
          <a:xfrm>
            <a:off x="6516216" y="5312501"/>
            <a:ext cx="2122817" cy="147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7 Imagen" descr="logoacostadogobiernodelestadoizquied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1237"/>
            <a:ext cx="2028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8886" y="652514"/>
            <a:ext cx="90010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3600" dirty="0">
              <a:solidFill>
                <a:srgbClr val="000000"/>
              </a:solidFill>
              <a:latin typeface="Tahoma"/>
            </a:endParaRPr>
          </a:p>
          <a:p>
            <a:pPr algn="ctr"/>
            <a:r>
              <a:rPr lang="es-MX" sz="3600" dirty="0">
                <a:latin typeface="Tahoma"/>
              </a:rPr>
              <a:t> </a:t>
            </a:r>
            <a:r>
              <a:rPr lang="es-MX" sz="3200" b="1" dirty="0">
                <a:latin typeface="Tahoma"/>
              </a:rPr>
              <a:t>LEY GENERAL DE LOS DERECHOS DE NIÑAS, NIÑOS Y ADOLESCENTES </a:t>
            </a:r>
            <a:endParaRPr lang="es-MX" sz="3200" dirty="0">
              <a:latin typeface="Tahoma"/>
            </a:endParaRPr>
          </a:p>
          <a:p>
            <a:pPr algn="ctr"/>
            <a:endParaRPr lang="es-MX" b="1" dirty="0" smtClean="0">
              <a:solidFill>
                <a:srgbClr val="000000"/>
              </a:solidFill>
              <a:latin typeface="Tahoma"/>
            </a:endParaRPr>
          </a:p>
          <a:p>
            <a:pPr algn="ctr"/>
            <a:r>
              <a:rPr lang="es-MX" b="1" dirty="0" smtClean="0">
                <a:solidFill>
                  <a:srgbClr val="000000"/>
                </a:solidFill>
                <a:latin typeface="Tahoma"/>
              </a:rPr>
              <a:t>Nueva </a:t>
            </a:r>
            <a:r>
              <a:rPr lang="es-MX" b="1" dirty="0">
                <a:solidFill>
                  <a:srgbClr val="000000"/>
                </a:solidFill>
                <a:latin typeface="Tahoma"/>
              </a:rPr>
              <a:t>Ley publicada en el Diario Oficial de la Federación </a:t>
            </a:r>
            <a:endParaRPr lang="es-MX" b="1" dirty="0" smtClean="0">
              <a:solidFill>
                <a:srgbClr val="000000"/>
              </a:solidFill>
              <a:latin typeface="Tahoma"/>
            </a:endParaRPr>
          </a:p>
          <a:p>
            <a:pPr algn="ctr"/>
            <a:r>
              <a:rPr lang="es-MX" b="1" dirty="0" smtClean="0">
                <a:solidFill>
                  <a:srgbClr val="000000"/>
                </a:solidFill>
                <a:latin typeface="Tahoma"/>
              </a:rPr>
              <a:t>el </a:t>
            </a:r>
            <a:r>
              <a:rPr lang="es-MX" b="1" dirty="0">
                <a:solidFill>
                  <a:srgbClr val="000000"/>
                </a:solidFill>
                <a:latin typeface="Tahoma"/>
              </a:rPr>
              <a:t>4 de diciembre de 2014 </a:t>
            </a:r>
            <a:endParaRPr lang="es-MX" dirty="0"/>
          </a:p>
        </p:txBody>
      </p:sp>
      <p:sp>
        <p:nvSpPr>
          <p:cNvPr id="8" name="7 Rectángulo"/>
          <p:cNvSpPr/>
          <p:nvPr/>
        </p:nvSpPr>
        <p:spPr>
          <a:xfrm>
            <a:off x="3235497" y="3434122"/>
            <a:ext cx="2673006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Disposiciones Generales</a:t>
            </a:r>
            <a:endParaRPr lang="es-ES" sz="3200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697980" y="4221088"/>
            <a:ext cx="57480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  <a:p>
            <a:pPr algn="ctr"/>
            <a:r>
              <a:rPr lang="es-MX" sz="2400" dirty="0"/>
              <a:t> La presente Ley es de orden público, interés social y observancia general en el territorio nacional </a:t>
            </a:r>
          </a:p>
        </p:txBody>
      </p:sp>
      <p:pic>
        <p:nvPicPr>
          <p:cNvPr id="10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338" y="219126"/>
            <a:ext cx="252028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2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 descr="logoacostadogobiernodelestadoizquie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6" y="206948"/>
            <a:ext cx="2028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95989"/>
            <a:ext cx="2520280" cy="866775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59816" y="1268760"/>
            <a:ext cx="86326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b="1" dirty="0"/>
              <a:t/>
            </a:r>
            <a:br>
              <a:rPr lang="es-ES" b="1" dirty="0"/>
            </a:br>
            <a:r>
              <a:rPr lang="es-ES" b="1" dirty="0"/>
              <a:t>LEY DE JUSTICIA PARA ADOLECENTES DEL ESTADO DE YUCATÁN</a:t>
            </a: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ES" b="1" dirty="0"/>
              <a:t>Articulo 156.- </a:t>
            </a:r>
            <a:r>
              <a:rPr lang="es-ES" dirty="0"/>
              <a:t>Para los efectos de la aplicación de esta Ley, se distinguirás tres 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    grupos   etarios:</a:t>
            </a:r>
            <a:endParaRPr lang="es-MX" dirty="0"/>
          </a:p>
          <a:p>
            <a:pPr algn="just">
              <a:lnSpc>
                <a:spcPct val="150000"/>
              </a:lnSpc>
            </a:pPr>
            <a:r>
              <a:rPr lang="es-ES" dirty="0"/>
              <a:t> </a:t>
            </a:r>
            <a:endParaRPr lang="es-MX" dirty="0"/>
          </a:p>
          <a:p>
            <a:pPr algn="just">
              <a:lnSpc>
                <a:spcPct val="150000"/>
              </a:lnSpc>
            </a:pPr>
            <a:r>
              <a:rPr lang="es-ES" b="1" dirty="0"/>
              <a:t>	               </a:t>
            </a:r>
          </a:p>
          <a:p>
            <a:pPr algn="just">
              <a:lnSpc>
                <a:spcPct val="150000"/>
              </a:lnSpc>
            </a:pPr>
            <a:r>
              <a:rPr lang="es-ES" b="1" dirty="0"/>
              <a:t>      I.</a:t>
            </a:r>
            <a:r>
              <a:rPr lang="es-ES" dirty="0"/>
              <a:t>- Entre doce y menos de catorce años de edad;</a:t>
            </a:r>
            <a:endParaRPr lang="es-MX" dirty="0"/>
          </a:p>
          <a:p>
            <a:pPr algn="just">
              <a:lnSpc>
                <a:spcPct val="150000"/>
              </a:lnSpc>
            </a:pPr>
            <a:r>
              <a:rPr lang="es-ES" dirty="0"/>
              <a:t> </a:t>
            </a:r>
            <a:endParaRPr lang="es-MX" dirty="0"/>
          </a:p>
          <a:p>
            <a:pPr algn="just">
              <a:lnSpc>
                <a:spcPct val="150000"/>
              </a:lnSpc>
            </a:pPr>
            <a:r>
              <a:rPr lang="es-ES" dirty="0"/>
              <a:t>     II.- Entre catorce y menos de dieciséis años de edad, y</a:t>
            </a:r>
            <a:endParaRPr lang="es-MX" dirty="0"/>
          </a:p>
          <a:p>
            <a:pPr algn="just">
              <a:lnSpc>
                <a:spcPct val="150000"/>
              </a:lnSpc>
            </a:pPr>
            <a:r>
              <a:rPr lang="es-ES" dirty="0"/>
              <a:t> </a:t>
            </a:r>
            <a:r>
              <a:rPr lang="es-MX" dirty="0"/>
              <a:t>     </a:t>
            </a:r>
          </a:p>
          <a:p>
            <a:pPr algn="just">
              <a:lnSpc>
                <a:spcPct val="150000"/>
              </a:lnSpc>
            </a:pPr>
            <a:r>
              <a:rPr lang="es-MX" dirty="0"/>
              <a:t>      </a:t>
            </a:r>
            <a:r>
              <a:rPr lang="es-ES" dirty="0"/>
              <a:t>III.- Entre dieciséis y menos de dieciocho años de edad.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6888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 descr="logoacostadogobiernodelestadoizquie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6" y="206948"/>
            <a:ext cx="2028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95989"/>
            <a:ext cx="2520280" cy="866775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59816" y="1268760"/>
            <a:ext cx="86326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/>
            </a:r>
            <a:br>
              <a:rPr lang="es-ES" b="1" dirty="0"/>
            </a:br>
            <a:r>
              <a:rPr lang="es-ES" b="1" dirty="0"/>
              <a:t>LEY DE JUSTICIA PARA ADOLECENTES DEL ESTADO DE YUCATÁN</a:t>
            </a: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ES" b="1" dirty="0"/>
              <a:t>Detención en caso de Flagrancia.</a:t>
            </a:r>
            <a:endParaRPr lang="es-MX" dirty="0"/>
          </a:p>
          <a:p>
            <a:r>
              <a:rPr lang="es-ES" dirty="0"/>
              <a:t> </a:t>
            </a:r>
            <a:endParaRPr lang="es-MX" dirty="0"/>
          </a:p>
          <a:p>
            <a:r>
              <a:rPr lang="es-ES" b="1" dirty="0"/>
              <a:t>Articulo 209.- </a:t>
            </a:r>
            <a:r>
              <a:rPr lang="es-ES" dirty="0"/>
              <a:t>………</a:t>
            </a:r>
            <a:endParaRPr lang="es-MX" dirty="0"/>
          </a:p>
          <a:p>
            <a:endParaRPr lang="es-ES" dirty="0"/>
          </a:p>
          <a:p>
            <a:endParaRPr lang="es-ES" dirty="0"/>
          </a:p>
          <a:p>
            <a:pPr algn="just"/>
            <a:r>
              <a:rPr lang="es-ES" dirty="0"/>
              <a:t>Cuando se detenga a un </a:t>
            </a:r>
            <a:r>
              <a:rPr lang="es-ES" b="1" dirty="0"/>
              <a:t>adolecente </a:t>
            </a:r>
            <a:r>
              <a:rPr lang="es-ES" dirty="0"/>
              <a:t>por un hecho que pudiere  constituir  un delito que requiera querella, quien pueda presentarla será informado inmediatamente, y si la querella no se presenta en un plazo de veinticuatro horas el adolecente  detenido  será </a:t>
            </a:r>
            <a:r>
              <a:rPr lang="es-ES" b="1" dirty="0"/>
              <a:t>puesto en libertad de inmediato</a:t>
            </a:r>
            <a:r>
              <a:rPr lang="es-ES" dirty="0"/>
              <a:t>.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1689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 descr="logoacostadogobiernodelestadoizquie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6" y="206948"/>
            <a:ext cx="2028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95989"/>
            <a:ext cx="2520280" cy="866775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59816" y="1268760"/>
            <a:ext cx="87046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/>
            </a:r>
            <a:br>
              <a:rPr lang="es-ES" b="1" dirty="0"/>
            </a:br>
            <a:r>
              <a:rPr lang="es-ES" b="1" dirty="0"/>
              <a:t>LEY DE JUSTICIA PARA ADOLECENTES DEL ESTADO DE YUCATÁN</a:t>
            </a: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ES" b="1" dirty="0"/>
              <a:t>Detención en flagrancia por conductas no graves</a:t>
            </a:r>
            <a:endParaRPr lang="es-MX" dirty="0"/>
          </a:p>
          <a:p>
            <a:pPr algn="ctr"/>
            <a:r>
              <a:rPr lang="es-ES" b="1" dirty="0"/>
              <a:t> </a:t>
            </a:r>
            <a:endParaRPr lang="es-MX" dirty="0"/>
          </a:p>
          <a:p>
            <a:endParaRPr lang="es-ES" b="1" dirty="0"/>
          </a:p>
          <a:p>
            <a:pPr algn="just"/>
            <a:r>
              <a:rPr lang="es-ES" b="1" dirty="0"/>
              <a:t>Articulo 199.- </a:t>
            </a:r>
            <a:r>
              <a:rPr lang="es-ES" dirty="0"/>
              <a:t>Cuando se detenga en flagrancia a un adolecente por la comisión de una conducta  tipificada como delito no grave, esta (sic) </a:t>
            </a:r>
            <a:r>
              <a:rPr lang="es-ES" b="1" dirty="0"/>
              <a:t>no podrá exceder  de veinticuatro horas </a:t>
            </a:r>
            <a:r>
              <a:rPr lang="es-ES" dirty="0"/>
              <a:t>y tendrá por objeto </a:t>
            </a:r>
            <a:r>
              <a:rPr lang="es-ES" b="1" dirty="0"/>
              <a:t>identificarlo y ubicar su domicilio</a:t>
            </a:r>
            <a:r>
              <a:rPr lang="es-ES" dirty="0"/>
              <a:t>, para ser entregado a sus representantes legales. </a:t>
            </a:r>
            <a:r>
              <a:rPr lang="es-ES" b="1" dirty="0"/>
              <a:t>Si no se lograre, </a:t>
            </a:r>
            <a:r>
              <a:rPr lang="es-ES" dirty="0"/>
              <a:t>será entregado a la Procuraduría de la Defensa del Menor y la Familia, para los efectos legales procedentes. Lo anterior, sin perjuicio  de que se continué la investigación, y en caso de ser procedente se ejercite la acción de remisión.</a:t>
            </a:r>
            <a:endParaRPr lang="es-MX" dirty="0"/>
          </a:p>
          <a:p>
            <a:r>
              <a:rPr lang="es-ES" dirty="0"/>
              <a:t> </a:t>
            </a:r>
            <a:endParaRPr lang="es-MX" dirty="0"/>
          </a:p>
          <a:p>
            <a:r>
              <a:rPr lang="es-ES" dirty="0"/>
              <a:t> </a:t>
            </a:r>
            <a:endParaRPr lang="es-MX" dirty="0"/>
          </a:p>
          <a:p>
            <a:endParaRPr lang="es-ES" dirty="0"/>
          </a:p>
          <a:p>
            <a:r>
              <a:rPr lang="es-ES" dirty="0"/>
              <a:t>Detención  de adolecentes menores de catorce años.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1033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 descr="logoacostadogobiernodelestadoizquie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6" y="206948"/>
            <a:ext cx="2028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95989"/>
            <a:ext cx="2520280" cy="866775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59816" y="1268760"/>
            <a:ext cx="8632664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b="1" dirty="0"/>
              <a:t/>
            </a:r>
            <a:br>
              <a:rPr lang="es-ES" b="1" dirty="0"/>
            </a:br>
            <a:r>
              <a:rPr lang="es-ES" b="1" dirty="0"/>
              <a:t>LEY DE JUSTICIA PARA ADOLECENTES DEL ESTADO DE YUCATÁN</a:t>
            </a: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b="1" dirty="0"/>
              <a:t>Articulo 202.- </a:t>
            </a:r>
            <a:r>
              <a:rPr lang="es-MX" dirty="0"/>
              <a:t> El adolecente detenido en flagrancia cuya edad se encuentre entre:</a:t>
            </a:r>
          </a:p>
          <a:p>
            <a:pPr algn="just">
              <a:lnSpc>
                <a:spcPct val="150000"/>
              </a:lnSpc>
            </a:pPr>
            <a:r>
              <a:rPr lang="es-MX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es-MX" dirty="0"/>
              <a:t>doce años de edad cumplidos y antes de que cumpla catorce  </a:t>
            </a:r>
            <a:r>
              <a:rPr lang="es-MX" b="1" dirty="0"/>
              <a:t>será liberado, </a:t>
            </a:r>
            <a:r>
              <a:rPr lang="es-MX" dirty="0"/>
              <a:t>poniéndolo bajo custodia de sus progenitores, tutores, personas que ejerzan la patria                                                potestad, quienes tengan su custodia, sus representantes legales o la Procuraduría de la                  defensa del Menor y la familia, según sea el caso, inmediatamente después de ser </a:t>
            </a:r>
            <a:r>
              <a:rPr lang="es-MX" b="1" dirty="0"/>
              <a:t>identificado y ubicado en su domicilio, </a:t>
            </a:r>
            <a:r>
              <a:rPr lang="es-MX" dirty="0"/>
              <a:t>Si en </a:t>
            </a:r>
            <a:r>
              <a:rPr lang="es-MX" b="1" dirty="0"/>
              <a:t>plazo de veinticuatro horas </a:t>
            </a:r>
            <a:r>
              <a:rPr lang="es-MX" dirty="0"/>
              <a:t>no se logra esto, será entregado a la Procuraduría de la Defensa del Menor y la Familia, para los efectos legales procedentes. Lo anterior, sin perjuicio  de que se continué la investigación, y en caso de ser procedente se ejercite la acción de remisión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9235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 descr="logoacostadogobiernodelestadoizquie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6" y="206948"/>
            <a:ext cx="2028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95989"/>
            <a:ext cx="2520280" cy="866775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59816" y="1268760"/>
            <a:ext cx="86326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/>
            </a:r>
            <a:br>
              <a:rPr lang="es-ES" b="1" dirty="0"/>
            </a:br>
            <a:r>
              <a:rPr lang="es-ES" b="1" dirty="0"/>
              <a:t>LEY DE JUSTICIA PARA ADOLECENTES DEL ESTADO DE YUCATÁN</a:t>
            </a: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ES" b="1" dirty="0"/>
              <a:t>Articulo 203.-  </a:t>
            </a:r>
            <a:r>
              <a:rPr lang="es-ES" dirty="0"/>
              <a:t>Al ser dejado en libertad, el adolecente será puesto a disposición según sea el caso en el </a:t>
            </a:r>
            <a:r>
              <a:rPr lang="es-ES" b="1" dirty="0"/>
              <a:t>siguiente orden a sus</a:t>
            </a:r>
            <a:r>
              <a:rPr lang="es-ES" dirty="0"/>
              <a:t>:</a:t>
            </a:r>
            <a:endParaRPr lang="es-MX" dirty="0"/>
          </a:p>
          <a:p>
            <a:r>
              <a:rPr lang="es-ES" dirty="0"/>
              <a:t> </a:t>
            </a:r>
          </a:p>
          <a:p>
            <a:endParaRPr lang="es-MX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/>
              <a:t> Progenitores</a:t>
            </a:r>
            <a:endParaRPr lang="es-MX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/>
              <a:t> Tutores,</a:t>
            </a:r>
            <a:endParaRPr lang="es-MX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/>
              <a:t> Quienes ejerzan la patria potestad o tengan su custodia y la</a:t>
            </a:r>
            <a:endParaRPr lang="es-MX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/>
              <a:t> </a:t>
            </a:r>
            <a:r>
              <a:rPr lang="es-ES" b="1" dirty="0"/>
              <a:t>Procuraduría de la Defensa del Menor y la Familia.</a:t>
            </a:r>
            <a:endParaRPr lang="es-MX" b="1" dirty="0"/>
          </a:p>
          <a:p>
            <a:r>
              <a:rPr lang="es-ES" b="1" dirty="0"/>
              <a:t> </a:t>
            </a:r>
            <a:endParaRPr lang="es-MX" b="1" dirty="0"/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r>
              <a:rPr lang="es-ES" dirty="0"/>
              <a:t>En caso de que el adolecente sea casado, no será puesto bajo custodia de quien le corresponda ejercer la patria potestad o tutela.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8635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 descr="logoacostadogobiernodelestadoizquie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6" y="206948"/>
            <a:ext cx="2028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95989"/>
            <a:ext cx="2520280" cy="866775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59816" y="1268760"/>
            <a:ext cx="85606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RAZONES  POR LAS CUALES LOS MENORES NO DEBEN INGRESAR DE INMEDIATO A UN ALBERGUE</a:t>
            </a:r>
            <a:r>
              <a:rPr lang="es-MX" b="1" dirty="0" smtClean="0"/>
              <a:t>.</a:t>
            </a:r>
          </a:p>
          <a:p>
            <a:endParaRPr lang="es-MX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s-MX" dirty="0"/>
              <a:t>Por un daño </a:t>
            </a:r>
            <a:r>
              <a:rPr lang="es-MX" dirty="0" err="1"/>
              <a:t>psicoemocional</a:t>
            </a:r>
            <a:r>
              <a:rPr lang="es-MX" dirty="0"/>
              <a:t> como consecuencia de una separación de su entorno familiar.</a:t>
            </a:r>
          </a:p>
          <a:p>
            <a:r>
              <a:rPr lang="es-MX" dirty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/>
              <a:t>Perdida de un vinculo afectivo.</a:t>
            </a:r>
          </a:p>
          <a:p>
            <a:endParaRPr lang="es-MX" dirty="0"/>
          </a:p>
          <a:p>
            <a:pPr marL="285750" indent="-285750">
              <a:buFont typeface="Arial" pitchFamily="34" charset="0"/>
              <a:buChar char="•"/>
            </a:pPr>
            <a:r>
              <a:rPr lang="es-MX" dirty="0"/>
              <a:t>Enfrentamiento de adaptación a su situación, debido a que por su edad no tiene la capacidad de asimilar con facilidad de su nuevo entorno.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576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 descr="logoacostadogobiernodelestadoizquie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6" y="206948"/>
            <a:ext cx="2028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95989"/>
            <a:ext cx="2520280" cy="866775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59816" y="1268760"/>
            <a:ext cx="86326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dirty="0"/>
              <a:t>Audiencias </a:t>
            </a:r>
            <a:br>
              <a:rPr lang="es-MX" dirty="0"/>
            </a:br>
            <a:r>
              <a:rPr lang="es-MX" b="1" dirty="0"/>
              <a:t>LEY QUE CREA LA PROCURADURÍA DE LA DEFENSA DEL MENOR Y LA FAMILIA EN EL ESTADO DE YUCATÁN </a:t>
            </a:r>
            <a:endParaRPr lang="es-MX" b="1" dirty="0" smtClean="0"/>
          </a:p>
          <a:p>
            <a:pPr algn="just">
              <a:lnSpc>
                <a:spcPct val="150000"/>
              </a:lnSpc>
            </a:pPr>
            <a:endParaRPr lang="es-MX" b="1" dirty="0"/>
          </a:p>
          <a:p>
            <a:pPr algn="just">
              <a:lnSpc>
                <a:spcPct val="150000"/>
              </a:lnSpc>
            </a:pPr>
            <a:r>
              <a:rPr lang="es-MX" b="1" dirty="0"/>
              <a:t>Articulo primero</a:t>
            </a:r>
            <a:r>
              <a:rPr lang="es-MX" dirty="0"/>
              <a:t>.- Se crea la Procuraduría de la Defensa del Menor y la Familia como un organismo jurídico y tutelar de interés público, con domicilio en esta ciudad de Mérida y jurisdicción en todo el Estado de Yucatán, con personalidad, atribuciones y facultades para representar legalmente a menores de edad ante cualesquiera Tribunales o Autoridades de la Entidad para la defensa de sus derechos, cuando aquellos carecieren de representación o ésta fuere de deficiente a juicio de la Procuraduría.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458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 descr="logoacostadogobiernodelestadoizquie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6" y="206948"/>
            <a:ext cx="2028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95989"/>
            <a:ext cx="2520280" cy="866775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371981" y="1268760"/>
            <a:ext cx="86326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CONVENCION SOBRE LOS DERECHOS DEL </a:t>
            </a:r>
            <a:r>
              <a:rPr lang="es-MX" b="1" dirty="0" smtClean="0"/>
              <a:t>NIÑO</a:t>
            </a:r>
          </a:p>
          <a:p>
            <a:pPr algn="ctr"/>
            <a:endParaRPr lang="es-MX" b="1" dirty="0"/>
          </a:p>
          <a:p>
            <a:r>
              <a:rPr lang="es-MX" b="1" dirty="0"/>
              <a:t>Artículo 40</a:t>
            </a:r>
            <a:endParaRPr lang="es-MX" dirty="0"/>
          </a:p>
          <a:p>
            <a:pPr algn="just"/>
            <a:r>
              <a:rPr lang="es-MX" dirty="0"/>
              <a:t>1.- Los Estados Partes reconocen el derecho de todo niño de quien se alegue que ha infringido las leyes penales o a quien se acuse o declare culpable de haber infringido esas leyes a ser tratado de manera acorde con el fomento de su sentido de la dignidad y el valor, que fortalezca el respeto del niño por los derechos humanos y las libertades fundamentales de terceros y en la que se tengan en cuenta la edad del niño y la importancia de promover la reintegración del niño y de que éste asuma una función constructiva en la sociedad. </a:t>
            </a:r>
          </a:p>
          <a:p>
            <a:pPr algn="just"/>
            <a:endParaRPr lang="es-MX" dirty="0"/>
          </a:p>
          <a:p>
            <a:pPr algn="just"/>
            <a:r>
              <a:rPr lang="es-MX" b="1" dirty="0"/>
              <a:t>2. Con este fin, y habida cuenta de las disposiciones pertinentes de los instrumentos internacionales, los Estados Partes garantizarán, en particular: 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/>
              <a:t>a)…</a:t>
            </a:r>
          </a:p>
          <a:p>
            <a:pPr algn="just"/>
            <a:r>
              <a:rPr lang="es-MX" b="1" dirty="0"/>
              <a:t>b) </a:t>
            </a:r>
            <a:r>
              <a:rPr lang="es-MX" dirty="0"/>
              <a:t>Que a todo niño del que se alegue que ha infringido las leyes penales o a quien se acuse de haber infringido esas leyes se le garantice, por lo menos, lo siguiente: </a:t>
            </a:r>
          </a:p>
          <a:p>
            <a:pPr algn="just"/>
            <a:r>
              <a:rPr lang="es-MX" b="1" dirty="0" smtClean="0"/>
              <a:t> </a:t>
            </a:r>
            <a:endParaRPr lang="es-MX" b="1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3901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 descr="logoacostadogobiernodelestadoizquie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6" y="206948"/>
            <a:ext cx="2028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95989"/>
            <a:ext cx="2520280" cy="866775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59816" y="1268760"/>
            <a:ext cx="86326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b="1" dirty="0"/>
              <a:t>CONVENCION SOBRE LOS DERECHOS DEL NIÑO </a:t>
            </a:r>
            <a:br>
              <a:rPr lang="es-MX" b="1" dirty="0"/>
            </a:br>
            <a:r>
              <a:rPr lang="es-MX" dirty="0"/>
              <a:t>i) …</a:t>
            </a:r>
          </a:p>
          <a:p>
            <a:pPr algn="just">
              <a:lnSpc>
                <a:spcPct val="150000"/>
              </a:lnSpc>
            </a:pPr>
            <a:r>
              <a:rPr lang="es-MX" dirty="0"/>
              <a:t>ii) Que será informado sin demora y directamente o, cuando sea procedente, </a:t>
            </a:r>
            <a:r>
              <a:rPr lang="es-MX" b="1" dirty="0"/>
              <a:t>por intermedio de sus padres </a:t>
            </a:r>
            <a:r>
              <a:rPr lang="es-MX" dirty="0"/>
              <a:t>o sus representantes legales, de los cargos que pesan contra él y que dispondrá de asistencia jurídica u otra asistencia apropiada en la preparación y presentación de su defensa; </a:t>
            </a:r>
          </a:p>
          <a:p>
            <a:pPr algn="just">
              <a:lnSpc>
                <a:spcPct val="150000"/>
              </a:lnSpc>
            </a:pPr>
            <a:endParaRPr lang="es-MX" dirty="0"/>
          </a:p>
          <a:p>
            <a:pPr algn="just">
              <a:lnSpc>
                <a:spcPct val="150000"/>
              </a:lnSpc>
            </a:pPr>
            <a:r>
              <a:rPr lang="es-MX" dirty="0"/>
              <a:t>iii) Que la causa será dirimida sin demora por una autoridad u órgano judicial competente, independiente e imparcial en una audiencia equitativa conforme a la ley, en presencia de un asesor jurídico u otro tipo de asesor adecuado y, a menos que se considerare que ello fuere contrario al interés superior del niño, teniendo en cuenta en particular su edad o situación </a:t>
            </a:r>
            <a:r>
              <a:rPr lang="es-MX" b="1" dirty="0"/>
              <a:t>y a sus padres </a:t>
            </a:r>
            <a:r>
              <a:rPr lang="es-MX" dirty="0"/>
              <a:t>o representantes </a:t>
            </a:r>
            <a:r>
              <a:rPr lang="es-MX" dirty="0" smtClean="0"/>
              <a:t>legales</a:t>
            </a:r>
            <a:r>
              <a:rPr lang="es-MX" dirty="0"/>
              <a:t>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7499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 descr="logoacostadogobiernodelestadoizquie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6" y="206948"/>
            <a:ext cx="2028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95989"/>
            <a:ext cx="2520280" cy="866775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59816" y="1268760"/>
            <a:ext cx="86326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PROCURADURÍA DE LA DEFENSA </a:t>
            </a:r>
          </a:p>
          <a:p>
            <a:pPr algn="ctr"/>
            <a:r>
              <a:rPr lang="es-MX" sz="3200" b="1" dirty="0" smtClean="0"/>
              <a:t>DEL MENOR Y LA FAMILIA </a:t>
            </a:r>
          </a:p>
          <a:p>
            <a:pPr algn="ctr"/>
            <a:r>
              <a:rPr lang="es-MX" sz="3200" b="1" dirty="0" smtClean="0"/>
              <a:t>DEL ESTADO DE YUCATÁN</a:t>
            </a:r>
          </a:p>
          <a:p>
            <a:pPr algn="ctr"/>
            <a:endParaRPr lang="es-MX" sz="2400" b="1" dirty="0"/>
          </a:p>
          <a:p>
            <a:pPr algn="ctr"/>
            <a:r>
              <a:rPr lang="es-MX" sz="2400" b="1" dirty="0" smtClean="0"/>
              <a:t>Dirección.- calle 17 s/n entre 18 y 20 Colonia. San José Vergel</a:t>
            </a:r>
          </a:p>
          <a:p>
            <a:pPr algn="ctr"/>
            <a:r>
              <a:rPr lang="es-MX" sz="2400" b="1" dirty="0" smtClean="0"/>
              <a:t>C.P. 97173           Teléfono.- 9800100 ext. 14500</a:t>
            </a:r>
          </a:p>
          <a:p>
            <a:pPr algn="ctr"/>
            <a:r>
              <a:rPr lang="es-MX" sz="2400" b="1" dirty="0" smtClean="0"/>
              <a:t>Correo electrónico.- prodemefa@gmail.com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792" y="4315747"/>
            <a:ext cx="6408712" cy="243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 descr="logoacostadogobiernodelestadoizquied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586"/>
            <a:ext cx="2028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477790" y="1412774"/>
            <a:ext cx="21884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Objeto</a:t>
            </a:r>
            <a:r>
              <a:rPr lang="es-E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" sz="2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 la ley</a:t>
            </a:r>
            <a:endParaRPr lang="es-ES" sz="2400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19125" y="1707226"/>
            <a:ext cx="81369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dirty="0"/>
          </a:p>
          <a:p>
            <a:pPr algn="ctr"/>
            <a:r>
              <a:rPr lang="es-MX" dirty="0"/>
              <a:t> </a:t>
            </a:r>
            <a:r>
              <a:rPr lang="es-MX" b="1" dirty="0"/>
              <a:t>I. </a:t>
            </a:r>
            <a:r>
              <a:rPr lang="es-MX" dirty="0"/>
              <a:t>Reconocer a niñas, niños y adolescentes como titulares de </a:t>
            </a:r>
            <a:r>
              <a:rPr lang="es-MX" dirty="0" smtClean="0"/>
              <a:t>derechos.</a:t>
            </a:r>
          </a:p>
          <a:p>
            <a:pPr algn="ctr"/>
            <a:endParaRPr lang="es-MX" dirty="0"/>
          </a:p>
          <a:p>
            <a:pPr algn="ctr"/>
            <a:r>
              <a:rPr lang="es-MX" dirty="0"/>
              <a:t> </a:t>
            </a:r>
            <a:r>
              <a:rPr lang="es-MX" b="1" dirty="0"/>
              <a:t>II. </a:t>
            </a:r>
            <a:r>
              <a:rPr lang="es-MX" dirty="0"/>
              <a:t>Garantizar el pleno ejercicio, respeto, protección y promoción de los derechos humanos de niñas, niños y </a:t>
            </a:r>
            <a:r>
              <a:rPr lang="es-MX" dirty="0" smtClean="0"/>
              <a:t>adolescentes.</a:t>
            </a:r>
          </a:p>
          <a:p>
            <a:pPr algn="ctr"/>
            <a:endParaRPr lang="es-MX" dirty="0"/>
          </a:p>
          <a:p>
            <a:pPr algn="ctr"/>
            <a:r>
              <a:rPr lang="es-MX" dirty="0"/>
              <a:t> </a:t>
            </a:r>
            <a:r>
              <a:rPr lang="es-MX" b="1" dirty="0"/>
              <a:t>III. </a:t>
            </a:r>
            <a:r>
              <a:rPr lang="es-MX" dirty="0"/>
              <a:t>Crear y regular la integración, organización y funcionamiento del Sistema Nacional de Protección Integral de los Derechos de Niñas, Niños y </a:t>
            </a:r>
            <a:r>
              <a:rPr lang="es-MX" dirty="0" smtClean="0"/>
              <a:t>Adolescentes.</a:t>
            </a:r>
          </a:p>
          <a:p>
            <a:endParaRPr lang="es-MX" dirty="0"/>
          </a:p>
          <a:p>
            <a:pPr algn="ctr"/>
            <a:r>
              <a:rPr lang="es-MX" dirty="0"/>
              <a:t> </a:t>
            </a:r>
            <a:r>
              <a:rPr lang="es-MX" b="1" dirty="0"/>
              <a:t>IV. </a:t>
            </a:r>
            <a:r>
              <a:rPr lang="es-MX" dirty="0"/>
              <a:t>Establecer los principios rectores y criterios que orientarán la política nacional en materia de derechos de niñas, niños y </a:t>
            </a:r>
            <a:r>
              <a:rPr lang="es-MX" dirty="0" smtClean="0"/>
              <a:t>adolescentes.</a:t>
            </a:r>
          </a:p>
          <a:p>
            <a:pPr algn="ctr"/>
            <a:endParaRPr lang="es-MX" dirty="0"/>
          </a:p>
          <a:p>
            <a:pPr algn="ctr"/>
            <a:r>
              <a:rPr lang="es-MX" b="1" dirty="0"/>
              <a:t>V. </a:t>
            </a:r>
            <a:r>
              <a:rPr lang="es-MX" dirty="0"/>
              <a:t>Establecer las bases generales para la participación de los sectores privado y social en las acciones tendentes a garantizar la protección y el ejercicio de los derechos de niñas, niños y </a:t>
            </a:r>
            <a:r>
              <a:rPr lang="es-MX" dirty="0" smtClean="0"/>
              <a:t>adolescentes. </a:t>
            </a:r>
            <a:endParaRPr lang="es-MX" dirty="0"/>
          </a:p>
        </p:txBody>
      </p:sp>
      <p:pic>
        <p:nvPicPr>
          <p:cNvPr id="8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27585"/>
            <a:ext cx="252028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3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7 Imagen" descr="logoacostadogobiernodelestadoizquie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586"/>
            <a:ext cx="2028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51520" y="1412776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 smtClean="0"/>
              <a:t>Articulo 2.-   …e</a:t>
            </a:r>
            <a:r>
              <a:rPr lang="es-MX" sz="2400" dirty="0" smtClean="0"/>
              <a:t>l </a:t>
            </a:r>
            <a:r>
              <a:rPr lang="es-MX" sz="2400" b="1" u="sng" dirty="0"/>
              <a:t>interés superior de la niñez </a:t>
            </a:r>
            <a:r>
              <a:rPr lang="es-MX" sz="2400" dirty="0"/>
              <a:t>deberá ser considerado de manera primordial en la toma de decisiones sobre una cuestión debatida que involucre niñas, niños y adolescentes. </a:t>
            </a:r>
            <a:endParaRPr lang="es-MX" sz="2400" dirty="0" smtClean="0"/>
          </a:p>
          <a:p>
            <a:pPr algn="just"/>
            <a:endParaRPr lang="es-MX" sz="2400" dirty="0" smtClean="0"/>
          </a:p>
          <a:p>
            <a:pPr algn="just"/>
            <a:r>
              <a:rPr lang="es-MX" sz="2400" dirty="0" smtClean="0"/>
              <a:t>Cuando </a:t>
            </a:r>
            <a:r>
              <a:rPr lang="es-MX" sz="2400" dirty="0"/>
              <a:t>se presenten diferentes interpretaciones, se elegirá la que satisfaga de manera más efectiva este principio rector. </a:t>
            </a:r>
          </a:p>
          <a:p>
            <a:pPr algn="just"/>
            <a:endParaRPr lang="es-MX" sz="2400" dirty="0" smtClean="0"/>
          </a:p>
          <a:p>
            <a:pPr algn="just"/>
            <a:r>
              <a:rPr lang="es-MX" sz="2400" dirty="0" smtClean="0"/>
              <a:t>Cuando </a:t>
            </a:r>
            <a:r>
              <a:rPr lang="es-MX" sz="2400" dirty="0"/>
              <a:t>se tome una decisión que afecte a niñas, niños o adolescentes, en lo individual o colectivo, se deberán evaluar y ponderar las posibles repercusiones a fin de </a:t>
            </a:r>
            <a:r>
              <a:rPr lang="es-MX" sz="2400" b="1" u="sng" dirty="0"/>
              <a:t>salvaguardar su interés superior y sus garantías procesales.</a:t>
            </a:r>
            <a:r>
              <a:rPr lang="es-MX" sz="2400" dirty="0"/>
              <a:t> </a:t>
            </a:r>
          </a:p>
        </p:txBody>
      </p:sp>
      <p:pic>
        <p:nvPicPr>
          <p:cNvPr id="7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195" y="227585"/>
            <a:ext cx="252028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7 Imagen" descr="logoacostadogobiernodelestadoizquie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3061"/>
            <a:ext cx="2028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1520" y="1268760"/>
            <a:ext cx="864096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Articulo 4</a:t>
            </a:r>
            <a:r>
              <a:rPr lang="es-MX" sz="2400" dirty="0" smtClean="0"/>
              <a:t>.- </a:t>
            </a:r>
            <a:r>
              <a:rPr lang="es-MX" sz="2400" dirty="0"/>
              <a:t>Para los efectos de esta Ley, se entenderá por: </a:t>
            </a:r>
            <a:endParaRPr lang="es-MX" sz="2400" dirty="0" smtClean="0"/>
          </a:p>
          <a:p>
            <a:endParaRPr lang="es-MX" sz="2000" dirty="0" smtClean="0"/>
          </a:p>
          <a:p>
            <a:r>
              <a:rPr lang="es-MX" sz="2000" dirty="0" smtClean="0"/>
              <a:t>I…</a:t>
            </a:r>
          </a:p>
          <a:p>
            <a:pPr algn="just">
              <a:lnSpc>
                <a:spcPct val="150000"/>
              </a:lnSpc>
            </a:pPr>
            <a:r>
              <a:rPr lang="es-MX" sz="2000" b="1" dirty="0"/>
              <a:t>XVII. </a:t>
            </a:r>
            <a:r>
              <a:rPr lang="es-MX" sz="2000" dirty="0"/>
              <a:t>Procuradurías de Protección: La Procuraduría Federal de Protección de Niñas, Niños y Adolescentes y las procuradurías de protección de niñas, niños y adolescentes de cada entidad federativa; </a:t>
            </a:r>
            <a:endParaRPr lang="es-MX" sz="2000" dirty="0" smtClean="0"/>
          </a:p>
          <a:p>
            <a:pPr algn="just">
              <a:lnSpc>
                <a:spcPct val="150000"/>
              </a:lnSpc>
            </a:pPr>
            <a:r>
              <a:rPr lang="es-MX" sz="2000" dirty="0" smtClean="0"/>
              <a:t>…</a:t>
            </a:r>
          </a:p>
          <a:p>
            <a:pPr algn="just">
              <a:lnSpc>
                <a:spcPct val="150000"/>
              </a:lnSpc>
            </a:pPr>
            <a:r>
              <a:rPr lang="es-MX" sz="2000" b="1" dirty="0"/>
              <a:t>XX. </a:t>
            </a:r>
            <a:r>
              <a:rPr lang="es-MX" sz="2000" dirty="0"/>
              <a:t>Protección Integral: Conjunto de mecanismos que se ejecuten en los tres órdenes de gobierno con el fin de garantizar de manera universal y especializada en cada una de las materias relacionadas con los derechos humanos de niñas, niños y adolescentes de conformidad con los principios rectores de esta Ley, la Constitución Política de los Estados Unidos Mexicanos y los tratados internacionales de los que el Estado mexicano forma parte; </a:t>
            </a:r>
            <a:endParaRPr lang="es-MX" sz="2000" dirty="0" smtClean="0"/>
          </a:p>
          <a:p>
            <a:endParaRPr lang="es-MX" sz="2400" dirty="0"/>
          </a:p>
        </p:txBody>
      </p:sp>
      <p:pic>
        <p:nvPicPr>
          <p:cNvPr id="6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54718"/>
            <a:ext cx="252028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7 Imagen" descr="logoacostadogobiernodelestadoizquie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5481"/>
            <a:ext cx="2028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1520" y="1268760"/>
            <a:ext cx="86409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b="1" dirty="0"/>
              <a:t>XXI. </a:t>
            </a:r>
            <a:r>
              <a:rPr lang="es-MX" dirty="0"/>
              <a:t>Representación Coadyuvante: El acompañamiento de niñas, niños y adolescentes en los procedimientos jurisdiccionales y administrativos, que de manera oficiosa, quedará a cargo de las Procuradurías de Protección, conforme a sus respectivos ámbitos de competencia, sin perjuicio de la intervención que corresponda al Ministerio Público; </a:t>
            </a:r>
          </a:p>
          <a:p>
            <a:pPr algn="just">
              <a:lnSpc>
                <a:spcPct val="150000"/>
              </a:lnSpc>
            </a:pPr>
            <a:endParaRPr lang="es-MX" dirty="0"/>
          </a:p>
          <a:p>
            <a:pPr algn="just">
              <a:lnSpc>
                <a:spcPct val="150000"/>
              </a:lnSpc>
            </a:pPr>
            <a:r>
              <a:rPr lang="es-MX" b="1" dirty="0"/>
              <a:t>XXII. </a:t>
            </a:r>
            <a:r>
              <a:rPr lang="es-MX" dirty="0"/>
              <a:t>Representación Originaria: La representación de niñas, niños y adolescentes a cargo de quienes ejerzan la patria potestad o tutela, de conformidad con lo dispuesto en esta Ley y demás disposiciones aplicables; </a:t>
            </a:r>
          </a:p>
          <a:p>
            <a:pPr algn="just">
              <a:lnSpc>
                <a:spcPct val="150000"/>
              </a:lnSpc>
            </a:pPr>
            <a:endParaRPr lang="es-MX" b="1" dirty="0"/>
          </a:p>
          <a:p>
            <a:pPr algn="just">
              <a:lnSpc>
                <a:spcPct val="150000"/>
              </a:lnSpc>
            </a:pPr>
            <a:r>
              <a:rPr lang="es-MX" b="1" dirty="0"/>
              <a:t>XXIII. </a:t>
            </a:r>
            <a:r>
              <a:rPr lang="es-MX" dirty="0"/>
              <a:t>Representación en Suplencia: La representación de niñas, niños y adolescentes a cargo de las Procuradurías de Protección, conforme a sus respectivos ámbitos de competencia, sin perjuicio de la intervención que corresponda al Ministerio Público; </a:t>
            </a:r>
          </a:p>
          <a:p>
            <a:endParaRPr lang="es-MX" dirty="0"/>
          </a:p>
        </p:txBody>
      </p:sp>
      <p:pic>
        <p:nvPicPr>
          <p:cNvPr id="6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615" y="205480"/>
            <a:ext cx="252028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4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7 Imagen" descr="logoacostadogobiernodelestadoizquie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585"/>
            <a:ext cx="2028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1520" y="1412776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Articulo 5.</a:t>
            </a:r>
          </a:p>
          <a:p>
            <a:pPr algn="ctr"/>
            <a:endParaRPr lang="es-MX" sz="2400" u="sng" dirty="0" smtClean="0"/>
          </a:p>
          <a:p>
            <a:r>
              <a:rPr lang="es-MX" sz="2400" u="sng" dirty="0" smtClean="0"/>
              <a:t>Son </a:t>
            </a:r>
            <a:r>
              <a:rPr lang="es-MX" sz="2400" u="sng" dirty="0"/>
              <a:t>niñas y niños </a:t>
            </a:r>
            <a:r>
              <a:rPr lang="es-MX" sz="2400" dirty="0"/>
              <a:t>los menores de doce años, y </a:t>
            </a:r>
            <a:r>
              <a:rPr lang="es-MX" sz="2400" u="sng" dirty="0"/>
              <a:t>adolescentes</a:t>
            </a:r>
            <a:r>
              <a:rPr lang="es-MX" sz="2400" dirty="0"/>
              <a:t> las personas de entre doce años cumplidos y menos de dieciocho años de edad. </a:t>
            </a:r>
            <a:endParaRPr lang="es-MX" sz="2400" dirty="0" smtClean="0"/>
          </a:p>
          <a:p>
            <a:endParaRPr lang="es-MX" sz="2400" dirty="0"/>
          </a:p>
          <a:p>
            <a:r>
              <a:rPr lang="es-MX" sz="2400" dirty="0"/>
              <a:t>Cuando exista la duda de si se trata de una persona mayor de dieciocho años de edad, se presumirá que es </a:t>
            </a:r>
            <a:r>
              <a:rPr lang="es-MX" sz="2400" u="sng" dirty="0"/>
              <a:t>adolescente</a:t>
            </a:r>
            <a:r>
              <a:rPr lang="es-MX" sz="2400" dirty="0"/>
              <a:t>. Cuando exista la duda de si se trata de una persona mayor o menor de doce años, se presumirá que es </a:t>
            </a:r>
            <a:r>
              <a:rPr lang="es-MX" sz="2400" u="sng" dirty="0"/>
              <a:t>niña o niño</a:t>
            </a:r>
            <a:r>
              <a:rPr lang="es-MX" sz="2400" dirty="0" smtClean="0"/>
              <a:t>.     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098" y="4797152"/>
            <a:ext cx="15240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958" y="116632"/>
            <a:ext cx="252028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6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7 Imagen" descr="logoacostadogobiernodelestadoizquie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3569"/>
            <a:ext cx="1656184" cy="70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23528" y="706115"/>
            <a:ext cx="864096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Principios rectores.</a:t>
            </a:r>
          </a:p>
          <a:p>
            <a:r>
              <a:rPr lang="es-MX" b="1" dirty="0" smtClean="0"/>
              <a:t>Artículo 6.-…</a:t>
            </a:r>
          </a:p>
          <a:p>
            <a:pPr>
              <a:spcBef>
                <a:spcPts val="600"/>
              </a:spcBef>
            </a:pPr>
            <a:r>
              <a:rPr lang="es-MX" b="1" dirty="0"/>
              <a:t>I. </a:t>
            </a:r>
            <a:r>
              <a:rPr lang="es-MX" dirty="0"/>
              <a:t>El interés superior de la niñez; </a:t>
            </a:r>
          </a:p>
          <a:p>
            <a:pPr>
              <a:spcBef>
                <a:spcPts val="600"/>
              </a:spcBef>
            </a:pPr>
            <a:r>
              <a:rPr lang="es-MX" b="1" dirty="0"/>
              <a:t>II. </a:t>
            </a:r>
            <a:r>
              <a:rPr lang="es-MX" dirty="0"/>
              <a:t>La universalidad, interdependencia, indivisibilidad, progresividad e integralidad de los derechos de niñas, niños y </a:t>
            </a:r>
            <a:r>
              <a:rPr lang="es-MX" dirty="0" smtClean="0"/>
              <a:t>adolescentes</a:t>
            </a:r>
          </a:p>
          <a:p>
            <a:pPr>
              <a:spcBef>
                <a:spcPts val="600"/>
              </a:spcBef>
            </a:pPr>
            <a:r>
              <a:rPr lang="es-MX" b="1" dirty="0" smtClean="0"/>
              <a:t>III</a:t>
            </a:r>
            <a:r>
              <a:rPr lang="es-MX" b="1" dirty="0"/>
              <a:t>. </a:t>
            </a:r>
            <a:r>
              <a:rPr lang="es-MX" dirty="0"/>
              <a:t>La igualdad sustantiva; </a:t>
            </a:r>
          </a:p>
          <a:p>
            <a:pPr>
              <a:spcBef>
                <a:spcPts val="600"/>
              </a:spcBef>
            </a:pPr>
            <a:r>
              <a:rPr lang="es-MX" b="1" dirty="0"/>
              <a:t>IV. </a:t>
            </a:r>
            <a:r>
              <a:rPr lang="es-MX" dirty="0"/>
              <a:t>La no discriminación; </a:t>
            </a:r>
          </a:p>
          <a:p>
            <a:pPr>
              <a:spcBef>
                <a:spcPts val="600"/>
              </a:spcBef>
            </a:pPr>
            <a:r>
              <a:rPr lang="es-MX" b="1" dirty="0"/>
              <a:t>V. </a:t>
            </a:r>
            <a:r>
              <a:rPr lang="es-MX" dirty="0"/>
              <a:t>La inclusión; </a:t>
            </a:r>
          </a:p>
          <a:p>
            <a:pPr>
              <a:spcBef>
                <a:spcPts val="600"/>
              </a:spcBef>
            </a:pPr>
            <a:r>
              <a:rPr lang="es-MX" b="1" dirty="0"/>
              <a:t>VI. </a:t>
            </a:r>
            <a:r>
              <a:rPr lang="es-MX" dirty="0"/>
              <a:t>El derecho a la vida, a la supervivencia y al desarrollo; </a:t>
            </a:r>
          </a:p>
          <a:p>
            <a:pPr>
              <a:spcBef>
                <a:spcPts val="600"/>
              </a:spcBef>
            </a:pPr>
            <a:r>
              <a:rPr lang="es-MX" b="1" dirty="0"/>
              <a:t>VII. </a:t>
            </a:r>
            <a:r>
              <a:rPr lang="es-MX" dirty="0"/>
              <a:t>La participación; </a:t>
            </a:r>
          </a:p>
          <a:p>
            <a:pPr>
              <a:spcBef>
                <a:spcPts val="600"/>
              </a:spcBef>
            </a:pPr>
            <a:r>
              <a:rPr lang="es-MX" b="1" dirty="0"/>
              <a:t>VIII. </a:t>
            </a:r>
            <a:r>
              <a:rPr lang="es-MX" dirty="0"/>
              <a:t>La interculturalidad; </a:t>
            </a:r>
          </a:p>
          <a:p>
            <a:pPr>
              <a:spcBef>
                <a:spcPts val="600"/>
              </a:spcBef>
            </a:pPr>
            <a:r>
              <a:rPr lang="es-MX" b="1" dirty="0"/>
              <a:t>IX. </a:t>
            </a:r>
            <a:r>
              <a:rPr lang="es-MX" dirty="0"/>
              <a:t>La corresponsabilidad de los miembros de la familia, la sociedad y las autoridades; </a:t>
            </a:r>
          </a:p>
          <a:p>
            <a:pPr>
              <a:spcBef>
                <a:spcPts val="600"/>
              </a:spcBef>
            </a:pPr>
            <a:r>
              <a:rPr lang="es-MX" b="1" dirty="0"/>
              <a:t>X. </a:t>
            </a:r>
            <a:r>
              <a:rPr lang="es-MX" dirty="0"/>
              <a:t>La transversalidad en la legislación, políticas públicas, actividades administrativas, económicas y culturales; </a:t>
            </a:r>
          </a:p>
          <a:p>
            <a:pPr>
              <a:spcBef>
                <a:spcPts val="600"/>
              </a:spcBef>
            </a:pPr>
            <a:r>
              <a:rPr lang="es-MX" b="1" dirty="0"/>
              <a:t>XI. </a:t>
            </a:r>
            <a:r>
              <a:rPr lang="es-MX" dirty="0"/>
              <a:t>La autonomía progresiva; </a:t>
            </a:r>
          </a:p>
          <a:p>
            <a:pPr>
              <a:spcBef>
                <a:spcPts val="600"/>
              </a:spcBef>
            </a:pPr>
            <a:r>
              <a:rPr lang="es-MX" b="1" dirty="0"/>
              <a:t>XII. </a:t>
            </a:r>
            <a:r>
              <a:rPr lang="es-MX" dirty="0"/>
              <a:t>El principio pro persona; </a:t>
            </a:r>
          </a:p>
          <a:p>
            <a:pPr>
              <a:spcBef>
                <a:spcPts val="600"/>
              </a:spcBef>
            </a:pPr>
            <a:r>
              <a:rPr lang="es-MX" b="1" dirty="0"/>
              <a:t>XIII. </a:t>
            </a:r>
            <a:r>
              <a:rPr lang="es-MX" dirty="0"/>
              <a:t>El acceso a una vida libre de violencia, y </a:t>
            </a:r>
          </a:p>
          <a:p>
            <a:pPr>
              <a:spcBef>
                <a:spcPts val="600"/>
              </a:spcBef>
            </a:pPr>
            <a:r>
              <a:rPr lang="es-MX" b="1" dirty="0"/>
              <a:t>XIV. </a:t>
            </a:r>
            <a:r>
              <a:rPr lang="es-MX" dirty="0"/>
              <a:t>La accesibilidad. </a:t>
            </a:r>
            <a:endParaRPr lang="es-MX" sz="2400" b="1" dirty="0"/>
          </a:p>
        </p:txBody>
      </p:sp>
      <p:pic>
        <p:nvPicPr>
          <p:cNvPr id="6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195" y="96355"/>
            <a:ext cx="252028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4612</TotalTime>
  <Words>3486</Words>
  <Application>Microsoft Office PowerPoint</Application>
  <PresentationFormat>Presentación en pantalla (4:3)</PresentationFormat>
  <Paragraphs>218</Paragraphs>
  <Slides>39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Tema de Office</vt:lpstr>
      <vt:lpstr>Presentación de PowerPoint</vt:lpstr>
      <vt:lpstr>ORGANIGRAMA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Informatica</dc:creator>
  <cp:lastModifiedBy>Luis Armando Briceño Manzanero</cp:lastModifiedBy>
  <cp:revision>43</cp:revision>
  <cp:lastPrinted>2015-08-11T17:48:20Z</cp:lastPrinted>
  <dcterms:created xsi:type="dcterms:W3CDTF">2013-10-15T15:43:06Z</dcterms:created>
  <dcterms:modified xsi:type="dcterms:W3CDTF">2015-08-27T15:16:33Z</dcterms:modified>
</cp:coreProperties>
</file>