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C865A9C-CB8A-4468-B5F9-F7C99486CA8F}" type="datetimeFigureOut">
              <a:rPr lang="es-MX" smtClean="0"/>
              <a:pPr/>
              <a:t>27/08/2015</a:t>
            </a:fld>
            <a:endParaRPr lang="es-MX"/>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9DDC96F-C6BB-4C53-B434-388AF5AEF784}"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C865A9C-CB8A-4468-B5F9-F7C99486CA8F}" type="datetimeFigureOut">
              <a:rPr lang="es-MX" smtClean="0"/>
              <a:pPr/>
              <a:t>27/08/2015</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19DDC96F-C6BB-4C53-B434-388AF5AEF784}"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AC865A9C-CB8A-4468-B5F9-F7C99486CA8F}" type="datetimeFigureOut">
              <a:rPr lang="es-MX" smtClean="0"/>
              <a:pPr/>
              <a:t>27/08/2015</a:t>
            </a:fld>
            <a:endParaRPr lang="es-MX"/>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MX"/>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9DDC96F-C6BB-4C53-B434-388AF5AEF784}"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C865A9C-CB8A-4468-B5F9-F7C99486CA8F}" type="datetimeFigureOut">
              <a:rPr lang="es-MX" smtClean="0"/>
              <a:pPr/>
              <a:t>27/08/2015</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19DDC96F-C6BB-4C53-B434-388AF5AEF784}"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C865A9C-CB8A-4468-B5F9-F7C99486CA8F}" type="datetimeFigureOut">
              <a:rPr lang="es-MX" smtClean="0"/>
              <a:pPr/>
              <a:t>27/08/2015</a:t>
            </a:fld>
            <a:endParaRPr lang="es-MX"/>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19DDC96F-C6BB-4C53-B434-388AF5AEF784}"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C865A9C-CB8A-4468-B5F9-F7C99486CA8F}" type="datetimeFigureOut">
              <a:rPr lang="es-MX" smtClean="0"/>
              <a:pPr/>
              <a:t>27/08/2015</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19DDC96F-C6BB-4C53-B434-388AF5AEF784}"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C865A9C-CB8A-4468-B5F9-F7C99486CA8F}" type="datetimeFigureOut">
              <a:rPr lang="es-MX" smtClean="0"/>
              <a:pPr/>
              <a:t>27/08/2015</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19DDC96F-C6BB-4C53-B434-388AF5AEF784}"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AC865A9C-CB8A-4468-B5F9-F7C99486CA8F}" type="datetimeFigureOut">
              <a:rPr lang="es-MX" smtClean="0"/>
              <a:pPr/>
              <a:t>27/08/2015</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19DDC96F-C6BB-4C53-B434-388AF5AEF784}"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AC865A9C-CB8A-4468-B5F9-F7C99486CA8F}" type="datetimeFigureOut">
              <a:rPr lang="es-MX" smtClean="0"/>
              <a:pPr/>
              <a:t>27/08/2015</a:t>
            </a:fld>
            <a:endParaRPr lang="es-MX"/>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MX"/>
          </a:p>
        </p:txBody>
      </p:sp>
      <p:sp>
        <p:nvSpPr>
          <p:cNvPr id="4" name="3 Marcador de número de diapositiva"/>
          <p:cNvSpPr>
            <a:spLocks noGrp="1"/>
          </p:cNvSpPr>
          <p:nvPr>
            <p:ph type="sldNum" sz="quarter" idx="12"/>
          </p:nvPr>
        </p:nvSpPr>
        <p:spPr/>
        <p:txBody>
          <a:bodyPr/>
          <a:lstStyle>
            <a:extLst/>
          </a:lstStyle>
          <a:p>
            <a:fld id="{19DDC96F-C6BB-4C53-B434-388AF5AEF784}"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C865A9C-CB8A-4468-B5F9-F7C99486CA8F}" type="datetimeFigureOut">
              <a:rPr lang="es-MX" smtClean="0"/>
              <a:pPr/>
              <a:t>27/08/2015</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19DDC96F-C6BB-4C53-B434-388AF5AEF784}"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AC865A9C-CB8A-4468-B5F9-F7C99486CA8F}" type="datetimeFigureOut">
              <a:rPr lang="es-MX" smtClean="0"/>
              <a:pPr/>
              <a:t>27/08/2015</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19DDC96F-C6BB-4C53-B434-388AF5AEF784}" type="slidenum">
              <a:rPr lang="es-MX" smtClean="0"/>
              <a:pPr/>
              <a:t>‹Nº›</a:t>
            </a:fld>
            <a:endParaRPr lang="es-MX"/>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C865A9C-CB8A-4468-B5F9-F7C99486CA8F}" type="datetimeFigureOut">
              <a:rPr lang="es-MX" smtClean="0"/>
              <a:pPr/>
              <a:t>27/08/2015</a:t>
            </a:fld>
            <a:endParaRPr lang="es-MX"/>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9DDC96F-C6BB-4C53-B434-388AF5AEF784}"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smtClean="0"/>
              <a:t/>
            </a:r>
            <a:br>
              <a:rPr lang="es-MX" dirty="0" smtClean="0"/>
            </a:br>
            <a:r>
              <a:rPr lang="es-MX" dirty="0" smtClean="0"/>
              <a:t/>
            </a:r>
            <a:br>
              <a:rPr lang="es-MX" dirty="0" smtClean="0"/>
            </a:br>
            <a:r>
              <a:rPr lang="es-MX" dirty="0" smtClean="0"/>
              <a:t/>
            </a:r>
            <a:br>
              <a:rPr lang="es-MX" dirty="0" smtClean="0"/>
            </a:br>
            <a:r>
              <a:rPr lang="es-MX" dirty="0" smtClean="0"/>
              <a:t>JUSTICIA PARA ADOLESCENTES. </a:t>
            </a:r>
            <a:br>
              <a:rPr lang="es-MX" dirty="0" smtClean="0"/>
            </a:br>
            <a:r>
              <a:rPr lang="es-MX" sz="2700" dirty="0" smtClean="0"/>
              <a:t>Antecedentes Históricos </a:t>
            </a:r>
            <a:br>
              <a:rPr lang="es-MX" sz="2700" dirty="0" smtClean="0"/>
            </a:br>
            <a:r>
              <a:rPr lang="es-MX" sz="2700" dirty="0" smtClean="0"/>
              <a:t>e Instrumentos Internacionales</a:t>
            </a:r>
            <a:endParaRPr lang="es-MX" sz="2700" dirty="0"/>
          </a:p>
        </p:txBody>
      </p:sp>
      <p:sp>
        <p:nvSpPr>
          <p:cNvPr id="3" name="2 Subtítulo"/>
          <p:cNvSpPr>
            <a:spLocks noGrp="1"/>
          </p:cNvSpPr>
          <p:nvPr>
            <p:ph type="subTitle" idx="1"/>
          </p:nvPr>
        </p:nvSpPr>
        <p:spPr/>
        <p:txBody>
          <a:bodyPr>
            <a:noAutofit/>
          </a:bodyPr>
          <a:lstStyle/>
          <a:p>
            <a:r>
              <a:rPr lang="es-MX" sz="2000" b="1" dirty="0" smtClean="0"/>
              <a:t>CURSO – TALLER “SISTEMA INTEGRAL DE JUSTICIA PARA ADOLESCENTES</a:t>
            </a:r>
            <a:r>
              <a:rPr lang="es-MX" sz="2400" b="1" dirty="0" smtClean="0"/>
              <a:t>”</a:t>
            </a:r>
          </a:p>
          <a:p>
            <a:r>
              <a:rPr lang="es-MX" sz="2000" b="1" dirty="0" smtClean="0"/>
              <a:t>MÓDULO I</a:t>
            </a:r>
          </a:p>
          <a:p>
            <a:r>
              <a:rPr lang="es-MX" sz="2000" b="1" dirty="0" smtClean="0"/>
              <a:t>ABOG. SERGIO SALAZAR VADILLO M.D.</a:t>
            </a:r>
          </a:p>
          <a:p>
            <a:r>
              <a:rPr lang="es-MX" sz="2000" b="1" dirty="0" smtClean="0"/>
              <a:t>AGOSTO DE 2015</a:t>
            </a:r>
            <a:endParaRPr lang="es-MX" sz="2000" b="1" dirty="0"/>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MX" sz="2800" dirty="0" smtClean="0"/>
              <a:t>Reglas mínimas para la administración de justicia (</a:t>
            </a:r>
            <a:r>
              <a:rPr lang="es-MX" sz="2800" dirty="0" err="1" smtClean="0"/>
              <a:t>beijing</a:t>
            </a:r>
            <a:r>
              <a:rPr lang="es-MX" sz="2800" dirty="0" smtClean="0"/>
              <a:t>, 29 de nov. 85)</a:t>
            </a:r>
            <a:endParaRPr lang="es-MX" sz="2800" dirty="0"/>
          </a:p>
        </p:txBody>
      </p:sp>
      <p:sp>
        <p:nvSpPr>
          <p:cNvPr id="3" name="2 Marcador de contenido"/>
          <p:cNvSpPr>
            <a:spLocks noGrp="1"/>
          </p:cNvSpPr>
          <p:nvPr>
            <p:ph idx="1"/>
          </p:nvPr>
        </p:nvSpPr>
        <p:spPr/>
        <p:txBody>
          <a:bodyPr/>
          <a:lstStyle/>
          <a:p>
            <a:r>
              <a:rPr lang="es-MX" dirty="0" smtClean="0"/>
              <a:t>PROPÓSITOS:</a:t>
            </a:r>
          </a:p>
          <a:p>
            <a:endParaRPr lang="es-MX" dirty="0" smtClean="0"/>
          </a:p>
          <a:p>
            <a:r>
              <a:rPr lang="es-MX" dirty="0" smtClean="0"/>
              <a:t>REDUCIR LA INTERVENCIÓN LEGAL</a:t>
            </a:r>
          </a:p>
          <a:p>
            <a:r>
              <a:rPr lang="es-MX" dirty="0" smtClean="0"/>
              <a:t>TRATO EFECTIVO, HUMANO Y EQUITATIVO</a:t>
            </a:r>
          </a:p>
          <a:p>
            <a:r>
              <a:rPr lang="es-MX" dirty="0" smtClean="0"/>
              <a:t>MEDIDAS EFICACES</a:t>
            </a:r>
          </a:p>
          <a:p>
            <a:r>
              <a:rPr lang="es-MX" dirty="0" smtClean="0"/>
              <a:t>MOVILIZACIÓN DE RECURSOS</a:t>
            </a:r>
          </a:p>
          <a:p>
            <a:r>
              <a:rPr lang="es-MX" dirty="0" smtClean="0"/>
              <a:t>PARTICIPACIÓN DE LA FAMILIA Y LA SOCIEDAD</a:t>
            </a:r>
          </a:p>
          <a:p>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REGLAS MÍNIMAS DE BEIJING</a:t>
            </a:r>
            <a:endParaRPr lang="es-MX" dirty="0"/>
          </a:p>
        </p:txBody>
      </p:sp>
      <p:sp>
        <p:nvSpPr>
          <p:cNvPr id="3" name="2 Marcador de contenido"/>
          <p:cNvSpPr>
            <a:spLocks noGrp="1"/>
          </p:cNvSpPr>
          <p:nvPr>
            <p:ph idx="1"/>
          </p:nvPr>
        </p:nvSpPr>
        <p:spPr/>
        <p:txBody>
          <a:bodyPr>
            <a:normAutofit lnSpcReduction="10000"/>
          </a:bodyPr>
          <a:lstStyle/>
          <a:p>
            <a:r>
              <a:rPr lang="es-MX" dirty="0" smtClean="0"/>
              <a:t>ALCANCE Y LIMITACIÓN DE FACULTADES DISCRECIONALES (6.1 Y 6.2) </a:t>
            </a:r>
          </a:p>
          <a:p>
            <a:r>
              <a:rPr lang="es-MX" dirty="0" smtClean="0"/>
              <a:t>REMISIÓN (11.1)</a:t>
            </a:r>
          </a:p>
          <a:p>
            <a:r>
              <a:rPr lang="es-MX" dirty="0" smtClean="0"/>
              <a:t>ESPECIALIZACIÓN (12.1)</a:t>
            </a:r>
          </a:p>
          <a:p>
            <a:r>
              <a:rPr lang="es-MX" dirty="0" smtClean="0"/>
              <a:t>EXCEPCIONALIDAD DE LA PRISIÓN PREVENTIVA (13. 1 AL 13.5)</a:t>
            </a:r>
          </a:p>
          <a:p>
            <a:r>
              <a:rPr lang="es-MX" dirty="0" smtClean="0"/>
              <a:t>PRINCIPIO DE CELERIDAD PROCESAL (20)</a:t>
            </a:r>
          </a:p>
          <a:p>
            <a:r>
              <a:rPr lang="es-MX" dirty="0" smtClean="0"/>
              <a:t>PRINCIPIO DE CONFIDENCIALIDAD (21.1. Y 21.2)</a:t>
            </a:r>
          </a:p>
          <a:p>
            <a:r>
              <a:rPr lang="es-MX" dirty="0" smtClean="0"/>
              <a:t>PERSONAL ESPECIALIZADO Y CAPACITADO (22.1 Y 22.2) </a:t>
            </a:r>
          </a:p>
          <a:p>
            <a:endParaRPr lang="es-MX" dirty="0" smtClean="0"/>
          </a:p>
          <a:p>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MX" sz="2800" dirty="0" smtClean="0"/>
              <a:t>DIRECTRICES PARA LA PREVENCIÓN DE LA DELINCUENCIA JUVENIL  (RIAD, 14 DIC. 1990)</a:t>
            </a:r>
            <a:endParaRPr lang="es-MX" sz="2800" dirty="0"/>
          </a:p>
        </p:txBody>
      </p:sp>
      <p:sp>
        <p:nvSpPr>
          <p:cNvPr id="3" name="2 Marcador de contenido"/>
          <p:cNvSpPr>
            <a:spLocks noGrp="1"/>
          </p:cNvSpPr>
          <p:nvPr>
            <p:ph idx="1"/>
          </p:nvPr>
        </p:nvSpPr>
        <p:spPr/>
        <p:txBody>
          <a:bodyPr/>
          <a:lstStyle/>
          <a:p>
            <a:r>
              <a:rPr lang="es-MX" dirty="0" smtClean="0"/>
              <a:t>MARCO GENERAL DE PREVENCIÓN DEL DELITO INFANTO JUVENIL.</a:t>
            </a:r>
          </a:p>
          <a:p>
            <a:pPr algn="just"/>
            <a:r>
              <a:rPr lang="es-MX" dirty="0" smtClean="0"/>
              <a:t>CENTRADO EN EL BIENESTAR DE LA POBLACIÓN JUVENIL, MEDIANTE UNA POLÍTICA SOCIAL QUE EVITE LA CRIMINALIZACIÓN Y, EN LO POSIBLE, LA PENALIZACIÓN DE NIÑAS, NIÑOS Y ADOLESCENTES.</a:t>
            </a:r>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DIRECTRICES DE RIAD</a:t>
            </a:r>
            <a:endParaRPr lang="es-MX" dirty="0"/>
          </a:p>
        </p:txBody>
      </p:sp>
      <p:sp>
        <p:nvSpPr>
          <p:cNvPr id="3" name="2 Marcador de contenido"/>
          <p:cNvSpPr>
            <a:spLocks noGrp="1"/>
          </p:cNvSpPr>
          <p:nvPr>
            <p:ph idx="1"/>
          </p:nvPr>
        </p:nvSpPr>
        <p:spPr/>
        <p:txBody>
          <a:bodyPr>
            <a:normAutofit/>
          </a:bodyPr>
          <a:lstStyle/>
          <a:p>
            <a:endParaRPr lang="es-MX" sz="3200" dirty="0" smtClean="0"/>
          </a:p>
          <a:p>
            <a:r>
              <a:rPr lang="es-MX" sz="3200" dirty="0" smtClean="0"/>
              <a:t>ALCANCES (7)</a:t>
            </a:r>
          </a:p>
          <a:p>
            <a:r>
              <a:rPr lang="es-MX" sz="3200" dirty="0" smtClean="0"/>
              <a:t>NECESIDAD DE PLANES DE PREVENCIÓN (9)</a:t>
            </a:r>
          </a:p>
          <a:p>
            <a:r>
              <a:rPr lang="es-MX" sz="3200" dirty="0" smtClean="0"/>
              <a:t>PROTECCIÓN DE LOS DERECHOS HUMANOS (53, 54, 56 Y 58)</a:t>
            </a:r>
            <a:endParaRPr lang="es-MX"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MX" sz="2800" dirty="0" smtClean="0"/>
              <a:t>REGLAS PARA LA PROTECCIÓN DE LOS MENORES PRIVADOS DE LIBERTAD</a:t>
            </a:r>
            <a:br>
              <a:rPr lang="es-MX" sz="2800" dirty="0" smtClean="0"/>
            </a:br>
            <a:r>
              <a:rPr lang="es-MX" sz="2800" dirty="0" smtClean="0"/>
              <a:t> (14 DIC. 1990)</a:t>
            </a:r>
            <a:endParaRPr lang="es-MX" sz="2800" dirty="0"/>
          </a:p>
        </p:txBody>
      </p:sp>
      <p:sp>
        <p:nvSpPr>
          <p:cNvPr id="3" name="2 Marcador de contenido"/>
          <p:cNvSpPr>
            <a:spLocks noGrp="1"/>
          </p:cNvSpPr>
          <p:nvPr>
            <p:ph idx="1"/>
          </p:nvPr>
        </p:nvSpPr>
        <p:spPr/>
        <p:txBody>
          <a:bodyPr/>
          <a:lstStyle/>
          <a:p>
            <a:pPr algn="just"/>
            <a:endParaRPr lang="es-MX" dirty="0" smtClean="0"/>
          </a:p>
          <a:p>
            <a:pPr algn="just"/>
            <a:endParaRPr lang="es-MX" dirty="0" smtClean="0"/>
          </a:p>
          <a:p>
            <a:pPr algn="just"/>
            <a:r>
              <a:rPr lang="es-MX" dirty="0" smtClean="0"/>
              <a:t>SE APLICA A TODOS LOS ESTABLECIMIENTOS DE DETENCIÓN EN DONDE SE PRIVA A NIÑAS, NIÑOS Y ADOLESCENTES DE SU LIBERTAD, TANTO EN DETENCIONES ADMINISTRATIVAS COMO DE INVESTIGACIÓN Y CUMPLIMIENTO O EJECUCIÓN DE SANCIONES</a:t>
            </a:r>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REGLAS</a:t>
            </a:r>
            <a:endParaRPr lang="es-MX" dirty="0"/>
          </a:p>
        </p:txBody>
      </p:sp>
      <p:sp>
        <p:nvSpPr>
          <p:cNvPr id="3" name="2 Marcador de contenido"/>
          <p:cNvSpPr>
            <a:spLocks noGrp="1"/>
          </p:cNvSpPr>
          <p:nvPr>
            <p:ph idx="1"/>
          </p:nvPr>
        </p:nvSpPr>
        <p:spPr/>
        <p:txBody>
          <a:bodyPr/>
          <a:lstStyle/>
          <a:p>
            <a:r>
              <a:rPr lang="es-MX" dirty="0" smtClean="0"/>
              <a:t>PERSPECTIVAS FUNDAMENTALES (1 Y 2)</a:t>
            </a:r>
          </a:p>
          <a:p>
            <a:endParaRPr lang="es-MX" dirty="0" smtClean="0"/>
          </a:p>
          <a:p>
            <a:r>
              <a:rPr lang="es-MX" dirty="0" smtClean="0"/>
              <a:t>RESPETO DE LOS D. H. Y CONTROL DE LA DETENCIÓN (12, 13, 14, 15 Y 16)</a:t>
            </a:r>
          </a:p>
          <a:p>
            <a:endParaRPr lang="es-MX" dirty="0" smtClean="0"/>
          </a:p>
          <a:p>
            <a:r>
              <a:rPr lang="es-MX" dirty="0" smtClean="0"/>
              <a:t>CARÁCTER EXCEPCIONAL DE LA DETENCIÓN Y PRESUNCIÓN </a:t>
            </a:r>
            <a:r>
              <a:rPr lang="es-MX" smtClean="0"/>
              <a:t>DE INOCENCIA (17 Y 18)</a:t>
            </a:r>
            <a:endParaRPr lang="es-MX" dirty="0" smtClean="0"/>
          </a:p>
          <a:p>
            <a:endParaRPr lang="es-MX" dirty="0" smtClean="0"/>
          </a:p>
          <a:p>
            <a:endParaRPr lang="es-MX" dirty="0" smtClean="0"/>
          </a:p>
          <a:p>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MX" sz="2800" dirty="0" smtClean="0"/>
              <a:t>ESTATUTO DE NIÑAS, NIÑAS, NIÑOS Y ADOLESCENTES </a:t>
            </a:r>
            <a:br>
              <a:rPr lang="es-MX" sz="2800" dirty="0" smtClean="0"/>
            </a:br>
            <a:r>
              <a:rPr lang="es-MX" sz="2800" dirty="0" smtClean="0"/>
              <a:t>(BRASIL, 13 DE JULIO DE 1990)</a:t>
            </a:r>
            <a:endParaRPr lang="es-MX" sz="2800" dirty="0"/>
          </a:p>
        </p:txBody>
      </p:sp>
      <p:sp>
        <p:nvSpPr>
          <p:cNvPr id="3" name="2 Marcador de contenido"/>
          <p:cNvSpPr>
            <a:spLocks noGrp="1"/>
          </p:cNvSpPr>
          <p:nvPr>
            <p:ph idx="1"/>
          </p:nvPr>
        </p:nvSpPr>
        <p:spPr/>
        <p:txBody>
          <a:bodyPr/>
          <a:lstStyle/>
          <a:p>
            <a:r>
              <a:rPr lang="es-MX" dirty="0" smtClean="0"/>
              <a:t>PRINCIPALES INNOVACIONES</a:t>
            </a:r>
          </a:p>
          <a:p>
            <a:r>
              <a:rPr lang="es-MX" dirty="0" smtClean="0"/>
              <a:t>MUNICIPALIZACIÓN</a:t>
            </a:r>
          </a:p>
          <a:p>
            <a:pPr algn="just"/>
            <a:r>
              <a:rPr lang="es-MX" dirty="0" smtClean="0"/>
              <a:t>ELIMINACIÓN DE FORMAS COACTIVAS DE INTERNACIÓN A TITULO DE TUTELA</a:t>
            </a:r>
          </a:p>
          <a:p>
            <a:pPr algn="just"/>
            <a:r>
              <a:rPr lang="es-MX" dirty="0" smtClean="0"/>
              <a:t>CONSEJOS DE DERECHOS DE NNA CON PARTICIPACIÓN PARITARIA Y DELIBERATIVA GOBIERNO – SOCIEDAD</a:t>
            </a:r>
          </a:p>
          <a:p>
            <a:pPr algn="just"/>
            <a:r>
              <a:rPr lang="es-MX" dirty="0" smtClean="0"/>
              <a:t>JERARQUIZACIÓN DE LA ACTUACIÓN JUDICIAL</a:t>
            </a:r>
            <a:endParaRPr lang="es-MX" dirty="0"/>
          </a:p>
        </p:txBody>
      </p:sp>
    </p:spTree>
    <p:extLst>
      <p:ext uri="{BB962C8B-B14F-4D97-AF65-F5344CB8AC3E}">
        <p14:creationId xmlns:p14="http://schemas.microsoft.com/office/powerpoint/2010/main" val="712842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EVOLUCIÓN EN MÉXICO</a:t>
            </a:r>
            <a:endParaRPr lang="es-MX" dirty="0"/>
          </a:p>
        </p:txBody>
      </p:sp>
      <p:sp>
        <p:nvSpPr>
          <p:cNvPr id="3" name="2 Marcador de contenido"/>
          <p:cNvSpPr>
            <a:spLocks noGrp="1"/>
          </p:cNvSpPr>
          <p:nvPr>
            <p:ph idx="1"/>
          </p:nvPr>
        </p:nvSpPr>
        <p:spPr/>
        <p:txBody>
          <a:bodyPr>
            <a:normAutofit/>
          </a:bodyPr>
          <a:lstStyle/>
          <a:p>
            <a:r>
              <a:rPr lang="es-MX" dirty="0" smtClean="0"/>
              <a:t>1923. TRIBUNAL DE MENORES DE SLP</a:t>
            </a:r>
          </a:p>
          <a:p>
            <a:endParaRPr lang="es-MX" dirty="0" smtClean="0"/>
          </a:p>
          <a:p>
            <a:r>
              <a:rPr lang="es-MX" dirty="0" smtClean="0"/>
              <a:t>1965. REFORMA AL ART. 18 CONSTITUCIONAL (MENOR INFRACTOR, INSTITUCIONALIZACIÓN)</a:t>
            </a:r>
          </a:p>
          <a:p>
            <a:endParaRPr lang="es-MX" dirty="0" smtClean="0"/>
          </a:p>
          <a:p>
            <a:r>
              <a:rPr lang="es-MX" dirty="0" smtClean="0"/>
              <a:t>1973. 1er CONGRESO NACIONAL SOBRE EL REGIMEN JURIDICO DEL MENOR</a:t>
            </a:r>
          </a:p>
          <a:p>
            <a:endParaRPr lang="es-MX" dirty="0" smtClean="0"/>
          </a:p>
          <a:p>
            <a:r>
              <a:rPr lang="es-MX" dirty="0" smtClean="0"/>
              <a:t>1991. LEY FEDERAL</a:t>
            </a:r>
          </a:p>
          <a:p>
            <a:endParaRPr lang="es-MX" dirty="0" smtClean="0"/>
          </a:p>
        </p:txBody>
      </p:sp>
    </p:spTree>
    <p:extLst>
      <p:ext uri="{BB962C8B-B14F-4D97-AF65-F5344CB8AC3E}">
        <p14:creationId xmlns:p14="http://schemas.microsoft.com/office/powerpoint/2010/main" val="3810242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LPDNNA</a:t>
            </a:r>
            <a:r>
              <a:rPr lang="es-MX" dirty="0"/>
              <a:t/>
            </a:r>
            <a:br>
              <a:rPr lang="es-MX" dirty="0"/>
            </a:br>
            <a:r>
              <a:rPr lang="es-MX" dirty="0"/>
              <a:t>29 DE MAYO DE </a:t>
            </a:r>
            <a:r>
              <a:rPr lang="es-MX" dirty="0" smtClean="0"/>
              <a:t>2000</a:t>
            </a:r>
            <a:endParaRPr lang="es-MX" dirty="0"/>
          </a:p>
        </p:txBody>
      </p:sp>
      <p:sp>
        <p:nvSpPr>
          <p:cNvPr id="3" name="2 Marcador de contenido"/>
          <p:cNvSpPr>
            <a:spLocks noGrp="1"/>
          </p:cNvSpPr>
          <p:nvPr>
            <p:ph idx="1"/>
          </p:nvPr>
        </p:nvSpPr>
        <p:spPr/>
        <p:txBody>
          <a:bodyPr>
            <a:normAutofit fontScale="70000" lnSpcReduction="20000"/>
          </a:bodyPr>
          <a:lstStyle/>
          <a:p>
            <a:r>
              <a:rPr lang="es-MX" dirty="0" smtClean="0"/>
              <a:t>ART. 2. DIFERENCIA ETARIA.</a:t>
            </a:r>
          </a:p>
          <a:p>
            <a:r>
              <a:rPr lang="es-MX" dirty="0" smtClean="0"/>
              <a:t>ART. 3. PROTECCIÓN INTEGRAL</a:t>
            </a:r>
          </a:p>
          <a:p>
            <a:r>
              <a:rPr lang="es-MX" dirty="0" smtClean="0"/>
              <a:t>ART. 4. INTERES SUPERIOR </a:t>
            </a:r>
          </a:p>
          <a:p>
            <a:r>
              <a:rPr lang="es-MX" dirty="0" smtClean="0"/>
              <a:t>ART. </a:t>
            </a:r>
            <a:r>
              <a:rPr lang="es-MX" b="1" dirty="0" smtClean="0"/>
              <a:t>44</a:t>
            </a:r>
            <a:r>
              <a:rPr lang="es-MX" b="1" dirty="0"/>
              <a:t>.</a:t>
            </a:r>
            <a:r>
              <a:rPr lang="es-MX" dirty="0"/>
              <a:t> </a:t>
            </a:r>
            <a:r>
              <a:rPr lang="es-MX" dirty="0" smtClean="0"/>
              <a:t>PROTECCIÓN DE LAS LEYES </a:t>
            </a:r>
            <a:endParaRPr lang="es-MX" dirty="0"/>
          </a:p>
          <a:p>
            <a:r>
              <a:rPr lang="es-MX" dirty="0"/>
              <a:t/>
            </a:r>
            <a:br>
              <a:rPr lang="es-MX" dirty="0"/>
            </a:br>
            <a:r>
              <a:rPr lang="es-MX" b="1" dirty="0"/>
              <a:t>"Artículo 45.</a:t>
            </a:r>
            <a:r>
              <a:rPr lang="es-MX" dirty="0"/>
              <a:t> </a:t>
            </a:r>
            <a:r>
              <a:rPr lang="es-MX" dirty="0" smtClean="0"/>
              <a:t>PROHIBICIÓN DE LA TORTURA, DETENCIÓN ILEGAL, INTERVENCIÓN MÍNIMA, INTERNAMIENTO DIFERENCIADO, SISTEMAS ESPECIALIZADOS, REINTEGRACIÓN O ADAPTACIÓN SOCIAL, MEDIDAS  DE NO INTERNAMIENTO, ASISTENCIA LEGAL Y FAMILIAR, TRATO DIGNO.</a:t>
            </a:r>
            <a:endParaRPr lang="es-MX" dirty="0"/>
          </a:p>
          <a:p>
            <a:r>
              <a:rPr lang="es-MX" b="1" dirty="0" smtClean="0"/>
              <a:t>"</a:t>
            </a:r>
            <a:r>
              <a:rPr lang="es-MX" b="1" dirty="0"/>
              <a:t>Artículo 46.</a:t>
            </a:r>
            <a:r>
              <a:rPr lang="es-MX" dirty="0"/>
              <a:t> </a:t>
            </a:r>
            <a:r>
              <a:rPr lang="es-MX" dirty="0" smtClean="0"/>
              <a:t>DEBIDO PROCESO, PRESUNCIÓN DE INOCENCIA, CELERIDAD, DEFENSA , NO OBLIGACIÓN DE CAREO, JUICIO CONTRADICTORIO Y GARANTÍA DE ORALIDAD.</a:t>
            </a:r>
            <a:endParaRPr lang="es-MX" dirty="0"/>
          </a:p>
          <a:p>
            <a:endParaRPr lang="es-MX" dirty="0" smtClean="0"/>
          </a:p>
          <a:p>
            <a:r>
              <a:rPr lang="es-MX" b="1" dirty="0" smtClean="0"/>
              <a:t>"</a:t>
            </a:r>
            <a:r>
              <a:rPr lang="es-MX" b="1" dirty="0"/>
              <a:t>Artículo 47.</a:t>
            </a:r>
            <a:r>
              <a:rPr lang="es-MX" dirty="0"/>
              <a:t> </a:t>
            </a:r>
            <a:r>
              <a:rPr lang="es-MX" dirty="0" smtClean="0"/>
              <a:t>ASISTENCIA EN PROCESOS ADMINISTRATIVOS Y  DEBIDO PROCESO.</a:t>
            </a:r>
            <a:endParaRPr lang="es-MX" dirty="0"/>
          </a:p>
          <a:p>
            <a:r>
              <a:rPr lang="es-MX" dirty="0"/>
              <a:t/>
            </a:r>
            <a:br>
              <a:rPr lang="es-MX" dirty="0"/>
            </a:br>
            <a:r>
              <a:rPr lang="es-MX" dirty="0"/>
              <a:t> </a:t>
            </a:r>
          </a:p>
          <a:p>
            <a:endParaRPr lang="es-MX" dirty="0"/>
          </a:p>
        </p:txBody>
      </p:sp>
    </p:spTree>
    <p:extLst>
      <p:ext uri="{BB962C8B-B14F-4D97-AF65-F5344CB8AC3E}">
        <p14:creationId xmlns:p14="http://schemas.microsoft.com/office/powerpoint/2010/main" val="1089030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ARTÍCULO 18 CONSTITUCIONAL</a:t>
            </a:r>
            <a:br>
              <a:rPr lang="es-MX" dirty="0" smtClean="0"/>
            </a:br>
            <a:r>
              <a:rPr lang="es-MX" dirty="0" smtClean="0"/>
              <a:t>REFORMA DE </a:t>
            </a:r>
            <a:endParaRPr lang="es-MX" dirty="0"/>
          </a:p>
        </p:txBody>
      </p:sp>
      <p:sp>
        <p:nvSpPr>
          <p:cNvPr id="3" name="2 Marcador de contenido"/>
          <p:cNvSpPr>
            <a:spLocks noGrp="1"/>
          </p:cNvSpPr>
          <p:nvPr>
            <p:ph idx="1"/>
          </p:nvPr>
        </p:nvSpPr>
        <p:spPr/>
        <p:txBody>
          <a:bodyPr>
            <a:normAutofit fontScale="25000" lnSpcReduction="20000"/>
          </a:bodyPr>
          <a:lstStyle/>
          <a:p>
            <a:r>
              <a:rPr lang="es-MX" sz="4800" dirty="0" smtClean="0"/>
              <a:t>REFORMA 12 DE DICIEMBRE DE 2005</a:t>
            </a:r>
          </a:p>
          <a:p>
            <a:r>
              <a:rPr lang="es-MX" sz="4800" dirty="0"/>
              <a:t>TEXTO ACTUAL </a:t>
            </a:r>
            <a:r>
              <a:rPr lang="es-MX" sz="4800" dirty="0" smtClean="0"/>
              <a:t> POR </a:t>
            </a:r>
            <a:r>
              <a:rPr lang="es-MX" sz="4800" dirty="0"/>
              <a:t>REFORMA DE </a:t>
            </a:r>
            <a:r>
              <a:rPr lang="es-MX" sz="4800" dirty="0" smtClean="0"/>
              <a:t>2 DE JULIO DE 2015</a:t>
            </a:r>
          </a:p>
          <a:p>
            <a:endParaRPr lang="es-MX" sz="4800" dirty="0"/>
          </a:p>
          <a:p>
            <a:pPr algn="just"/>
            <a:r>
              <a:rPr lang="es-MX" sz="4800" dirty="0"/>
              <a:t>La Federación y las entidades federativas establecerán en el ámbito de sus respectivas competencias, un sistema integral de justicia para los adolescentes, que será aplicable a quienes se atribuya la comisión o participación en un hecho que la ley señale como delito y tengan entre doce años cumplidos y menos de dieciocho años de edad. Este sistema garantizará los derechos humanos que reconoce la Constitución para toda persona, así como aquellos derechos específicos que por su condición de personas en desarrollo les han sido reconocidos a los adolescentes. Las personas menores de doce años a quienes se atribuya que han cometido o participado en un hecho que la ley señale como delito, sólo podrán ser sujetos de asistencia social</a:t>
            </a:r>
            <a:r>
              <a:rPr lang="es-MX" sz="4800" dirty="0" smtClean="0"/>
              <a:t>.</a:t>
            </a:r>
          </a:p>
          <a:p>
            <a:pPr algn="just"/>
            <a:endParaRPr lang="es-MX" sz="4800" dirty="0"/>
          </a:p>
          <a:p>
            <a:pPr algn="just"/>
            <a:r>
              <a:rPr lang="es-MX" sz="4800" dirty="0" smtClean="0"/>
              <a:t>La </a:t>
            </a:r>
            <a:r>
              <a:rPr lang="es-MX" sz="4800" dirty="0"/>
              <a:t>operación del sistema en cada orden de gobierno estará a cargo de instituciones, tribunales y autoridades especializados en la procuración e impartición de justicia para adolescentes. Se podrán aplicar las medidas de orientación, protección y tratamiento que amerite cada caso, atendiendo a la protección integral y el interés superior del </a:t>
            </a:r>
            <a:r>
              <a:rPr lang="es-MX" sz="4800"/>
              <a:t>adolescente</a:t>
            </a:r>
            <a:r>
              <a:rPr lang="es-MX" sz="4800" smtClean="0"/>
              <a:t>.</a:t>
            </a:r>
          </a:p>
          <a:p>
            <a:pPr algn="just"/>
            <a:endParaRPr lang="es-MX" sz="4800" dirty="0"/>
          </a:p>
          <a:p>
            <a:pPr algn="just"/>
            <a:r>
              <a:rPr lang="es-MX" sz="4800" dirty="0"/>
              <a:t> </a:t>
            </a:r>
            <a:r>
              <a:rPr lang="es-MX" sz="4800" dirty="0" smtClean="0"/>
              <a:t>Las </a:t>
            </a:r>
            <a:r>
              <a:rPr lang="es-MX" sz="4800" dirty="0"/>
              <a:t>formas alternativas de justicia deberán observarse en la aplicación de este sistema, siempre que resulte procedente. El proceso en materia de justicia para adolescentes será acusatorio y oral, en el que se observará la garantía del debido proceso legal, así como la independencia de las autoridades que efectúen la remisión y las que impongan las medidas. Éstas deberán ser proporcionales al hecho realizado y tendrán como fin la reinserción y la reintegración social y familiar del adolescente, así como el pleno desarrollo de su persona y capacidades. El internamiento se utilizará sólo como medida extrema y por el tiempo más breve que proceda, y podrá aplicarse únicamente a los adolescentes mayores de catorce años de edad, por la comisión o participación en un hecho que la ley señale como delito.</a:t>
            </a:r>
          </a:p>
        </p:txBody>
      </p:sp>
    </p:spTree>
    <p:extLst>
      <p:ext uri="{BB962C8B-B14F-4D97-AF65-F5344CB8AC3E}">
        <p14:creationId xmlns:p14="http://schemas.microsoft.com/office/powerpoint/2010/main" val="1891458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MODELO TUTELAR</a:t>
            </a:r>
            <a:endParaRPr lang="es-MX" dirty="0"/>
          </a:p>
        </p:txBody>
      </p:sp>
      <p:sp>
        <p:nvSpPr>
          <p:cNvPr id="3" name="2 Marcador de contenido"/>
          <p:cNvSpPr>
            <a:spLocks noGrp="1"/>
          </p:cNvSpPr>
          <p:nvPr>
            <p:ph idx="1"/>
          </p:nvPr>
        </p:nvSpPr>
        <p:spPr/>
        <p:txBody>
          <a:bodyPr>
            <a:normAutofit fontScale="92500" lnSpcReduction="10000"/>
          </a:bodyPr>
          <a:lstStyle/>
          <a:p>
            <a:pPr algn="ctr"/>
            <a:r>
              <a:rPr lang="es-MX" dirty="0" smtClean="0"/>
              <a:t>CARACTERÍSTICAS PRINCIPALES</a:t>
            </a:r>
          </a:p>
          <a:p>
            <a:pPr algn="just"/>
            <a:r>
              <a:rPr lang="es-MX" dirty="0" smtClean="0"/>
              <a:t>ADOLESCENTE OBJETO</a:t>
            </a:r>
          </a:p>
          <a:p>
            <a:pPr algn="just"/>
            <a:r>
              <a:rPr lang="es-MX" dirty="0" smtClean="0"/>
              <a:t>PERSONA INCOMPLETA, INADAPTADA</a:t>
            </a:r>
          </a:p>
          <a:p>
            <a:pPr algn="just"/>
            <a:r>
              <a:rPr lang="es-MX" dirty="0" smtClean="0"/>
              <a:t>MENOR INIMPUTABLE</a:t>
            </a:r>
          </a:p>
          <a:p>
            <a:pPr algn="just"/>
            <a:r>
              <a:rPr lang="es-MX" dirty="0" smtClean="0"/>
              <a:t>SOLUCIÓN PARA MENOR EN SITUACIÓN IRREGULAR</a:t>
            </a:r>
          </a:p>
          <a:p>
            <a:pPr algn="just"/>
            <a:r>
              <a:rPr lang="es-MX" dirty="0" smtClean="0"/>
              <a:t>NO SE RECONOCEN GARANTÍAS EN PROCESO</a:t>
            </a:r>
          </a:p>
          <a:p>
            <a:pPr algn="just"/>
            <a:r>
              <a:rPr lang="es-MX" dirty="0" smtClean="0"/>
              <a:t>SISTEMA INQUISITIVO</a:t>
            </a:r>
          </a:p>
          <a:p>
            <a:pPr algn="just"/>
            <a:r>
              <a:rPr lang="es-MX" dirty="0" smtClean="0"/>
              <a:t>JUEZ PATERNALISTA</a:t>
            </a:r>
          </a:p>
          <a:p>
            <a:pPr algn="just"/>
            <a:r>
              <a:rPr lang="es-MX" dirty="0" smtClean="0"/>
              <a:t>FIN TEORICO DE ADAPTACION</a:t>
            </a:r>
          </a:p>
          <a:p>
            <a:pPr algn="just"/>
            <a:r>
              <a:rPr lang="es-MX" dirty="0" smtClean="0"/>
              <a:t>MEDIDAS DE INTERNAMIENTO INDETERMINADAS</a:t>
            </a:r>
          </a:p>
          <a:p>
            <a:pPr algn="just"/>
            <a:r>
              <a:rPr lang="es-MX" dirty="0" smtClean="0"/>
              <a:t>EUFEMISMOS</a:t>
            </a:r>
          </a:p>
          <a:p>
            <a:pPr algn="just"/>
            <a:endParaRPr lang="es-MX"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MODELO DE JUSTICIA INTEGRAL</a:t>
            </a:r>
            <a:endParaRPr lang="es-MX" dirty="0"/>
          </a:p>
        </p:txBody>
      </p:sp>
      <p:sp>
        <p:nvSpPr>
          <p:cNvPr id="3" name="2 Marcador de contenido"/>
          <p:cNvSpPr>
            <a:spLocks noGrp="1"/>
          </p:cNvSpPr>
          <p:nvPr>
            <p:ph idx="1"/>
          </p:nvPr>
        </p:nvSpPr>
        <p:spPr/>
        <p:txBody>
          <a:bodyPr/>
          <a:lstStyle/>
          <a:p>
            <a:pPr algn="ctr"/>
            <a:r>
              <a:rPr lang="es-MX" dirty="0" smtClean="0"/>
              <a:t>CARACTERÍSTICAS</a:t>
            </a:r>
          </a:p>
          <a:p>
            <a:pPr algn="just"/>
            <a:r>
              <a:rPr lang="es-MX" dirty="0" smtClean="0"/>
              <a:t>ACERCAMIENTO AL SISTEMA DE ADULTOS</a:t>
            </a:r>
          </a:p>
          <a:p>
            <a:pPr algn="just"/>
            <a:r>
              <a:rPr lang="es-MX" dirty="0" smtClean="0"/>
              <a:t>SE REFUERZA LA POSICION DEL ADOLESCENTE</a:t>
            </a:r>
          </a:p>
          <a:p>
            <a:pPr algn="just"/>
            <a:r>
              <a:rPr lang="es-MX" dirty="0" smtClean="0"/>
              <a:t>IMPUTABILIDAD</a:t>
            </a:r>
          </a:p>
          <a:p>
            <a:pPr algn="just"/>
            <a:r>
              <a:rPr lang="es-MX" dirty="0" smtClean="0"/>
              <a:t>SISTEMA AUTÓNOMO</a:t>
            </a:r>
          </a:p>
          <a:p>
            <a:pPr algn="just"/>
            <a:r>
              <a:rPr lang="es-MX" dirty="0" smtClean="0"/>
              <a:t>JURISDICCIÓN ESPECIALIZADA</a:t>
            </a:r>
          </a:p>
          <a:p>
            <a:pPr algn="just"/>
            <a:r>
              <a:rPr lang="es-MX" dirty="0" smtClean="0"/>
              <a:t>INTERVENCIÓN MÍNIMA Y SUBSIDARIEDAD</a:t>
            </a:r>
          </a:p>
          <a:p>
            <a:pPr algn="just"/>
            <a:r>
              <a:rPr lang="es-MX" dirty="0" smtClean="0"/>
              <a:t>SANCIONES</a:t>
            </a:r>
          </a:p>
          <a:p>
            <a:pPr algn="just"/>
            <a:r>
              <a:rPr lang="es-MX" dirty="0" smtClean="0"/>
              <a:t>MAYOR PARTICIPACION DE LA VÍCTIMA</a:t>
            </a:r>
          </a:p>
          <a:p>
            <a:pPr algn="just"/>
            <a:r>
              <a:rPr lang="es-MX" smtClean="0"/>
              <a:t>LÍMITES DE EDAD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ESQUEMA HISTÓRICO</a:t>
            </a:r>
            <a:endParaRPr lang="es-MX" dirty="0"/>
          </a:p>
        </p:txBody>
      </p:sp>
      <p:sp>
        <p:nvSpPr>
          <p:cNvPr id="3" name="2 Marcador de contenido"/>
          <p:cNvSpPr>
            <a:spLocks noGrp="1"/>
          </p:cNvSpPr>
          <p:nvPr>
            <p:ph idx="1"/>
          </p:nvPr>
        </p:nvSpPr>
        <p:spPr/>
        <p:txBody>
          <a:bodyPr>
            <a:normAutofit lnSpcReduction="10000"/>
          </a:bodyPr>
          <a:lstStyle/>
          <a:p>
            <a:pPr algn="ctr"/>
            <a:r>
              <a:rPr lang="es-MX" dirty="0" smtClean="0"/>
              <a:t>PRIMERA FASE</a:t>
            </a:r>
          </a:p>
          <a:p>
            <a:pPr algn="ctr"/>
            <a:r>
              <a:rPr lang="es-MX" dirty="0" smtClean="0"/>
              <a:t>MODELO TUTELAR</a:t>
            </a:r>
          </a:p>
          <a:p>
            <a:pPr algn="just"/>
            <a:r>
              <a:rPr lang="es-MX" dirty="0" smtClean="0"/>
              <a:t>INTERNALIZACIÓN DEL TEMA DE NIÑEZ(PARIS 1905, BRUSELAS, 1907, WASHINGTON 1909, BUENOS AIRES 1919)</a:t>
            </a:r>
          </a:p>
          <a:p>
            <a:pPr algn="just"/>
            <a:r>
              <a:rPr lang="es-MX" dirty="0" smtClean="0"/>
              <a:t>PRIMER TRIBUNAL DE MENORES (CHICAGO 1889)</a:t>
            </a:r>
          </a:p>
          <a:p>
            <a:pPr algn="just"/>
            <a:r>
              <a:rPr lang="es-MX" dirty="0" smtClean="0"/>
              <a:t>JURISDICCIÓN ESPECIALIZADA (ARGENTINA 1919)</a:t>
            </a:r>
          </a:p>
          <a:p>
            <a:pPr algn="just"/>
            <a:r>
              <a:rPr lang="es-MX" dirty="0" smtClean="0"/>
              <a:t>PRIMER TRIBUNAL DE MENORES EN MÉXICO (SLP 1923)</a:t>
            </a:r>
          </a:p>
          <a:p>
            <a:pPr algn="just"/>
            <a:r>
              <a:rPr lang="es-MX" dirty="0" smtClean="0"/>
              <a:t>DOCTRINA DE LA SITUACIÓN IRREGULAR</a:t>
            </a:r>
          </a:p>
          <a:p>
            <a:pPr algn="ctr"/>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CARACTERÍSTICAS PROCESALES</a:t>
            </a:r>
            <a:endParaRPr lang="es-MX" dirty="0"/>
          </a:p>
        </p:txBody>
      </p:sp>
      <p:sp>
        <p:nvSpPr>
          <p:cNvPr id="3" name="2 Marcador de contenido"/>
          <p:cNvSpPr>
            <a:spLocks noGrp="1"/>
          </p:cNvSpPr>
          <p:nvPr>
            <p:ph idx="1"/>
          </p:nvPr>
        </p:nvSpPr>
        <p:spPr/>
        <p:txBody>
          <a:bodyPr>
            <a:normAutofit lnSpcReduction="10000"/>
          </a:bodyPr>
          <a:lstStyle/>
          <a:p>
            <a:r>
              <a:rPr lang="es-MX" dirty="0" smtClean="0"/>
              <a:t>SISTEMA INQUISITIVO</a:t>
            </a:r>
          </a:p>
          <a:p>
            <a:r>
              <a:rPr lang="es-MX" dirty="0" smtClean="0"/>
              <a:t>JUEZ COMO FIGURA CENTRAL</a:t>
            </a:r>
          </a:p>
          <a:p>
            <a:r>
              <a:rPr lang="es-MX" dirty="0" smtClean="0"/>
              <a:t>PROCESO SIN ACUSACIÓN</a:t>
            </a:r>
          </a:p>
          <a:p>
            <a:r>
              <a:rPr lang="es-MX" dirty="0" smtClean="0"/>
              <a:t>ABOGADO DEFENSOR OPCIONAL</a:t>
            </a:r>
          </a:p>
          <a:p>
            <a:r>
              <a:rPr lang="es-MX" dirty="0" smtClean="0"/>
              <a:t>PROCESO ESCRITO, SECRETO Y PRIVADO</a:t>
            </a:r>
          </a:p>
          <a:p>
            <a:r>
              <a:rPr lang="es-MX" dirty="0" smtClean="0"/>
              <a:t>LIMITACIÓN A RECURSOS LEGALES</a:t>
            </a:r>
          </a:p>
          <a:p>
            <a:r>
              <a:rPr lang="es-MX" dirty="0" smtClean="0"/>
              <a:t>ROL PREPONDERANTE DE TRABAJADORES SOCIALES</a:t>
            </a:r>
          </a:p>
          <a:p>
            <a:r>
              <a:rPr lang="es-MX" dirty="0" smtClean="0"/>
              <a:t>OBJETO DEL PROCESO: INVESTIGACIÓN DE LA PERSONALIDAD Y PELIGROSIDAD DEL ADOLESCENTE</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SEGUNDA FASE</a:t>
            </a:r>
            <a:br>
              <a:rPr lang="es-MX" dirty="0" smtClean="0"/>
            </a:br>
            <a:r>
              <a:rPr lang="es-MX" dirty="0" smtClean="0"/>
              <a:t>MODELO DE JUSTICIA </a:t>
            </a:r>
            <a:endParaRPr lang="es-MX" dirty="0"/>
          </a:p>
        </p:txBody>
      </p:sp>
      <p:sp>
        <p:nvSpPr>
          <p:cNvPr id="3" name="2 Marcador de contenido"/>
          <p:cNvSpPr>
            <a:spLocks noGrp="1"/>
          </p:cNvSpPr>
          <p:nvPr>
            <p:ph idx="1"/>
          </p:nvPr>
        </p:nvSpPr>
        <p:spPr/>
        <p:txBody>
          <a:bodyPr/>
          <a:lstStyle/>
          <a:p>
            <a:r>
              <a:rPr lang="es-MX" dirty="0" smtClean="0"/>
              <a:t>SURGE CON LA CDI (ONU 20 DE NOV. 1989)</a:t>
            </a:r>
          </a:p>
          <a:p>
            <a:r>
              <a:rPr lang="es-MX" dirty="0" smtClean="0"/>
              <a:t>JURISDICCIONALIDAD Y NO ASISTENCIALISMO</a:t>
            </a:r>
          </a:p>
          <a:p>
            <a:r>
              <a:rPr lang="es-MX" dirty="0" smtClean="0"/>
              <a:t>ANTECEDENTE LAS REGLAS MINIMAS DE LAS NACIONES UNIDAS PARA LA ADMINISTRACIÓN DE JUSTICIA DE MENORES (1985)</a:t>
            </a:r>
          </a:p>
          <a:p>
            <a:r>
              <a:rPr lang="es-MX" dirty="0" smtClean="0"/>
              <a:t>DIRECTRICES DE LAS NACIONES UNIDAS PARA LA PREVENCIÓN DE LA DELINCUENCIA JUVENIL (1990)</a:t>
            </a:r>
          </a:p>
          <a:p>
            <a:r>
              <a:rPr lang="es-MX" dirty="0" smtClean="0"/>
              <a:t>NUEVA CONCEPCIÓN PUNITIVO GARANTISTA</a:t>
            </a:r>
          </a:p>
          <a:p>
            <a:r>
              <a:rPr lang="es-MX" dirty="0" smtClean="0"/>
              <a:t>DOCTRINA DE LA PROTECCIÓN INTEGRAL</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CARACTERISTICAS PROCESALES</a:t>
            </a:r>
            <a:endParaRPr lang="es-MX" dirty="0"/>
          </a:p>
        </p:txBody>
      </p:sp>
      <p:sp>
        <p:nvSpPr>
          <p:cNvPr id="3" name="2 Marcador de contenido"/>
          <p:cNvSpPr>
            <a:spLocks noGrp="1"/>
          </p:cNvSpPr>
          <p:nvPr>
            <p:ph idx="1"/>
          </p:nvPr>
        </p:nvSpPr>
        <p:spPr/>
        <p:txBody>
          <a:bodyPr/>
          <a:lstStyle/>
          <a:p>
            <a:r>
              <a:rPr lang="es-MX" dirty="0" smtClean="0"/>
              <a:t>SISTEMA PREDOMINANTEMENTE ACUSATORIO</a:t>
            </a:r>
          </a:p>
          <a:p>
            <a:r>
              <a:rPr lang="es-MX" dirty="0" smtClean="0"/>
              <a:t>ADOLESCENTE, FIGURA CENTRAL DEL PROCESO</a:t>
            </a:r>
          </a:p>
          <a:p>
            <a:r>
              <a:rPr lang="es-MX" dirty="0" smtClean="0"/>
              <a:t>PROCESO DIVIDIDO EN FASES</a:t>
            </a:r>
          </a:p>
          <a:p>
            <a:r>
              <a:rPr lang="es-MX" dirty="0" smtClean="0"/>
              <a:t>DEFENSOR OBLIGATORIO</a:t>
            </a:r>
          </a:p>
          <a:p>
            <a:r>
              <a:rPr lang="es-MX" dirty="0" smtClean="0"/>
              <a:t>JURISDICCIÓN ESPECIALIZADA</a:t>
            </a:r>
          </a:p>
          <a:p>
            <a:r>
              <a:rPr lang="es-MX" dirty="0" smtClean="0"/>
              <a:t>AMPLIA UTILIZACIÓN DE RECURSOS LEGALES</a:t>
            </a:r>
          </a:p>
          <a:p>
            <a:r>
              <a:rPr lang="es-MX" dirty="0" smtClean="0"/>
              <a:t>ADOLESCENTE RESPONSABLE</a:t>
            </a:r>
          </a:p>
          <a:p>
            <a:r>
              <a:rPr lang="es-MX" dirty="0" smtClean="0"/>
              <a:t>FORMAS ANTICIPADAS DE CONCLUSIÓN</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CARACTERÍSTICAS TEÓRICAS DEL MODELO DE JUSTICIA</a:t>
            </a:r>
            <a:endParaRPr lang="es-MX" dirty="0"/>
          </a:p>
        </p:txBody>
      </p:sp>
      <p:sp>
        <p:nvSpPr>
          <p:cNvPr id="3" name="2 Marcador de contenido"/>
          <p:cNvSpPr>
            <a:spLocks noGrp="1"/>
          </p:cNvSpPr>
          <p:nvPr>
            <p:ph idx="1"/>
          </p:nvPr>
        </p:nvSpPr>
        <p:spPr/>
        <p:txBody>
          <a:bodyPr/>
          <a:lstStyle/>
          <a:p>
            <a:r>
              <a:rPr lang="es-MX" dirty="0" smtClean="0"/>
              <a:t>ESPECIFICIDAD (SANCIONES Y PROCESO) PERO CON PRINCIPIOS DE LEGALIDAD, TIPICIDAD Y CULPABILIDAD.</a:t>
            </a:r>
          </a:p>
          <a:p>
            <a:r>
              <a:rPr lang="es-MX" dirty="0" smtClean="0"/>
              <a:t>DESJUDICIALIZACIÓN</a:t>
            </a:r>
          </a:p>
          <a:p>
            <a:r>
              <a:rPr lang="es-MX" dirty="0" smtClean="0"/>
              <a:t>INTERVENCIÓN MÍNIMA Y SUBSIDARIEDAD</a:t>
            </a:r>
          </a:p>
          <a:p>
            <a:r>
              <a:rPr lang="es-MX" dirty="0" smtClean="0"/>
              <a:t>DIFERENCIACIÓN ETARIA</a:t>
            </a:r>
          </a:p>
          <a:p>
            <a:r>
              <a:rPr lang="es-MX" dirty="0" smtClean="0"/>
              <a:t>PROCESO GARANTISTA, FLEXIBLE, SUMARIO, ÚNICO Y CONFIDENCIAL</a:t>
            </a:r>
          </a:p>
          <a:p>
            <a:r>
              <a:rPr lang="es-MX" dirty="0" smtClean="0"/>
              <a:t>AMPLIO CUADRO DE SANCIONES</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LA CONVENCIÓN SOBRE LOS DERECHOS DEL NIÑO (CDI)</a:t>
            </a:r>
            <a:endParaRPr lang="es-MX" dirty="0"/>
          </a:p>
        </p:txBody>
      </p:sp>
      <p:sp>
        <p:nvSpPr>
          <p:cNvPr id="3" name="2 Marcador de contenido"/>
          <p:cNvSpPr>
            <a:spLocks noGrp="1"/>
          </p:cNvSpPr>
          <p:nvPr>
            <p:ph idx="1"/>
          </p:nvPr>
        </p:nvSpPr>
        <p:spPr/>
        <p:txBody>
          <a:bodyPr>
            <a:normAutofit fontScale="92500" lnSpcReduction="20000"/>
          </a:bodyPr>
          <a:lstStyle/>
          <a:p>
            <a:r>
              <a:rPr lang="es-MX" dirty="0" smtClean="0"/>
              <a:t>CONCEPTO DE NIÑO (1)</a:t>
            </a:r>
          </a:p>
          <a:p>
            <a:r>
              <a:rPr lang="es-MX" dirty="0" smtClean="0"/>
              <a:t>ACATAMIENTO OBLIGATORIO  Y NO DISCRIMINACIÓN (2)</a:t>
            </a:r>
          </a:p>
          <a:p>
            <a:r>
              <a:rPr lang="es-MX" dirty="0" smtClean="0"/>
              <a:t>INTERES SUPERIOR (3)</a:t>
            </a:r>
          </a:p>
          <a:p>
            <a:r>
              <a:rPr lang="es-MX" dirty="0" smtClean="0"/>
              <a:t>PROHIB. DE TORTURA Y PENAS LESIVAS (37. a)</a:t>
            </a:r>
          </a:p>
          <a:p>
            <a:r>
              <a:rPr lang="es-MX" dirty="0" smtClean="0"/>
              <a:t>PROHIB. DETENCIÓN ILEGAL, ARBITRARIA  O INDIGNA (37 b y c)</a:t>
            </a:r>
          </a:p>
          <a:p>
            <a:r>
              <a:rPr lang="es-MX" dirty="0" smtClean="0"/>
              <a:t>DERECHO A JUSTICIA PRONTA, DEFENSA E IMPUGNACIÓN (37 d)</a:t>
            </a:r>
          </a:p>
          <a:p>
            <a:r>
              <a:rPr lang="es-MX" dirty="0" smtClean="0"/>
              <a:t>DEBIDO PROCESO (40)</a:t>
            </a:r>
          </a:p>
          <a:p>
            <a:r>
              <a:rPr lang="es-MX" dirty="0" smtClean="0"/>
              <a:t>INTERVENCIÓN MÍNIMA Y PRINCIPIO DE SUBSIDARIEDAD </a:t>
            </a:r>
          </a:p>
          <a:p>
            <a:r>
              <a:rPr lang="es-MX" dirty="0" smtClean="0"/>
              <a:t>GARANTÍAS JURISDICCIONALES</a:t>
            </a:r>
          </a:p>
          <a:p>
            <a:endParaRPr lang="es-MX"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349</TotalTime>
  <Words>982</Words>
  <Application>Microsoft Office PowerPoint</Application>
  <PresentationFormat>Presentación en pantalla (4:3)</PresentationFormat>
  <Paragraphs>146</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Opulento</vt:lpstr>
      <vt:lpstr>   JUSTICIA PARA ADOLESCENTES.  Antecedentes Históricos  e Instrumentos Internacionales</vt:lpstr>
      <vt:lpstr>MODELO TUTELAR</vt:lpstr>
      <vt:lpstr>MODELO DE JUSTICIA INTEGRAL</vt:lpstr>
      <vt:lpstr>ESQUEMA HISTÓRICO</vt:lpstr>
      <vt:lpstr>CARACTERÍSTICAS PROCESALES</vt:lpstr>
      <vt:lpstr>SEGUNDA FASE MODELO DE JUSTICIA </vt:lpstr>
      <vt:lpstr>CARACTERISTICAS PROCESALES</vt:lpstr>
      <vt:lpstr>CARACTERÍSTICAS TEÓRICAS DEL MODELO DE JUSTICIA</vt:lpstr>
      <vt:lpstr>LA CONVENCIÓN SOBRE LOS DERECHOS DEL NIÑO (CDI)</vt:lpstr>
      <vt:lpstr>Reglas mínimas para la administración de justicia (beijing, 29 de nov. 85)</vt:lpstr>
      <vt:lpstr>REGLAS MÍNIMAS DE BEIJING</vt:lpstr>
      <vt:lpstr>DIRECTRICES PARA LA PREVENCIÓN DE LA DELINCUENCIA JUVENIL  (RIAD, 14 DIC. 1990)</vt:lpstr>
      <vt:lpstr>DIRECTRICES DE RIAD</vt:lpstr>
      <vt:lpstr>REGLAS PARA LA PROTECCIÓN DE LOS MENORES PRIVADOS DE LIBERTAD  (14 DIC. 1990)</vt:lpstr>
      <vt:lpstr>REGLAS</vt:lpstr>
      <vt:lpstr>ESTATUTO DE NIÑAS, NIÑAS, NIÑOS Y ADOLESCENTES  (BRASIL, 13 DE JULIO DE 1990)</vt:lpstr>
      <vt:lpstr>EVOLUCIÓN EN MÉXICO</vt:lpstr>
      <vt:lpstr>LPDNNA 29 DE MAYO DE 2000</vt:lpstr>
      <vt:lpstr>ARTÍCULO 18 CONSTITUCIONAL REFORMA DE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JUSTICIA PARA ADOLESCENTES.  Antecedentes Históricos  e Instrumentos Internacionales</dc:title>
  <dc:creator>Lic. Sergio Salazar</dc:creator>
  <cp:lastModifiedBy>Luis Armando Briceño Manzanero</cp:lastModifiedBy>
  <cp:revision>16</cp:revision>
  <dcterms:created xsi:type="dcterms:W3CDTF">2015-08-07T22:43:55Z</dcterms:created>
  <dcterms:modified xsi:type="dcterms:W3CDTF">2015-08-27T15:15:31Z</dcterms:modified>
</cp:coreProperties>
</file>